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10018713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5BA36E1-DD37-4FE2-BF50-49ACBE698C3A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2119B67-57C8-4C10-92E3-13139CBA01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18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9C86B-48B3-FD49-B248-A91A1846F322}" type="datetimeFigureOut">
              <a:rPr kumimoji="1" lang="zh-TW" altLang="en-US" smtClean="0"/>
              <a:t>2017/10/26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1713" y="3314700"/>
            <a:ext cx="8015287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1812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A2BB-BD00-A04F-A8D5-79482305B7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593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進場次數 </a:t>
            </a:r>
            <a:r>
              <a:rPr kumimoji="1" lang="en-US" altLang="zh-TW" dirty="0" smtClean="0"/>
              <a:t>1 2 3 </a:t>
            </a:r>
            <a:r>
              <a:rPr kumimoji="1" lang="zh-TW" altLang="en-US" dirty="0" smtClean="0"/>
              <a:t>一樣 </a:t>
            </a:r>
            <a:r>
              <a:rPr kumimoji="1" lang="en-US" altLang="zh-TW" dirty="0" smtClean="0"/>
              <a:t>4 5</a:t>
            </a:r>
            <a:r>
              <a:rPr kumimoji="1" lang="zh-TW" altLang="en-US" baseline="0" dirty="0" smtClean="0"/>
              <a:t> 不一樣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A2BB-BD00-A04F-A8D5-79482305B7D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940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2016.10.25</a:t>
            </a:r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期貨交易策略模擬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程式交易的重要性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避免胖手指或疲勞疏忽等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自動完成多項手續，簡化流程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成本較低</a:t>
            </a:r>
            <a:endParaRPr lang="en-US" altLang="zh-TW" dirty="0" smtClean="0"/>
          </a:p>
          <a:p>
            <a:pPr lvl="1"/>
            <a:r>
              <a:rPr lang="zh-TW" altLang="en-US" dirty="0"/>
              <a:t>反應迅速</a:t>
            </a:r>
            <a:endParaRPr lang="en-US" altLang="zh-TW" dirty="0"/>
          </a:p>
          <a:p>
            <a:pPr lvl="1"/>
            <a:r>
              <a:rPr lang="zh-TW" altLang="en-US" dirty="0"/>
              <a:t>高頻</a:t>
            </a:r>
            <a:r>
              <a:rPr lang="zh-TW" altLang="en-US" dirty="0" smtClean="0"/>
              <a:t>交易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同時</a:t>
            </a:r>
            <a:r>
              <a:rPr lang="zh-TW" altLang="en-US" dirty="0"/>
              <a:t>監看及計算數萬時間序列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r>
              <a:rPr lang="zh-TW" altLang="en-US" dirty="0" smtClean="0"/>
              <a:t>回測、模擬、自動交易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r>
              <a:rPr lang="zh-TW" altLang="en-US" dirty="0" smtClean="0"/>
              <a:t>機器人理財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2011~2015</a:t>
            </a:r>
            <a:r>
              <a:rPr lang="zh-TW" altLang="en-US" dirty="0" smtClean="0"/>
              <a:t>大台指的分鐘交易資料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column A</a:t>
            </a:r>
            <a:r>
              <a:rPr lang="zh-TW" altLang="en-US" dirty="0" smtClean="0"/>
              <a:t>全選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滑鼠右鍵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儲存格格式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小數位設成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刪除</a:t>
            </a:r>
            <a:r>
              <a:rPr lang="en-US" altLang="zh-TW" dirty="0" smtClean="0"/>
              <a:t>row 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column B</a:t>
            </a:r>
          </a:p>
          <a:p>
            <a:r>
              <a:rPr lang="zh-TW" altLang="en-US" dirty="0" smtClean="0"/>
              <a:t>關閉檔案，自動儲存檔案</a:t>
            </a:r>
            <a:endParaRPr lang="en-US" altLang="zh-TW" dirty="0" smtClean="0"/>
          </a:p>
          <a:p>
            <a:r>
              <a:rPr lang="zh-TW" altLang="en-US" dirty="0" smtClean="0"/>
              <a:t>讀取資料</a:t>
            </a:r>
            <a:endParaRPr lang="en-US" altLang="zh-TW" dirty="0" smtClean="0"/>
          </a:p>
          <a:p>
            <a:pPr lvl="1"/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pPr lvl="1"/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('TXF20112015.csv',sep=',',header=None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TAIEX = </a:t>
            </a:r>
            <a:r>
              <a:rPr lang="en-US" altLang="zh-TW" dirty="0" err="1" smtClean="0"/>
              <a:t>df.values</a:t>
            </a:r>
            <a:endParaRPr lang="en-US" altLang="zh-TW" dirty="0" smtClean="0"/>
          </a:p>
          <a:p>
            <a:pPr lvl="1"/>
            <a:r>
              <a:rPr lang="en-US" altLang="zh-TW" dirty="0" err="1"/>
              <a:t>tradeday</a:t>
            </a:r>
            <a:r>
              <a:rPr lang="en-US" altLang="zh-TW" dirty="0"/>
              <a:t> = list(set(TAIEX[:,0]//10000))</a:t>
            </a:r>
          </a:p>
          <a:p>
            <a:pPr lvl="1"/>
            <a:r>
              <a:rPr lang="en-US" altLang="zh-TW" dirty="0" err="1"/>
              <a:t>tradeday.sort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策略</a:t>
            </a:r>
            <a:r>
              <a:rPr lang="en-US" altLang="zh-TW" dirty="0" smtClean="0"/>
              <a:t>0.0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策略內容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每天開盤前掛市價買，第一分鐘開盤買進，每天最後一分鐘掛市價賣，收盤價賣出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profit = </a:t>
            </a:r>
            <a:r>
              <a:rPr lang="en-US" altLang="zh-TW" dirty="0" err="1"/>
              <a:t>np.zeros</a:t>
            </a:r>
            <a:r>
              <a:rPr lang="en-US" altLang="zh-TW" dirty="0"/>
              <a:t>((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tradeday</a:t>
            </a:r>
            <a:r>
              <a:rPr lang="en-US" altLang="zh-TW" dirty="0"/>
              <a:t>),1))</a:t>
            </a:r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tradeday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    date = </a:t>
            </a:r>
            <a:r>
              <a:rPr lang="en-US" altLang="zh-TW" dirty="0" err="1"/>
              <a:t>tradeday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np.nonzero</a:t>
            </a:r>
            <a:r>
              <a:rPr lang="en-US" altLang="zh-TW" dirty="0"/>
              <a:t>(TAIEX[:,0]//10000==date)[0]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idx.sort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profit[</a:t>
            </a:r>
            <a:r>
              <a:rPr lang="en-US" altLang="zh-TW" dirty="0" err="1"/>
              <a:t>i</a:t>
            </a:r>
            <a:r>
              <a:rPr lang="en-US" altLang="zh-TW" dirty="0"/>
              <a:t>] = TAIEX[</a:t>
            </a:r>
            <a:r>
              <a:rPr lang="en-US" altLang="zh-TW" dirty="0" err="1"/>
              <a:t>idx</a:t>
            </a:r>
            <a:r>
              <a:rPr lang="en-US" altLang="zh-TW" dirty="0"/>
              <a:t>[-1],1] - TAIEX[</a:t>
            </a:r>
            <a:r>
              <a:rPr lang="en-US" altLang="zh-TW" dirty="0" err="1"/>
              <a:t>idx</a:t>
            </a:r>
            <a:r>
              <a:rPr lang="en-US" altLang="zh-TW" dirty="0"/>
              <a:t>[0],2]</a:t>
            </a:r>
          </a:p>
          <a:p>
            <a:pPr marL="0" indent="0">
              <a:buNone/>
            </a:pPr>
            <a:r>
              <a:rPr lang="en-US" altLang="zh-TW" dirty="0"/>
              <a:t>profit2 = </a:t>
            </a:r>
            <a:r>
              <a:rPr lang="en-US" altLang="zh-TW" dirty="0" err="1"/>
              <a:t>np.cumsum</a:t>
            </a:r>
            <a:r>
              <a:rPr lang="en-US" altLang="zh-TW" dirty="0"/>
              <a:t>(profit)</a:t>
            </a:r>
          </a:p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(profit2)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08" y="3466203"/>
            <a:ext cx="4375007" cy="28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策略</a:t>
            </a:r>
            <a:r>
              <a:rPr lang="en-US" altLang="zh-TW" dirty="0" smtClean="0"/>
              <a:t>0.1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請針對策略</a:t>
            </a:r>
            <a:r>
              <a:rPr lang="en-US" altLang="zh-TW" dirty="0" smtClean="0"/>
              <a:t>0.0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總損益點數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勝率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賺錢時平均每次獲利點數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輸錢時平均每次損失點數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繪出每日損益的分布圖</a:t>
            </a:r>
            <a:endParaRPr lang="en-US" altLang="zh-TW" dirty="0" smtClean="0"/>
          </a:p>
          <a:p>
            <a:r>
              <a:rPr lang="zh-TW" altLang="en-US" dirty="0" smtClean="0"/>
              <a:t>策略內容：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開盤空一口台指期，收盤時平倉</a:t>
            </a:r>
            <a:endParaRPr lang="en-US" altLang="zh-TW" dirty="0" smtClean="0"/>
          </a:p>
          <a:p>
            <a:r>
              <a:rPr lang="zh-TW" altLang="en-US" dirty="0" smtClean="0"/>
              <a:t>針對策略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同樣繪出逐日累積損益、及計算上述五項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3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停損、停利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嚴守投資紀律，在賺錢時見好就收，在虧錢時忍痛承認錯誤</a:t>
            </a:r>
            <a:endParaRPr lang="en-US" altLang="zh-TW" dirty="0" smtClean="0"/>
          </a:p>
          <a:p>
            <a:r>
              <a:rPr lang="zh-TW" altLang="en-US" dirty="0" smtClean="0"/>
              <a:t>知易行難</a:t>
            </a:r>
            <a:endParaRPr lang="en-US" altLang="zh-TW" dirty="0" smtClean="0"/>
          </a:p>
          <a:p>
            <a:r>
              <a:rPr lang="zh-TW" altLang="en-US" dirty="0" smtClean="0"/>
              <a:t>每個財金專家的抽屜裡都有一疊這輩子再也不想看到的股票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1.0</a:t>
            </a:r>
          </a:p>
          <a:p>
            <a:pPr lvl="1"/>
            <a:r>
              <a:rPr lang="zh-TW" altLang="en-US" dirty="0" smtClean="0"/>
              <a:t>開盤買進一口，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點停損，收盤平倉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1.1</a:t>
            </a:r>
          </a:p>
          <a:p>
            <a:pPr lvl="1"/>
            <a:r>
              <a:rPr lang="zh-TW" altLang="en-US" dirty="0" smtClean="0"/>
              <a:t>開盤空一口，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點停損，收盤平倉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2.0</a:t>
            </a:r>
          </a:p>
          <a:p>
            <a:pPr lvl="1"/>
            <a:r>
              <a:rPr lang="zh-TW" altLang="en-US" dirty="0" smtClean="0"/>
              <a:t>開盤買進一口，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點停損，</a:t>
            </a:r>
            <a:r>
              <a:rPr lang="en-US" altLang="zh-TW" dirty="0" smtClean="0"/>
              <a:t>30</a:t>
            </a:r>
            <a:r>
              <a:rPr lang="zh-TW" altLang="en-US" dirty="0" smtClean="0"/>
              <a:t>點停利，收盤平倉</a:t>
            </a:r>
            <a:endParaRPr lang="en-US" altLang="zh-TW" dirty="0" smtClean="0"/>
          </a:p>
          <a:p>
            <a:r>
              <a:rPr lang="zh-TW" altLang="en-US" dirty="0"/>
              <a:t>策略</a:t>
            </a:r>
            <a:r>
              <a:rPr lang="en-US" altLang="zh-TW" dirty="0" smtClean="0"/>
              <a:t>2.1</a:t>
            </a:r>
            <a:endParaRPr lang="en-US" altLang="zh-TW" dirty="0"/>
          </a:p>
          <a:p>
            <a:pPr lvl="1"/>
            <a:r>
              <a:rPr lang="zh-TW" altLang="en-US" dirty="0" smtClean="0"/>
              <a:t>開盤空一口</a:t>
            </a:r>
            <a:r>
              <a:rPr lang="zh-TW" altLang="en-US" dirty="0"/>
              <a:t>，</a:t>
            </a:r>
            <a:r>
              <a:rPr lang="en-US" altLang="zh-TW" dirty="0"/>
              <a:t>30</a:t>
            </a:r>
            <a:r>
              <a:rPr lang="zh-TW" altLang="en-US" dirty="0"/>
              <a:t>點停損，</a:t>
            </a:r>
            <a:r>
              <a:rPr lang="en-US" altLang="zh-TW" dirty="0"/>
              <a:t>30</a:t>
            </a:r>
            <a:r>
              <a:rPr lang="zh-TW" altLang="en-US" dirty="0"/>
              <a:t>點停利，收盤平</a:t>
            </a:r>
            <a:r>
              <a:rPr lang="zh-TW" altLang="en-US" dirty="0" smtClean="0"/>
              <a:t>倉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01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貪心一點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</a:t>
            </a:r>
            <a:r>
              <a:rPr lang="zh-TW" altLang="en-US" dirty="0" smtClean="0"/>
              <a:t>點時停利，在</a:t>
            </a:r>
            <a:r>
              <a:rPr lang="en-US" altLang="zh-TW" dirty="0" smtClean="0"/>
              <a:t>n</a:t>
            </a:r>
            <a:r>
              <a:rPr lang="zh-TW" altLang="en-US" dirty="0" smtClean="0"/>
              <a:t>點時停損，但</a:t>
            </a:r>
            <a:r>
              <a:rPr lang="en-US" altLang="zh-TW" dirty="0" smtClean="0"/>
              <a:t>m&gt;=n</a:t>
            </a:r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點為單位，設定</a:t>
            </a:r>
            <a:r>
              <a:rPr lang="en-US" altLang="zh-TW" dirty="0" smtClean="0"/>
              <a:t>n=10, 20, 30, ……, 100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</a:t>
            </a:r>
            <a:r>
              <a:rPr lang="zh-TW" altLang="en-US" dirty="0" smtClean="0"/>
              <a:t>亦以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點為單位但大於等於</a:t>
            </a:r>
            <a:r>
              <a:rPr lang="en-US" altLang="zh-TW" dirty="0" smtClean="0"/>
              <a:t>n</a:t>
            </a:r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3.0</a:t>
            </a:r>
          </a:p>
          <a:p>
            <a:pPr lvl="1"/>
            <a:r>
              <a:rPr lang="zh-TW" altLang="en-US" dirty="0" smtClean="0"/>
              <a:t>找到一組</a:t>
            </a:r>
            <a:r>
              <a:rPr lang="en-US" altLang="zh-TW" dirty="0" smtClean="0"/>
              <a:t>m, n</a:t>
            </a:r>
            <a:r>
              <a:rPr lang="zh-TW" altLang="en-US" dirty="0" smtClean="0"/>
              <a:t>改進策略</a:t>
            </a:r>
            <a:r>
              <a:rPr lang="en-US" altLang="zh-TW" dirty="0" smtClean="0"/>
              <a:t>2.0</a:t>
            </a:r>
            <a:r>
              <a:rPr lang="zh-TW" altLang="en-US" dirty="0" smtClean="0"/>
              <a:t>使總損益點數</a:t>
            </a:r>
            <a:r>
              <a:rPr lang="zh-TW" altLang="en-US" dirty="0" smtClean="0"/>
              <a:t>最佳化</a:t>
            </a:r>
            <a:r>
              <a:rPr lang="en-US" altLang="zh-TW" dirty="0" smtClean="0"/>
              <a:t>w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3.1</a:t>
            </a:r>
          </a:p>
          <a:p>
            <a:pPr lvl="1"/>
            <a:r>
              <a:rPr lang="zh-TW" altLang="en-US" dirty="0"/>
              <a:t>找到一組</a:t>
            </a:r>
            <a:r>
              <a:rPr lang="en-US" altLang="zh-TW" dirty="0"/>
              <a:t>m, n</a:t>
            </a:r>
            <a:r>
              <a:rPr lang="zh-TW" altLang="en-US" dirty="0"/>
              <a:t>改進策略</a:t>
            </a:r>
            <a:r>
              <a:rPr lang="en-US" altLang="zh-TW" dirty="0" smtClean="0"/>
              <a:t>2.1</a:t>
            </a:r>
            <a:r>
              <a:rPr lang="zh-TW" altLang="en-US" dirty="0" smtClean="0"/>
              <a:t>使</a:t>
            </a:r>
            <a:r>
              <a:rPr lang="zh-TW" altLang="en-US" dirty="0"/>
              <a:t>總損益點數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en-US" altLang="zh-TW" smtClean="0"/>
              <a:t>Ans1:1859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73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動量策略 </a:t>
            </a:r>
            <a:r>
              <a:rPr lang="en-US" altLang="zh-TW" dirty="0" smtClean="0"/>
              <a:t>(momentum strategy)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據以往觀察，在大盤往上衝的時候，都會有一股衝量，可以支撐一陣子不會說停就停，往下跌的時候也是一樣</a:t>
            </a:r>
            <a:endParaRPr lang="en-US" altLang="zh-TW" dirty="0" smtClean="0"/>
          </a:p>
          <a:p>
            <a:r>
              <a:rPr lang="zh-TW" altLang="en-US" dirty="0" smtClean="0"/>
              <a:t>在行為財務學稱為「反應不足」現象，可衍生成為動量策略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4</a:t>
            </a:r>
          </a:p>
          <a:p>
            <a:pPr lvl="1"/>
            <a:r>
              <a:rPr lang="zh-TW" altLang="en-US" dirty="0" smtClean="0"/>
              <a:t>開盤後，若先到達分鐘最</a:t>
            </a:r>
            <a:r>
              <a:rPr lang="zh-TW" altLang="en-US" dirty="0" smtClean="0"/>
              <a:t>高價高於</a:t>
            </a:r>
            <a:r>
              <a:rPr lang="zh-TW" altLang="en-US" dirty="0" smtClean="0"/>
              <a:t>開盤</a:t>
            </a:r>
            <a:r>
              <a:rPr lang="en-US" altLang="zh-TW" dirty="0" smtClean="0"/>
              <a:t>+30</a:t>
            </a:r>
            <a:r>
              <a:rPr lang="zh-TW" altLang="en-US" dirty="0" smtClean="0"/>
              <a:t>，則買進一口，抱到收盤平倉，若先到達分鐘最低價低於開盤</a:t>
            </a:r>
            <a:r>
              <a:rPr lang="en-US" altLang="zh-TW" dirty="0" smtClean="0"/>
              <a:t>-30</a:t>
            </a:r>
            <a:r>
              <a:rPr lang="zh-TW" altLang="en-US" dirty="0" smtClean="0"/>
              <a:t>，則放空一口，一樣收盤平倉</a:t>
            </a:r>
            <a:endParaRPr lang="en-US" altLang="zh-TW" dirty="0" smtClean="0"/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5</a:t>
            </a:r>
          </a:p>
          <a:p>
            <a:pPr lvl="1"/>
            <a:r>
              <a:rPr lang="zh-TW" altLang="en-US" dirty="0" smtClean="0"/>
              <a:t>改進策略</a:t>
            </a:r>
            <a:r>
              <a:rPr lang="en-US" altLang="zh-TW" dirty="0" smtClean="0"/>
              <a:t>4</a:t>
            </a:r>
            <a:r>
              <a:rPr lang="zh-TW" altLang="en-US" dirty="0" smtClean="0"/>
              <a:t>，只是加上</a:t>
            </a:r>
            <a:r>
              <a:rPr lang="en-US" altLang="zh-TW" dirty="0" smtClean="0"/>
              <a:t>30</a:t>
            </a:r>
            <a:r>
              <a:rPr lang="zh-TW" altLang="en-US" dirty="0" smtClean="0"/>
              <a:t>點停損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85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整理前面所有的投資策略模擬，針對每種策略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寫一句簡短描述該策略的句子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製作一張表格紀錄五個數值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進場次數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總</a:t>
            </a:r>
            <a:r>
              <a:rPr lang="zh-TW" altLang="en-US" dirty="0"/>
              <a:t>損益點數</a:t>
            </a:r>
            <a:endParaRPr lang="en-US" altLang="zh-TW" dirty="0"/>
          </a:p>
          <a:p>
            <a:pPr lvl="2"/>
            <a:r>
              <a:rPr lang="zh-TW" altLang="en-US" dirty="0"/>
              <a:t>勝率</a:t>
            </a:r>
            <a:endParaRPr lang="en-US" altLang="zh-TW" dirty="0"/>
          </a:p>
          <a:p>
            <a:pPr lvl="2"/>
            <a:r>
              <a:rPr lang="zh-TW" altLang="en-US" dirty="0"/>
              <a:t>賺錢時平均每次獲利點數</a:t>
            </a:r>
            <a:endParaRPr lang="en-US" altLang="zh-TW" dirty="0"/>
          </a:p>
          <a:p>
            <a:pPr lvl="2"/>
            <a:r>
              <a:rPr lang="zh-TW" altLang="en-US" dirty="0"/>
              <a:t>輸錢時平均每次損失</a:t>
            </a:r>
            <a:r>
              <a:rPr lang="zh-TW" altLang="en-US" dirty="0" smtClean="0"/>
              <a:t>點數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繪製兩張圖</a:t>
            </a:r>
            <a:endParaRPr lang="en-US" altLang="zh-TW" dirty="0" smtClean="0"/>
          </a:p>
          <a:p>
            <a:pPr lvl="2"/>
            <a:r>
              <a:rPr lang="zh-TW" altLang="en-US" dirty="0"/>
              <a:t>逐日累積</a:t>
            </a:r>
            <a:r>
              <a:rPr lang="zh-TW" altLang="en-US" dirty="0" smtClean="0"/>
              <a:t>損益</a:t>
            </a:r>
            <a:endParaRPr lang="en-US" altLang="zh-TW" dirty="0" smtClean="0"/>
          </a:p>
          <a:p>
            <a:pPr lvl="2"/>
            <a:r>
              <a:rPr lang="zh-TW" altLang="en-US" dirty="0"/>
              <a:t>每日損益的分布</a:t>
            </a:r>
            <a:r>
              <a:rPr lang="zh-TW" altLang="en-US" dirty="0" smtClean="0"/>
              <a:t>圖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7829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自訂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訂 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3436</TotalTime>
  <Words>629</Words>
  <Application>Microsoft Macintosh PowerPoint</Application>
  <PresentationFormat>寬螢幕</PresentationFormat>
  <Paragraphs>88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Calibri</vt:lpstr>
      <vt:lpstr>Trebuchet MS</vt:lpstr>
      <vt:lpstr>Wingdings 3</vt:lpstr>
      <vt:lpstr>新細明體</vt:lpstr>
      <vt:lpstr>標楷體</vt:lpstr>
      <vt:lpstr>Arial</vt:lpstr>
      <vt:lpstr>多面向</vt:lpstr>
      <vt:lpstr>智慧型管理決策系統</vt:lpstr>
      <vt:lpstr>期貨交易策略模擬</vt:lpstr>
      <vt:lpstr>資料前處理</vt:lpstr>
      <vt:lpstr>策略0.0</vt:lpstr>
      <vt:lpstr>策略0.1</vt:lpstr>
      <vt:lpstr>停損、停利</vt:lpstr>
      <vt:lpstr>貪心一點</vt:lpstr>
      <vt:lpstr>動量策略 (momentum strategy)</vt:lpstr>
      <vt:lpstr>作業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Microsoft Office 使用者</cp:lastModifiedBy>
  <cp:revision>91</cp:revision>
  <cp:lastPrinted>2016-10-19T10:21:32Z</cp:lastPrinted>
  <dcterms:created xsi:type="dcterms:W3CDTF">2015-09-23T04:52:32Z</dcterms:created>
  <dcterms:modified xsi:type="dcterms:W3CDTF">2017-10-26T06:09:36Z</dcterms:modified>
</cp:coreProperties>
</file>