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4"/>
  </p:notesMasterIdLst>
  <p:sldIdLst>
    <p:sldId id="256" r:id="rId2"/>
    <p:sldId id="308" r:id="rId3"/>
    <p:sldId id="310" r:id="rId4"/>
    <p:sldId id="312" r:id="rId5"/>
    <p:sldId id="313" r:id="rId6"/>
    <p:sldId id="314" r:id="rId7"/>
    <p:sldId id="315" r:id="rId8"/>
    <p:sldId id="316" r:id="rId9"/>
    <p:sldId id="305" r:id="rId10"/>
    <p:sldId id="306" r:id="rId11"/>
    <p:sldId id="304" r:id="rId12"/>
    <p:sldId id="30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934"/>
  </p:normalViewPr>
  <p:slideViewPr>
    <p:cSldViewPr snapToGrid="0">
      <p:cViewPr>
        <p:scale>
          <a:sx n="101" d="100"/>
          <a:sy n="101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真實的股價資料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E05CC-960F-4FC5-9276-3D3A34ECBCC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02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圖會有真實的跟你的</a:t>
            </a:r>
            <a:r>
              <a:rPr kumimoji="1" lang="en-US" altLang="zh-TW" dirty="0" smtClean="0"/>
              <a:t>signal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E05CC-960F-4FC5-9276-3D3A34ECBCC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04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4000" dirty="0" smtClean="0"/>
              <a:t>把</a:t>
            </a:r>
            <a:r>
              <a:rPr kumimoji="1" lang="en-US" altLang="zh-TW" sz="4000" dirty="0" smtClean="0"/>
              <a:t>equation</a:t>
            </a:r>
            <a:r>
              <a:rPr kumimoji="1" lang="zh-TW" altLang="en-US" sz="4000" dirty="0" smtClean="0"/>
              <a:t>分成線性跟非線性</a:t>
            </a:r>
            <a:endParaRPr kumimoji="1" lang="en-US" altLang="zh-TW" sz="4000" dirty="0" smtClean="0"/>
          </a:p>
          <a:p>
            <a:r>
              <a:rPr kumimoji="1" lang="en-US" altLang="zh-TW" sz="4000" dirty="0" smtClean="0"/>
              <a:t>Beta omega </a:t>
            </a:r>
            <a:r>
              <a:rPr kumimoji="1" lang="en-US" altLang="zh-TW" sz="4000" dirty="0" smtClean="0"/>
              <a:t>phi </a:t>
            </a:r>
            <a:r>
              <a:rPr kumimoji="1" lang="zh-TW" altLang="en-US" sz="4000" dirty="0" smtClean="0"/>
              <a:t>還有 </a:t>
            </a:r>
            <a:r>
              <a:rPr kumimoji="1" lang="en-US" altLang="zh-TW" sz="4000" dirty="0" err="1" smtClean="0"/>
              <a:t>tc</a:t>
            </a:r>
            <a:r>
              <a:rPr kumimoji="1" lang="en-US" altLang="zh-TW" sz="4000" dirty="0" smtClean="0"/>
              <a:t> </a:t>
            </a:r>
            <a:r>
              <a:rPr kumimoji="1" lang="zh-TW" altLang="en-US" sz="4000" dirty="0" smtClean="0"/>
              <a:t>是非線性的 （從基因換算出來）</a:t>
            </a:r>
            <a:endParaRPr kumimoji="1" lang="en-US" altLang="zh-TW" sz="4000" dirty="0" smtClean="0"/>
          </a:p>
          <a:p>
            <a:r>
              <a:rPr kumimoji="1" lang="zh-TW" altLang="en-US" dirty="0" smtClean="0"/>
              <a:t>再用這組解 兩個矩陣 </a:t>
            </a:r>
            <a:endParaRPr kumimoji="1" lang="en-US" altLang="zh-TW" dirty="0" smtClean="0"/>
          </a:p>
          <a:p>
            <a:r>
              <a:rPr kumimoji="1" lang="zh-TW" altLang="en-US" dirty="0" smtClean="0"/>
              <a:t>去解出 </a:t>
            </a:r>
            <a:r>
              <a:rPr kumimoji="1" lang="en-US" altLang="zh-TW" dirty="0" smtClean="0"/>
              <a:t>A B</a:t>
            </a:r>
            <a:r>
              <a:rPr kumimoji="1" lang="en-US" altLang="zh-TW" baseline="0" dirty="0" smtClean="0"/>
              <a:t> C </a:t>
            </a:r>
            <a:r>
              <a:rPr kumimoji="1" lang="zh-TW" altLang="en-US" baseline="0" dirty="0" smtClean="0"/>
              <a:t>（線性回歸）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E05CC-960F-4FC5-9276-3D3A34ECBCC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76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97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6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6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7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4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智慧型管理決策系統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20171115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831528" y="1340283"/>
            <a:ext cx="8705850" cy="4065587"/>
            <a:chOff x="-19838" y="1774862"/>
            <a:chExt cx="9601200" cy="4351784"/>
          </a:xfrm>
        </p:grpSpPr>
        <p:pic>
          <p:nvPicPr>
            <p:cNvPr id="5" name="內容版面配置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38" y="1774862"/>
              <a:ext cx="9601200" cy="3325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字方塊 4"/>
            <p:cNvSpPr txBox="1">
              <a:spLocks noChangeArrowheads="1"/>
            </p:cNvSpPr>
            <p:nvPr/>
          </p:nvSpPr>
          <p:spPr bwMode="auto">
            <a:xfrm>
              <a:off x="1488922" y="5200792"/>
              <a:ext cx="1223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圖一 泡沫</a:t>
              </a:r>
            </a:p>
          </p:txBody>
        </p:sp>
        <p:sp>
          <p:nvSpPr>
            <p:cNvPr id="7" name="文字方塊 5"/>
            <p:cNvSpPr txBox="1">
              <a:spLocks noChangeArrowheads="1"/>
            </p:cNvSpPr>
            <p:nvPr/>
          </p:nvSpPr>
          <p:spPr bwMode="auto">
            <a:xfrm>
              <a:off x="6298666" y="5200792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圖二 反泡沫</a:t>
              </a:r>
            </a:p>
          </p:txBody>
        </p:sp>
        <p:sp>
          <p:nvSpPr>
            <p:cNvPr id="8" name="文字方塊 6"/>
            <p:cNvSpPr txBox="1">
              <a:spLocks noChangeArrowheads="1"/>
            </p:cNvSpPr>
            <p:nvPr/>
          </p:nvSpPr>
          <p:spPr bwMode="auto">
            <a:xfrm>
              <a:off x="3046954" y="5757314"/>
              <a:ext cx="35317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資料來源：國泰君安證券研究所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1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07982" cy="1320800"/>
          </a:xfrm>
        </p:spPr>
        <p:txBody>
          <a:bodyPr/>
          <a:lstStyle/>
          <a:p>
            <a:r>
              <a:rPr lang="en-US" altLang="zh-TW" b="1" dirty="0"/>
              <a:t>log-periodic power laws </a:t>
            </a:r>
            <a:r>
              <a:rPr lang="en-US" altLang="zh-TW" b="1" dirty="0" smtClean="0"/>
              <a:t>(LPPL) for</a:t>
            </a:r>
            <a:br>
              <a:rPr lang="en-US" altLang="zh-TW" b="1" dirty="0" smtClean="0"/>
            </a:br>
            <a:r>
              <a:rPr lang="en-US" altLang="zh-TW" b="1" dirty="0" smtClean="0"/>
              <a:t>bubble modeling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454" y="2010492"/>
            <a:ext cx="11011300" cy="424899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777740" y="1601114"/>
            <a:ext cx="495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Tc</a:t>
            </a:r>
            <a:r>
              <a:rPr kumimoji="1" lang="zh-TW" altLang="en-US" dirty="0" smtClean="0"/>
              <a:t>是泡沫化破掉的那個時間點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是整數</a:t>
            </a:r>
            <a:r>
              <a:rPr kumimoji="1" lang="en-US" altLang="zh-TW" dirty="0" smtClean="0"/>
              <a:t>) </a:t>
            </a:r>
            <a:r>
              <a:rPr kumimoji="1" lang="en-US" altLang="zh-TW" dirty="0" smtClean="0">
                <a:solidFill>
                  <a:srgbClr val="FF0000"/>
                </a:solidFill>
              </a:rPr>
              <a:t>550~600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365001" y="1151690"/>
            <a:ext cx="18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T</a:t>
            </a:r>
            <a:r>
              <a:rPr kumimoji="1" lang="zh-TW" altLang="en-US" dirty="0" smtClean="0"/>
              <a:t>會從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一直到</a:t>
            </a:r>
            <a:r>
              <a:rPr kumimoji="1" lang="en-US" altLang="zh-TW" dirty="0" smtClean="0"/>
              <a:t>Tc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78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Two step algorithm</a:t>
            </a:r>
          </a:p>
          <a:p>
            <a:pPr lvl="1"/>
            <a:r>
              <a:rPr lang="en-US" altLang="zh-TW" dirty="0" smtClean="0"/>
              <a:t>Each gene includes 4 non-linear variables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c</a:t>
            </a:r>
            <a:r>
              <a:rPr lang="en-US" altLang="zh-TW" dirty="0" smtClean="0"/>
              <a:t>, β, ω, </a:t>
            </a:r>
            <a:r>
              <a:rPr lang="el-GR" altLang="zh-TW" dirty="0" smtClean="0"/>
              <a:t>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linear regression to estimate best A, B, C</a:t>
            </a:r>
          </a:p>
          <a:p>
            <a:r>
              <a:rPr lang="en-US" altLang="zh-TW" dirty="0" smtClean="0"/>
              <a:t>Try to find optimal solution by genetic algorithm to minimize the error between synthetic signals and real financial time-series data</a:t>
            </a:r>
          </a:p>
          <a:p>
            <a:r>
              <a:rPr lang="en-US" altLang="zh-TW" dirty="0" smtClean="0"/>
              <a:t>Homework:</a:t>
            </a:r>
            <a:r>
              <a:rPr lang="zh-TW" altLang="en-US" dirty="0" smtClean="0"/>
              <a:t>  再用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個參數去找出</a:t>
            </a:r>
            <a:r>
              <a:rPr lang="en-US" altLang="zh-TW" dirty="0" smtClean="0"/>
              <a:t>error</a:t>
            </a:r>
          </a:p>
          <a:p>
            <a:pPr lvl="1"/>
            <a:r>
              <a:rPr lang="en-US" altLang="zh-TW" dirty="0" smtClean="0"/>
              <a:t>Plot the curve in Experiment 1 in page 4</a:t>
            </a:r>
          </a:p>
          <a:p>
            <a:pPr lvl="1"/>
            <a:r>
              <a:rPr lang="en-US" altLang="zh-TW" dirty="0" smtClean="0"/>
              <a:t>Plot the surface in Experiment 2 in page 4</a:t>
            </a:r>
          </a:p>
          <a:p>
            <a:pPr lvl="1"/>
            <a:r>
              <a:rPr lang="en-US" altLang="zh-TW" dirty="0" smtClean="0"/>
              <a:t>LPPL</a:t>
            </a:r>
            <a:r>
              <a:rPr lang="zh-TW" altLang="en-US" dirty="0" smtClean="0"/>
              <a:t> 找出最佳的一組參數 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Find the optimal LPPL parameters</a:t>
            </a:r>
          </a:p>
          <a:p>
            <a:pPr lvl="2"/>
            <a:r>
              <a:rPr lang="en-US" altLang="zh-TW" dirty="0" smtClean="0"/>
              <a:t>Plot the synthetic signals and real time-series data with different colors in a figure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56100" y="73007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1.</a:t>
            </a:r>
            <a:r>
              <a:rPr lang="zh-TW" altLang="en-US" dirty="0">
                <a:solidFill>
                  <a:srgbClr val="C00000"/>
                </a:solidFill>
              </a:rPr>
              <a:t>將基因換成四個參數</a:t>
            </a:r>
            <a:br>
              <a:rPr lang="zh-TW" altLang="en-US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2.</a:t>
            </a:r>
            <a:r>
              <a:rPr lang="zh-TW" altLang="en-US" dirty="0">
                <a:solidFill>
                  <a:srgbClr val="C00000"/>
                </a:solidFill>
              </a:rPr>
              <a:t>固定這四個參數下，用線性迴歸求當時最好的</a:t>
            </a:r>
            <a:r>
              <a:rPr lang="en-US" altLang="zh-TW" dirty="0">
                <a:solidFill>
                  <a:srgbClr val="C00000"/>
                </a:solidFill>
              </a:rPr>
              <a:t>A,B,C</a:t>
            </a:r>
            <a:r>
              <a:rPr lang="zh-TW" altLang="en-US" dirty="0">
                <a:solidFill>
                  <a:srgbClr val="C00000"/>
                </a:solidFill>
              </a:rPr>
              <a:t>參數</a:t>
            </a:r>
            <a:br>
              <a:rPr lang="zh-TW" altLang="en-US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3.</a:t>
            </a:r>
            <a:r>
              <a:rPr lang="zh-TW" altLang="en-US" dirty="0">
                <a:solidFill>
                  <a:srgbClr val="C00000"/>
                </a:solidFill>
              </a:rPr>
              <a:t>再利用這七個參數求合成</a:t>
            </a:r>
            <a:r>
              <a:rPr lang="en-US" altLang="zh-TW" dirty="0">
                <a:solidFill>
                  <a:srgbClr val="C00000"/>
                </a:solidFill>
              </a:rPr>
              <a:t>signal</a:t>
            </a:r>
            <a:r>
              <a:rPr lang="zh-TW" altLang="en-US" dirty="0">
                <a:solidFill>
                  <a:srgbClr val="C00000"/>
                </a:solidFill>
              </a:rPr>
              <a:t>與真實</a:t>
            </a:r>
            <a:r>
              <a:rPr lang="en-US" altLang="zh-TW" dirty="0">
                <a:solidFill>
                  <a:srgbClr val="C00000"/>
                </a:solidFill>
              </a:rPr>
              <a:t>signal</a:t>
            </a:r>
            <a:r>
              <a:rPr lang="zh-TW" altLang="en-US" dirty="0">
                <a:solidFill>
                  <a:srgbClr val="C00000"/>
                </a:solidFill>
              </a:rPr>
              <a:t>的平均</a:t>
            </a:r>
            <a:r>
              <a:rPr lang="zh-TW" altLang="en-US" dirty="0" smtClean="0">
                <a:solidFill>
                  <a:srgbClr val="C00000"/>
                </a:solidFill>
              </a:rPr>
              <a:t>誤差</a:t>
            </a:r>
            <a:r>
              <a:rPr lang="en-US" altLang="zh-TW" dirty="0" smtClean="0">
                <a:solidFill>
                  <a:srgbClr val="C00000"/>
                </a:solidFill>
              </a:rPr>
              <a:t/>
            </a:r>
            <a:br>
              <a:rPr lang="en-US" altLang="zh-TW" dirty="0" smtClean="0">
                <a:solidFill>
                  <a:srgbClr val="C00000"/>
                </a:solidFill>
              </a:rPr>
            </a:b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一連串</a:t>
            </a:r>
            <a:r>
              <a:rPr lang="en-US" altLang="zh-TW" dirty="0">
                <a:solidFill>
                  <a:srgbClr val="C00000"/>
                </a:solidFill>
              </a:rPr>
              <a:t>t</a:t>
            </a:r>
            <a:r>
              <a:rPr lang="zh-TW" altLang="en-US" dirty="0">
                <a:solidFill>
                  <a:srgbClr val="C00000"/>
                </a:solidFill>
              </a:rPr>
              <a:t>下兩訊號的平均誤差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F1(t) = 0.063 t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– 5.284 t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+ 4.887 t + 412 + noise</a:t>
            </a:r>
          </a:p>
          <a:p>
            <a:r>
              <a:rPr lang="en-US" altLang="zh-TW" dirty="0" smtClean="0"/>
              <a:t>Problem settings</a:t>
            </a:r>
          </a:p>
          <a:p>
            <a:pPr lvl="1"/>
            <a:r>
              <a:rPr lang="en-US" altLang="zh-TW" dirty="0" smtClean="0"/>
              <a:t>Input: a series of F1 signal with t in [0.0 100.0]</a:t>
            </a:r>
          </a:p>
          <a:p>
            <a:pPr lvl="1"/>
            <a:r>
              <a:rPr lang="en-US" altLang="zh-TW" dirty="0" smtClean="0"/>
              <a:t>Prior knowledge: F1 is a linear equation of t</a:t>
            </a:r>
          </a:p>
          <a:p>
            <a:pPr lvl="1"/>
            <a:r>
              <a:rPr lang="en-US" altLang="zh-TW" dirty="0" smtClean="0"/>
              <a:t>Goal: Reverse the original equation of F1(t)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8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Non-linear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F2(t) = 0.6 t</a:t>
            </a:r>
            <a:r>
              <a:rPr lang="en-US" altLang="zh-TW" baseline="30000" dirty="0" smtClean="0"/>
              <a:t>1.2</a:t>
            </a:r>
            <a:r>
              <a:rPr lang="en-US" altLang="zh-TW" dirty="0" smtClean="0"/>
              <a:t> + 100 cos(0.4t) + noise;</a:t>
            </a:r>
          </a:p>
          <a:p>
            <a:r>
              <a:rPr lang="en-US" altLang="zh-TW" dirty="0" smtClean="0"/>
              <a:t>Assume</a:t>
            </a:r>
          </a:p>
          <a:p>
            <a:pPr lvl="1"/>
            <a:r>
              <a:rPr lang="en-US" altLang="zh-TW" dirty="0" smtClean="0"/>
              <a:t>Given:</a:t>
            </a:r>
            <a:r>
              <a:rPr lang="zh-TW" altLang="en-US" dirty="0" smtClean="0"/>
              <a:t> </a:t>
            </a:r>
            <a:r>
              <a:rPr lang="en-US" altLang="zh-TW" dirty="0" smtClean="0"/>
              <a:t>F2(t)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A*</a:t>
            </a:r>
            <a:r>
              <a:rPr lang="en-US" altLang="zh-TW" dirty="0" err="1" smtClean="0"/>
              <a:t>t</a:t>
            </a:r>
            <a:r>
              <a:rPr lang="en-US" altLang="zh-TW" baseline="30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C*cos(D*t</a:t>
            </a:r>
            <a:r>
              <a:rPr lang="en-US" altLang="zh-TW" dirty="0"/>
              <a:t>) + noise;</a:t>
            </a:r>
          </a:p>
          <a:p>
            <a:pPr lvl="1"/>
            <a:r>
              <a:rPr lang="en-US" altLang="zh-TW" dirty="0" smtClean="0"/>
              <a:t>Find the best parameters A,B,C, and D</a:t>
            </a:r>
            <a:endParaRPr lang="en-US" altLang="zh-TW" dirty="0"/>
          </a:p>
          <a:p>
            <a:r>
              <a:rPr lang="en-US" altLang="zh-TW" dirty="0" smtClean="0"/>
              <a:t>Fitness function</a:t>
            </a:r>
          </a:p>
          <a:p>
            <a:pPr lvl="1"/>
            <a:r>
              <a:rPr lang="en-US" altLang="zh-TW" dirty="0" smtClean="0"/>
              <a:t>Energy(A,B,C,D) = | F2(t) – (A*</a:t>
            </a:r>
            <a:r>
              <a:rPr lang="en-US" altLang="zh-TW" dirty="0" err="1" smtClean="0"/>
              <a:t>t</a:t>
            </a:r>
            <a:r>
              <a:rPr lang="en-US" altLang="zh-TW" baseline="30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dirty="0"/>
              <a:t>+ C*cos(D*t</a:t>
            </a:r>
            <a:r>
              <a:rPr lang="en-US" altLang="zh-TW" dirty="0" smtClean="0"/>
              <a:t>)) |</a:t>
            </a:r>
          </a:p>
          <a:p>
            <a:r>
              <a:rPr lang="en-US" altLang="zh-TW" dirty="0" smtClean="0"/>
              <a:t>Exhaustive search  </a:t>
            </a:r>
            <a:r>
              <a:rPr lang="zh-TW" altLang="en-US" dirty="0" smtClean="0">
                <a:solidFill>
                  <a:schemeClr val="accent2"/>
                </a:solidFill>
              </a:rPr>
              <a:t>窮取法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TW" dirty="0"/>
              <a:t>A = -5.11 : 0.01 : 5.12</a:t>
            </a:r>
          </a:p>
          <a:p>
            <a:pPr lvl="1"/>
            <a:r>
              <a:rPr lang="en-US" altLang="zh-TW" dirty="0"/>
              <a:t>B = -5.11 : 0.01 : 5.12</a:t>
            </a:r>
          </a:p>
          <a:p>
            <a:pPr lvl="1"/>
            <a:r>
              <a:rPr lang="en-US" altLang="zh-TW" dirty="0"/>
              <a:t>C = -511 : 512</a:t>
            </a:r>
          </a:p>
          <a:p>
            <a:pPr lvl="1"/>
            <a:r>
              <a:rPr lang="en-US" altLang="zh-TW" dirty="0"/>
              <a:t>D = -5.11 : 0.01 : </a:t>
            </a:r>
            <a:r>
              <a:rPr lang="en-US" altLang="zh-TW" dirty="0" smtClean="0"/>
              <a:t>5.12     #</a:t>
            </a:r>
            <a:r>
              <a:rPr lang="zh-TW" altLang="en-US" dirty="0" smtClean="0"/>
              <a:t>每</a:t>
            </a:r>
            <a:r>
              <a:rPr lang="en-US" altLang="zh-TW" dirty="0" smtClean="0"/>
              <a:t>0.01</a:t>
            </a:r>
            <a:r>
              <a:rPr lang="zh-TW" altLang="en-US" dirty="0" smtClean="0"/>
              <a:t>跳跳跳到</a:t>
            </a:r>
            <a:r>
              <a:rPr lang="en-US" altLang="zh-TW" dirty="0" smtClean="0"/>
              <a:t>5.12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66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 1</a:t>
            </a:r>
          </a:p>
          <a:p>
            <a:pPr lvl="1"/>
            <a:r>
              <a:rPr lang="en-US" altLang="zh-TW" dirty="0"/>
              <a:t>Fix A,B,C to ground truth and estimate the fitness under different D </a:t>
            </a:r>
            <a:r>
              <a:rPr lang="en-US" altLang="zh-TW" dirty="0" smtClean="0"/>
              <a:t>settings</a:t>
            </a:r>
          </a:p>
          <a:p>
            <a:pPr lvl="1"/>
            <a:r>
              <a:rPr lang="en-US" altLang="zh-TW" dirty="0" smtClean="0"/>
              <a:t>Plot </a:t>
            </a:r>
            <a:r>
              <a:rPr lang="en-US" altLang="zh-TW" dirty="0"/>
              <a:t>the </a:t>
            </a:r>
            <a:r>
              <a:rPr lang="en-US" altLang="zh-TW" dirty="0" smtClean="0"/>
              <a:t>curve where Y axis is the Energy and X axis is the D value</a:t>
            </a:r>
          </a:p>
          <a:p>
            <a:r>
              <a:rPr lang="en-US" altLang="zh-TW" dirty="0" smtClean="0"/>
              <a:t>Experiment </a:t>
            </a:r>
            <a:r>
              <a:rPr lang="en-US" altLang="zh-TW" dirty="0"/>
              <a:t>2</a:t>
            </a:r>
          </a:p>
          <a:p>
            <a:pPr lvl="1"/>
            <a:r>
              <a:rPr lang="en-US" altLang="zh-TW" dirty="0"/>
              <a:t>Fix </a:t>
            </a:r>
            <a:r>
              <a:rPr lang="en-US" altLang="zh-TW" dirty="0" smtClean="0"/>
              <a:t>B,D and estimate the fitness under different combination of A and C settings</a:t>
            </a:r>
          </a:p>
          <a:p>
            <a:pPr lvl="1"/>
            <a:r>
              <a:rPr lang="en-US" altLang="zh-TW" dirty="0" smtClean="0"/>
              <a:t>Plot the surface</a:t>
            </a:r>
          </a:p>
        </p:txBody>
      </p:sp>
    </p:spTree>
    <p:extLst>
      <p:ext uri="{BB962C8B-B14F-4D97-AF65-F5344CB8AC3E}">
        <p14:creationId xmlns:p14="http://schemas.microsoft.com/office/powerpoint/2010/main" val="222950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Exhaustive Search</a:t>
            </a:r>
          </a:p>
          <a:p>
            <a:pPr lvl="1"/>
            <a:r>
              <a:rPr lang="en-US" altLang="zh-TW" dirty="0" smtClean="0"/>
              <a:t>It requires 2</a:t>
            </a:r>
            <a:r>
              <a:rPr lang="en-US" altLang="zh-TW" baseline="30000" dirty="0" smtClean="0"/>
              <a:t>40</a:t>
            </a:r>
            <a:r>
              <a:rPr lang="en-US" altLang="zh-TW" dirty="0" smtClean="0"/>
              <a:t> function calls</a:t>
            </a:r>
          </a:p>
          <a:p>
            <a:pPr lvl="1"/>
            <a:r>
              <a:rPr lang="en-US" altLang="zh-TW" dirty="0" smtClean="0"/>
              <a:t>If the computational time of experiment 2 in previous slides is around 30 seconds, to examine 4 variables requires 364 days</a:t>
            </a:r>
          </a:p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Model the candidate solution and apply evolutionary algorithm, such as genetic algorithm, to find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0388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定義基因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example, </a:t>
            </a:r>
            <a:r>
              <a:rPr lang="zh-TW" altLang="en-US" dirty="0" smtClean="0"/>
              <a:t>在我們的問題中使用一組</a:t>
            </a:r>
            <a:r>
              <a:rPr lang="en-US" altLang="zh-TW" dirty="0" smtClean="0"/>
              <a:t>40 bits code</a:t>
            </a:r>
            <a:r>
              <a:rPr lang="zh-TW" altLang="en-US" dirty="0" smtClean="0"/>
              <a:t>來代表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個變數</a:t>
            </a:r>
            <a:endParaRPr lang="en-US" altLang="zh-TW" dirty="0" smtClean="0"/>
          </a:p>
          <a:p>
            <a:r>
              <a:rPr lang="zh-TW" altLang="en-US" dirty="0" smtClean="0"/>
              <a:t>初代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利用亂數或</a:t>
            </a:r>
            <a:r>
              <a:rPr lang="en-US" altLang="zh-TW" dirty="0" smtClean="0"/>
              <a:t>expert knowledge</a:t>
            </a:r>
            <a:r>
              <a:rPr lang="zh-TW" altLang="en-US" dirty="0" smtClean="0"/>
              <a:t>產生一群初始的族群</a:t>
            </a:r>
            <a:endParaRPr lang="en-US" altLang="zh-TW" dirty="0" smtClean="0"/>
          </a:p>
          <a:p>
            <a:r>
              <a:rPr lang="zh-TW" altLang="en-US" dirty="0" smtClean="0"/>
              <a:t>複製 </a:t>
            </a:r>
            <a:r>
              <a:rPr lang="en-US" altLang="zh-TW" dirty="0" smtClean="0"/>
              <a:t>(reproduction)</a:t>
            </a:r>
          </a:p>
          <a:p>
            <a:pPr lvl="1"/>
            <a:r>
              <a:rPr lang="zh-TW" altLang="en-US" dirty="0" smtClean="0"/>
              <a:t>計算</a:t>
            </a:r>
            <a:r>
              <a:rPr lang="en-US" altLang="zh-TW" dirty="0" smtClean="0"/>
              <a:t>fitness</a:t>
            </a:r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決定適者生存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輪盤式選擇 </a:t>
            </a:r>
            <a:r>
              <a:rPr lang="en-US" altLang="zh-TW" dirty="0" smtClean="0"/>
              <a:t>(roulette wheel selection)</a:t>
            </a:r>
          </a:p>
          <a:p>
            <a:pPr lvl="2"/>
            <a:r>
              <a:rPr lang="zh-TW" altLang="en-US" dirty="0" smtClean="0"/>
              <a:t>依照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分割輪盤大小，面積比例越大越容易被選中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競爭式選擇 </a:t>
            </a:r>
            <a:r>
              <a:rPr lang="en-US" altLang="zh-TW" dirty="0" smtClean="0"/>
              <a:t>(tournament selection)</a:t>
            </a:r>
          </a:p>
          <a:p>
            <a:pPr lvl="2"/>
            <a:r>
              <a:rPr lang="zh-TW" altLang="en-US" dirty="0" smtClean="0"/>
              <a:t>只留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最高的一小群人</a:t>
            </a:r>
            <a:r>
              <a:rPr lang="en-US" altLang="zh-TW" dirty="0" smtClean="0"/>
              <a:t>survive</a:t>
            </a:r>
            <a:r>
              <a:rPr lang="zh-TW" altLang="en-US" dirty="0" smtClean="0"/>
              <a:t>，淘汰適應不佳的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903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交配 </a:t>
            </a:r>
            <a:r>
              <a:rPr lang="en-US" altLang="zh-TW" dirty="0" smtClean="0"/>
              <a:t>(crossover)</a:t>
            </a:r>
          </a:p>
          <a:p>
            <a:pPr lvl="1"/>
            <a:r>
              <a:rPr lang="zh-TW" altLang="en-US" dirty="0" smtClean="0"/>
              <a:t>單點交配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此點以後的基因互換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雙點交配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兩點間的基因互換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遮罩交配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產生一個</a:t>
            </a:r>
            <a:r>
              <a:rPr lang="en-US" altLang="zh-TW" dirty="0" smtClean="0"/>
              <a:t>0/1 mask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互換</a:t>
            </a:r>
            <a:endParaRPr lang="en-US" altLang="zh-TW" dirty="0" smtClean="0"/>
          </a:p>
          <a:p>
            <a:r>
              <a:rPr lang="zh-TW" altLang="en-US" dirty="0" smtClean="0"/>
              <a:t>突變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少數</a:t>
            </a:r>
            <a:r>
              <a:rPr lang="en-US" altLang="zh-TW" dirty="0" smtClean="0"/>
              <a:t>bit 0-&gt;1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1-&gt;0</a:t>
            </a:r>
          </a:p>
        </p:txBody>
      </p:sp>
    </p:spTree>
    <p:extLst>
      <p:ext uri="{BB962C8B-B14F-4D97-AF65-F5344CB8AC3E}">
        <p14:creationId xmlns:p14="http://schemas.microsoft.com/office/powerpoint/2010/main" val="2330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Exercise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2017.11.15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2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Financial Application (Bubble modeling)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adjusted closing stock price of 3M Co.</a:t>
            </a:r>
          </a:p>
          <a:p>
            <a:pPr lvl="1"/>
            <a:r>
              <a:rPr lang="en-US" altLang="zh-TW" dirty="0" smtClean="0"/>
              <a:t>2009/3/9 ~ 2011/9/23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849" y="2985783"/>
            <a:ext cx="6172824" cy="34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734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16887</TotalTime>
  <Words>616</Words>
  <Application>Microsoft Macintosh PowerPoint</Application>
  <PresentationFormat>寬螢幕</PresentationFormat>
  <Paragraphs>88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Calibri</vt:lpstr>
      <vt:lpstr>Trebuchet MS</vt:lpstr>
      <vt:lpstr>Wingdings 3</vt:lpstr>
      <vt:lpstr>微軟正黑體</vt:lpstr>
      <vt:lpstr>新細明體</vt:lpstr>
      <vt:lpstr>標楷體</vt:lpstr>
      <vt:lpstr>Arial</vt:lpstr>
      <vt:lpstr>多面向</vt:lpstr>
      <vt:lpstr>智慧型管理決策系統</vt:lpstr>
      <vt:lpstr>Linear Regression</vt:lpstr>
      <vt:lpstr>Non-linear cases</vt:lpstr>
      <vt:lpstr>Exhaustive Search</vt:lpstr>
      <vt:lpstr>Problem</vt:lpstr>
      <vt:lpstr>Genetic algorithm</vt:lpstr>
      <vt:lpstr>Genetic algorithm</vt:lpstr>
      <vt:lpstr>Exercise</vt:lpstr>
      <vt:lpstr>Financial Application (Bubble modeling)</vt:lpstr>
      <vt:lpstr>PowerPoint 簡報</vt:lpstr>
      <vt:lpstr>log-periodic power laws (LPPL) for bubble modeling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Microsoft Office 使用者</cp:lastModifiedBy>
  <cp:revision>118</cp:revision>
  <dcterms:created xsi:type="dcterms:W3CDTF">2015-09-23T04:52:32Z</dcterms:created>
  <dcterms:modified xsi:type="dcterms:W3CDTF">2017-11-25T14:32:49Z</dcterms:modified>
</cp:coreProperties>
</file>