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2"/>
  </p:notesMasterIdLst>
  <p:sldIdLst>
    <p:sldId id="256" r:id="rId2"/>
    <p:sldId id="297" r:id="rId3"/>
    <p:sldId id="299" r:id="rId4"/>
    <p:sldId id="300" r:id="rId5"/>
    <p:sldId id="287" r:id="rId6"/>
    <p:sldId id="289" r:id="rId7"/>
    <p:sldId id="290" r:id="rId8"/>
    <p:sldId id="298" r:id="rId9"/>
    <p:sldId id="288" r:id="rId10"/>
    <p:sldId id="286"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7E68E-7F5B-4DA0-A3CC-4D7AC35843F3}" type="datetimeFigureOut">
              <a:rPr lang="zh-TW" altLang="en-US" smtClean="0"/>
              <a:t>2017/11/22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E05CC-960F-4FC5-9276-3D3A34ECBCCC}" type="slidenum">
              <a:rPr lang="zh-TW" altLang="en-US" smtClean="0"/>
              <a:t>‹#›</a:t>
            </a:fld>
            <a:endParaRPr lang="zh-TW" altLang="en-US"/>
          </a:p>
        </p:txBody>
      </p:sp>
    </p:spTree>
    <p:extLst>
      <p:ext uri="{BB962C8B-B14F-4D97-AF65-F5344CB8AC3E}">
        <p14:creationId xmlns:p14="http://schemas.microsoft.com/office/powerpoint/2010/main" val="375907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46979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39805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897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3615268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7463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183576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3370754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359049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369578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19514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359516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300288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243784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209060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252106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C7AC37-871F-4A15-AEFE-51CD2AD19D4A}" type="slidenum">
              <a:rPr lang="zh-TW" altLang="en-US" smtClean="0"/>
              <a:t>‹#›</a:t>
            </a:fld>
            <a:endParaRPr lang="zh-TW" altLang="en-US"/>
          </a:p>
        </p:txBody>
      </p:sp>
      <p:sp>
        <p:nvSpPr>
          <p:cNvPr id="5" name="Date Placeholder 4"/>
          <p:cNvSpPr>
            <a:spLocks noGrp="1"/>
          </p:cNvSpPr>
          <p:nvPr>
            <p:ph type="dt" sz="half" idx="10"/>
          </p:nvPr>
        </p:nvSpPr>
        <p:spPr/>
        <p:txBody>
          <a:bodyPr/>
          <a:lstStyle/>
          <a:p>
            <a:fld id="{D9698FA5-A57E-4388-BCEC-3A9E32D87B00}" type="datetimeFigureOut">
              <a:rPr lang="zh-TW" altLang="en-US" smtClean="0"/>
              <a:t>2017/11/22</a:t>
            </a:fld>
            <a:endParaRPr lang="zh-TW" altLang="en-US"/>
          </a:p>
        </p:txBody>
      </p:sp>
    </p:spTree>
    <p:extLst>
      <p:ext uri="{BB962C8B-B14F-4D97-AF65-F5344CB8AC3E}">
        <p14:creationId xmlns:p14="http://schemas.microsoft.com/office/powerpoint/2010/main" val="142356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698FA5-A57E-4388-BCEC-3A9E32D87B00}" type="datetimeFigureOut">
              <a:rPr lang="zh-TW" altLang="en-US" smtClean="0"/>
              <a:t>2017/11/22</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7AC37-871F-4A15-AEFE-51CD2AD19D4A}" type="slidenum">
              <a:rPr lang="zh-TW" altLang="en-US" smtClean="0"/>
              <a:t>‹#›</a:t>
            </a:fld>
            <a:endParaRPr lang="zh-TW" altLang="en-US"/>
          </a:p>
        </p:txBody>
      </p:sp>
    </p:spTree>
    <p:extLst>
      <p:ext uri="{BB962C8B-B14F-4D97-AF65-F5344CB8AC3E}">
        <p14:creationId xmlns:p14="http://schemas.microsoft.com/office/powerpoint/2010/main" val="58140899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solidFill>
                  <a:srgbClr val="0070C0"/>
                </a:solidFill>
                <a:latin typeface="標楷體" panose="03000509000000000000" pitchFamily="65" charset="-120"/>
                <a:ea typeface="標楷體" panose="03000509000000000000" pitchFamily="65" charset="-120"/>
              </a:rPr>
              <a:t>智慧型管理決策系統</a:t>
            </a:r>
            <a:endParaRPr lang="zh-TW" altLang="en-US" dirty="0">
              <a:solidFill>
                <a:srgbClr val="0070C0"/>
              </a:solidFill>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642416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Homework</a:t>
            </a:r>
            <a:endParaRPr lang="zh-TW" altLang="en-US" dirty="0"/>
          </a:p>
        </p:txBody>
      </p:sp>
      <p:sp>
        <p:nvSpPr>
          <p:cNvPr id="3" name="內容版面配置區 2"/>
          <p:cNvSpPr>
            <a:spLocks noGrp="1"/>
          </p:cNvSpPr>
          <p:nvPr>
            <p:ph idx="1"/>
          </p:nvPr>
        </p:nvSpPr>
        <p:spPr/>
        <p:txBody>
          <a:bodyPr>
            <a:normAutofit/>
          </a:bodyPr>
          <a:lstStyle/>
          <a:p>
            <a:r>
              <a:rPr lang="en-US" altLang="zh-TW" dirty="0" smtClean="0"/>
              <a:t>Draw the ROC curve of face detection database based on Viola and </a:t>
            </a:r>
            <a:r>
              <a:rPr lang="en-US" altLang="zh-TW" dirty="0" err="1" smtClean="0"/>
              <a:t>Jone’s</a:t>
            </a:r>
            <a:r>
              <a:rPr lang="en-US" altLang="zh-TW" dirty="0" smtClean="0"/>
              <a:t> </a:t>
            </a:r>
            <a:r>
              <a:rPr lang="en-US" altLang="zh-TW" smtClean="0"/>
              <a:t>approach</a:t>
            </a:r>
            <a:r>
              <a:rPr lang="en-US" altLang="zh-TW" smtClean="0"/>
              <a:t>.</a:t>
            </a:r>
            <a:endParaRPr lang="en-US" altLang="zh-TW" dirty="0" smtClean="0"/>
          </a:p>
        </p:txBody>
      </p:sp>
    </p:spTree>
    <p:extLst>
      <p:ext uri="{BB962C8B-B14F-4D97-AF65-F5344CB8AC3E}">
        <p14:creationId xmlns:p14="http://schemas.microsoft.com/office/powerpoint/2010/main" val="485593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Machine Learning</a:t>
            </a:r>
            <a:endParaRPr lang="zh-TW" altLang="en-US" dirty="0"/>
          </a:p>
        </p:txBody>
      </p:sp>
      <p:sp>
        <p:nvSpPr>
          <p:cNvPr id="3" name="內容版面配置區 2"/>
          <p:cNvSpPr>
            <a:spLocks noGrp="1"/>
          </p:cNvSpPr>
          <p:nvPr>
            <p:ph idx="1"/>
          </p:nvPr>
        </p:nvSpPr>
        <p:spPr/>
        <p:txBody>
          <a:bodyPr>
            <a:normAutofit/>
          </a:bodyPr>
          <a:lstStyle/>
          <a:p>
            <a:r>
              <a:rPr lang="en-US" altLang="zh-TW" sz="2000" b="1" dirty="0" smtClean="0"/>
              <a:t>Supervised Learning</a:t>
            </a:r>
          </a:p>
          <a:p>
            <a:pPr lvl="1"/>
            <a:r>
              <a:rPr lang="en-US" altLang="zh-TW" sz="1800" dirty="0" smtClean="0"/>
              <a:t>Supervised </a:t>
            </a:r>
            <a:r>
              <a:rPr lang="en-US" altLang="zh-TW" sz="1800" dirty="0"/>
              <a:t>learning is the machine learning task of inferring a function from labeled training </a:t>
            </a:r>
            <a:r>
              <a:rPr lang="en-US" altLang="zh-TW" sz="1800" dirty="0" smtClean="0"/>
              <a:t>data. The </a:t>
            </a:r>
            <a:r>
              <a:rPr lang="en-US" altLang="zh-TW" sz="1800" dirty="0"/>
              <a:t>training data consist of a set of </a:t>
            </a:r>
            <a:r>
              <a:rPr lang="en-US" altLang="zh-TW" sz="1800" i="1" dirty="0"/>
              <a:t>training examples</a:t>
            </a:r>
            <a:r>
              <a:rPr lang="en-US" altLang="zh-TW" sz="1800" dirty="0"/>
              <a:t>. In supervised learning, each example is a </a:t>
            </a:r>
            <a:r>
              <a:rPr lang="en-US" altLang="zh-TW" sz="1800" i="1" dirty="0"/>
              <a:t>pair</a:t>
            </a:r>
            <a:r>
              <a:rPr lang="en-US" altLang="zh-TW" sz="1800" dirty="0"/>
              <a:t> consisting of an input object (typically a vector) and a desired output value (also called the </a:t>
            </a:r>
            <a:r>
              <a:rPr lang="en-US" altLang="zh-TW" sz="1800" i="1" dirty="0"/>
              <a:t>supervisory signal</a:t>
            </a:r>
            <a:r>
              <a:rPr lang="en-US" altLang="zh-TW" sz="1800" dirty="0" smtClean="0"/>
              <a:t>).</a:t>
            </a:r>
          </a:p>
          <a:p>
            <a:r>
              <a:rPr lang="en-US" altLang="zh-TW" sz="2000" b="1" dirty="0" smtClean="0"/>
              <a:t>Unsupervised Learning</a:t>
            </a:r>
            <a:endParaRPr lang="en-US" altLang="zh-TW" sz="2000" dirty="0" smtClean="0"/>
          </a:p>
          <a:p>
            <a:pPr lvl="1"/>
            <a:r>
              <a:rPr lang="en-US" altLang="zh-TW" sz="1800" dirty="0"/>
              <a:t>In machine learning, the problem of unsupervised learning is that of trying to find hidden structure in unlabeled data. Since the examples given to the learner are unlabeled, there is no error or reward signal to evaluate a potential solution. This distinguishes unsupervised learning from supervised learning and reinforcement learning.</a:t>
            </a:r>
            <a:endParaRPr lang="zh-TW" altLang="en-US" sz="1800" dirty="0"/>
          </a:p>
        </p:txBody>
      </p:sp>
    </p:spTree>
    <p:extLst>
      <p:ext uri="{BB962C8B-B14F-4D97-AF65-F5344CB8AC3E}">
        <p14:creationId xmlns:p14="http://schemas.microsoft.com/office/powerpoint/2010/main" val="1967314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Boosting Algorithm</a:t>
            </a:r>
            <a:endParaRPr lang="zh-TW" altLang="en-US" dirty="0"/>
          </a:p>
        </p:txBody>
      </p:sp>
      <p:sp>
        <p:nvSpPr>
          <p:cNvPr id="3" name="內容版面配置區 2"/>
          <p:cNvSpPr>
            <a:spLocks noGrp="1"/>
          </p:cNvSpPr>
          <p:nvPr>
            <p:ph idx="1"/>
          </p:nvPr>
        </p:nvSpPr>
        <p:spPr/>
        <p:txBody>
          <a:bodyPr/>
          <a:lstStyle/>
          <a:p>
            <a:r>
              <a:rPr lang="en-US" altLang="zh-TW" dirty="0"/>
              <a:t>Boosting is a machine learning ensemble meta-algorithm for reducing bias primarily and also </a:t>
            </a:r>
            <a:r>
              <a:rPr lang="en-US" altLang="zh-TW" dirty="0" smtClean="0"/>
              <a:t>variance in </a:t>
            </a:r>
            <a:r>
              <a:rPr lang="en-US" altLang="zh-TW" dirty="0"/>
              <a:t>supervised learning, and a family of machine learning algorithms which convert weak learners to strong ones</a:t>
            </a:r>
            <a:r>
              <a:rPr lang="en-US" altLang="zh-TW" dirty="0" smtClean="0"/>
              <a:t>.</a:t>
            </a:r>
          </a:p>
          <a:p>
            <a:r>
              <a:rPr lang="en-US" altLang="zh-TW" dirty="0" smtClean="0"/>
              <a:t>Boosting </a:t>
            </a:r>
            <a:r>
              <a:rPr lang="en-US" altLang="zh-TW" dirty="0"/>
              <a:t>is based on the question posed by Kearns and Valiant (1988, 1989</a:t>
            </a:r>
            <a:r>
              <a:rPr lang="en-US" altLang="zh-TW" dirty="0" smtClean="0"/>
              <a:t>): </a:t>
            </a:r>
            <a:r>
              <a:rPr lang="en-US" altLang="zh-TW" b="1" dirty="0"/>
              <a:t>Can a set of weak learners create a single strong learner? </a:t>
            </a:r>
            <a:r>
              <a:rPr lang="en-US" altLang="zh-TW" dirty="0"/>
              <a:t>A weak learner is defined to be a classifier which is only slightly correlated with the true classification (it can label examples better than random guessing). In contrast, a strong learner is a classifier that is arbitrarily well-correlated with the true classification.</a:t>
            </a:r>
            <a:endParaRPr lang="zh-TW" altLang="en-US" dirty="0"/>
          </a:p>
        </p:txBody>
      </p:sp>
    </p:spTree>
    <p:extLst>
      <p:ext uri="{BB962C8B-B14F-4D97-AF65-F5344CB8AC3E}">
        <p14:creationId xmlns:p14="http://schemas.microsoft.com/office/powerpoint/2010/main" val="2860157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AdaBoost</a:t>
            </a:r>
            <a:endParaRPr lang="zh-TW" altLang="en-US" dirty="0"/>
          </a:p>
        </p:txBody>
      </p:sp>
      <p:sp>
        <p:nvSpPr>
          <p:cNvPr id="3" name="內容版面配置區 2"/>
          <p:cNvSpPr>
            <a:spLocks noGrp="1"/>
          </p:cNvSpPr>
          <p:nvPr>
            <p:ph idx="1"/>
          </p:nvPr>
        </p:nvSpPr>
        <p:spPr/>
        <p:txBody>
          <a:bodyPr>
            <a:normAutofit/>
          </a:bodyPr>
          <a:lstStyle/>
          <a:p>
            <a:r>
              <a:rPr lang="en-US" altLang="zh-TW" b="1" dirty="0" err="1"/>
              <a:t>AdaBoost</a:t>
            </a:r>
            <a:r>
              <a:rPr lang="en-US" altLang="zh-TW" dirty="0"/>
              <a:t>, short for "Adaptive Boosting", is a machine learning meta-algorithm formulated by </a:t>
            </a:r>
            <a:r>
              <a:rPr lang="en-US" altLang="zh-TW" dirty="0" err="1"/>
              <a:t>Yoav</a:t>
            </a:r>
            <a:r>
              <a:rPr lang="en-US" altLang="zh-TW" dirty="0"/>
              <a:t> Freund and Robert </a:t>
            </a:r>
            <a:r>
              <a:rPr lang="en-US" altLang="zh-TW" dirty="0" err="1"/>
              <a:t>Schapire</a:t>
            </a:r>
            <a:r>
              <a:rPr lang="en-US" altLang="zh-TW" dirty="0"/>
              <a:t> who won the Gödel Prize in 2003 for their </a:t>
            </a:r>
            <a:r>
              <a:rPr lang="en-US" altLang="zh-TW" dirty="0" smtClean="0"/>
              <a:t>work.</a:t>
            </a:r>
          </a:p>
          <a:p>
            <a:r>
              <a:rPr lang="en-US" altLang="zh-TW" dirty="0" smtClean="0"/>
              <a:t>It </a:t>
            </a:r>
            <a:r>
              <a:rPr lang="en-US" altLang="zh-TW" dirty="0"/>
              <a:t>can be used in conjunction with many other types of learning algorithms to improve their </a:t>
            </a:r>
            <a:r>
              <a:rPr lang="en-US" altLang="zh-TW" dirty="0" smtClean="0"/>
              <a:t>performance.</a:t>
            </a:r>
          </a:p>
          <a:p>
            <a:r>
              <a:rPr lang="en-US" altLang="zh-TW" dirty="0" smtClean="0"/>
              <a:t>The </a:t>
            </a:r>
            <a:r>
              <a:rPr lang="en-US" altLang="zh-TW" dirty="0"/>
              <a:t>output of the other learning algorithms ('weak learners') is combined into a weighted sum that represents the final output of the boosted </a:t>
            </a:r>
            <a:r>
              <a:rPr lang="en-US" altLang="zh-TW" dirty="0" smtClean="0"/>
              <a:t>classifier.</a:t>
            </a:r>
          </a:p>
          <a:p>
            <a:r>
              <a:rPr lang="en-US" altLang="zh-TW" dirty="0" err="1" smtClean="0"/>
              <a:t>AdaBoost</a:t>
            </a:r>
            <a:r>
              <a:rPr lang="en-US" altLang="zh-TW" dirty="0" smtClean="0"/>
              <a:t> </a:t>
            </a:r>
            <a:r>
              <a:rPr lang="en-US" altLang="zh-TW" dirty="0"/>
              <a:t>is adaptive in the sense that subsequent weak learners are tweaked in favor of those instances misclassified by previous classifiers</a:t>
            </a:r>
            <a:r>
              <a:rPr lang="en-US" altLang="zh-TW" dirty="0" smtClean="0"/>
              <a:t>.</a:t>
            </a:r>
            <a:endParaRPr lang="zh-TW" altLang="en-US" dirty="0"/>
          </a:p>
        </p:txBody>
      </p:sp>
    </p:spTree>
    <p:extLst>
      <p:ext uri="{BB962C8B-B14F-4D97-AF65-F5344CB8AC3E}">
        <p14:creationId xmlns:p14="http://schemas.microsoft.com/office/powerpoint/2010/main" val="3006165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9" name="Rectangle 7"/>
          <p:cNvSpPr>
            <a:spLocks noGrp="1" noChangeArrowheads="1"/>
          </p:cNvSpPr>
          <p:nvPr>
            <p:ph type="title"/>
          </p:nvPr>
        </p:nvSpPr>
        <p:spPr>
          <a:xfrm>
            <a:off x="2208213" y="333375"/>
            <a:ext cx="7772400" cy="1143000"/>
          </a:xfrm>
        </p:spPr>
        <p:txBody>
          <a:bodyPr/>
          <a:lstStyle/>
          <a:p>
            <a:r>
              <a:rPr lang="en-US" altLang="zh-TW" dirty="0" err="1" smtClean="0">
                <a:solidFill>
                  <a:schemeClr val="tx1"/>
                </a:solidFill>
              </a:rPr>
              <a:t>AdaBoost</a:t>
            </a:r>
            <a:endParaRPr lang="en-US" altLang="zh-TW" dirty="0">
              <a:solidFill>
                <a:schemeClr val="tx1"/>
              </a:solidFill>
            </a:endParaRPr>
          </a:p>
        </p:txBody>
      </p:sp>
      <p:sp>
        <p:nvSpPr>
          <p:cNvPr id="166920" name="Rectangle 8"/>
          <p:cNvSpPr>
            <a:spLocks noGrp="1" noChangeArrowheads="1"/>
          </p:cNvSpPr>
          <p:nvPr>
            <p:ph type="body" idx="1"/>
          </p:nvPr>
        </p:nvSpPr>
        <p:spPr>
          <a:xfrm>
            <a:off x="2063750" y="1484313"/>
            <a:ext cx="8229600" cy="4525962"/>
          </a:xfrm>
        </p:spPr>
        <p:txBody>
          <a:bodyPr/>
          <a:lstStyle/>
          <a:p>
            <a:r>
              <a:rPr lang="en-US" altLang="zh-TW" dirty="0"/>
              <a:t>Freund and </a:t>
            </a:r>
            <a:r>
              <a:rPr lang="en-US" altLang="zh-TW" dirty="0" err="1"/>
              <a:t>Schapire</a:t>
            </a:r>
            <a:r>
              <a:rPr lang="en-US" altLang="zh-TW" dirty="0"/>
              <a:t> originally proposed the </a:t>
            </a:r>
            <a:r>
              <a:rPr lang="en-US" altLang="zh-TW" dirty="0" err="1"/>
              <a:t>AdaBoost</a:t>
            </a:r>
            <a:r>
              <a:rPr lang="en-US" altLang="zh-TW" dirty="0"/>
              <a:t> algorithm in 1995 and its journal version was published in 1997 </a:t>
            </a:r>
          </a:p>
        </p:txBody>
      </p:sp>
      <p:pic>
        <p:nvPicPr>
          <p:cNvPr id="1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950" y="2553810"/>
            <a:ext cx="297338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430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6920">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1196975"/>
            <a:ext cx="7056438"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19" name="Rectangle 7"/>
          <p:cNvSpPr>
            <a:spLocks noGrp="1" noChangeArrowheads="1"/>
          </p:cNvSpPr>
          <p:nvPr>
            <p:ph type="title"/>
          </p:nvPr>
        </p:nvSpPr>
        <p:spPr>
          <a:xfrm>
            <a:off x="2208213" y="333375"/>
            <a:ext cx="7772400" cy="1143000"/>
          </a:xfrm>
        </p:spPr>
        <p:txBody>
          <a:bodyPr/>
          <a:lstStyle/>
          <a:p>
            <a:r>
              <a:rPr lang="en-US" altLang="zh-TW" dirty="0" err="1" smtClean="0">
                <a:solidFill>
                  <a:schemeClr val="tx1"/>
                </a:solidFill>
              </a:rPr>
              <a:t>AdaBoost</a:t>
            </a:r>
            <a:endParaRPr lang="en-US" altLang="zh-TW" dirty="0">
              <a:solidFill>
                <a:schemeClr val="tx1"/>
              </a:solidFill>
            </a:endParaRPr>
          </a:p>
        </p:txBody>
      </p:sp>
      <p:sp>
        <p:nvSpPr>
          <p:cNvPr id="166920" name="Rectangle 8"/>
          <p:cNvSpPr>
            <a:spLocks noGrp="1" noChangeArrowheads="1"/>
          </p:cNvSpPr>
          <p:nvPr>
            <p:ph type="body" idx="1"/>
          </p:nvPr>
        </p:nvSpPr>
        <p:spPr>
          <a:xfrm>
            <a:off x="2063750" y="1484313"/>
            <a:ext cx="8229600" cy="4525962"/>
          </a:xfrm>
        </p:spPr>
        <p:txBody>
          <a:bodyPr/>
          <a:lstStyle/>
          <a:p>
            <a:endParaRPr lang="en-US" altLang="zh-TW" dirty="0"/>
          </a:p>
        </p:txBody>
      </p:sp>
    </p:spTree>
    <p:extLst>
      <p:ext uri="{BB962C8B-B14F-4D97-AF65-F5344CB8AC3E}">
        <p14:creationId xmlns:p14="http://schemas.microsoft.com/office/powerpoint/2010/main" val="1400593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5" name="Group 3"/>
          <p:cNvGrpSpPr>
            <a:grpSpLocks/>
          </p:cNvGrpSpPr>
          <p:nvPr/>
        </p:nvGrpSpPr>
        <p:grpSpPr bwMode="auto">
          <a:xfrm>
            <a:off x="1020224" y="1277292"/>
            <a:ext cx="8659813" cy="3925887"/>
            <a:chOff x="96" y="816"/>
            <a:chExt cx="5455" cy="2473"/>
          </a:xfrm>
        </p:grpSpPr>
        <p:pic>
          <p:nvPicPr>
            <p:cNvPr id="166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816"/>
              <a:ext cx="3504" cy="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9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960"/>
              <a:ext cx="1855" cy="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6919" name="Rectangle 7"/>
          <p:cNvSpPr>
            <a:spLocks noGrp="1" noChangeArrowheads="1"/>
          </p:cNvSpPr>
          <p:nvPr>
            <p:ph type="title"/>
          </p:nvPr>
        </p:nvSpPr>
        <p:spPr>
          <a:xfrm>
            <a:off x="2208213" y="333375"/>
            <a:ext cx="7772400" cy="1143000"/>
          </a:xfrm>
        </p:spPr>
        <p:txBody>
          <a:bodyPr/>
          <a:lstStyle/>
          <a:p>
            <a:r>
              <a:rPr lang="en-US" altLang="zh-TW" dirty="0" err="1" smtClean="0">
                <a:solidFill>
                  <a:schemeClr val="tx1"/>
                </a:solidFill>
              </a:rPr>
              <a:t>AdaBoost</a:t>
            </a:r>
            <a:endParaRPr lang="en-US" altLang="zh-TW" dirty="0">
              <a:solidFill>
                <a:schemeClr val="tx1"/>
              </a:solidFill>
            </a:endParaRPr>
          </a:p>
        </p:txBody>
      </p:sp>
    </p:spTree>
    <p:extLst>
      <p:ext uri="{BB962C8B-B14F-4D97-AF65-F5344CB8AC3E}">
        <p14:creationId xmlns:p14="http://schemas.microsoft.com/office/powerpoint/2010/main" val="3368550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398" y="904875"/>
            <a:ext cx="8713787" cy="51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19" name="Rectangle 7"/>
          <p:cNvSpPr>
            <a:spLocks noGrp="1" noChangeArrowheads="1"/>
          </p:cNvSpPr>
          <p:nvPr>
            <p:ph type="title"/>
          </p:nvPr>
        </p:nvSpPr>
        <p:spPr>
          <a:xfrm>
            <a:off x="2208213" y="333375"/>
            <a:ext cx="7772400" cy="1143000"/>
          </a:xfrm>
        </p:spPr>
        <p:txBody>
          <a:bodyPr/>
          <a:lstStyle/>
          <a:p>
            <a:r>
              <a:rPr lang="en-US" altLang="zh-TW" dirty="0" err="1" smtClean="0">
                <a:solidFill>
                  <a:schemeClr val="tx1"/>
                </a:solidFill>
              </a:rPr>
              <a:t>AdaBoost</a:t>
            </a:r>
            <a:endParaRPr lang="en-US" altLang="zh-TW" dirty="0">
              <a:solidFill>
                <a:schemeClr val="tx1"/>
              </a:solidFill>
            </a:endParaRPr>
          </a:p>
        </p:txBody>
      </p:sp>
    </p:spTree>
    <p:extLst>
      <p:ext uri="{BB962C8B-B14F-4D97-AF65-F5344CB8AC3E}">
        <p14:creationId xmlns:p14="http://schemas.microsoft.com/office/powerpoint/2010/main" val="1027256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495550" y="404813"/>
            <a:ext cx="7772400" cy="1143000"/>
          </a:xfrm>
        </p:spPr>
        <p:txBody>
          <a:bodyPr/>
          <a:lstStyle/>
          <a:p>
            <a:r>
              <a:rPr lang="en-US" altLang="zh-TW"/>
              <a:t>AdaBoost Algorithm</a:t>
            </a:r>
          </a:p>
        </p:txBody>
      </p:sp>
      <p:pic>
        <p:nvPicPr>
          <p:cNvPr id="167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1" y="1628775"/>
            <a:ext cx="5381625"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824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1266</TotalTime>
  <Words>371</Words>
  <Application>Microsoft Office PowerPoint</Application>
  <PresentationFormat>寬螢幕</PresentationFormat>
  <Paragraphs>22</Paragraphs>
  <Slides>10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微軟正黑體</vt:lpstr>
      <vt:lpstr>新細明體</vt:lpstr>
      <vt:lpstr>標楷體</vt:lpstr>
      <vt:lpstr>Arial</vt:lpstr>
      <vt:lpstr>Calibri</vt:lpstr>
      <vt:lpstr>Trebuchet MS</vt:lpstr>
      <vt:lpstr>Wingdings 3</vt:lpstr>
      <vt:lpstr>多面向</vt:lpstr>
      <vt:lpstr>智慧型管理決策系統</vt:lpstr>
      <vt:lpstr>Machine Learning</vt:lpstr>
      <vt:lpstr>Boosting Algorithm</vt:lpstr>
      <vt:lpstr>AdaBoost</vt:lpstr>
      <vt:lpstr>AdaBoost</vt:lpstr>
      <vt:lpstr>AdaBoost</vt:lpstr>
      <vt:lpstr>AdaBoost</vt:lpstr>
      <vt:lpstr>AdaBoost</vt:lpstr>
      <vt:lpstr>AdaBoost Algorithm</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智慧型管理決策系統</dc:title>
  <dc:creator>YingCheng</dc:creator>
  <cp:lastModifiedBy>Howard</cp:lastModifiedBy>
  <cp:revision>55</cp:revision>
  <dcterms:created xsi:type="dcterms:W3CDTF">2015-09-23T04:52:32Z</dcterms:created>
  <dcterms:modified xsi:type="dcterms:W3CDTF">2017-11-22T00:36:47Z</dcterms:modified>
</cp:coreProperties>
</file>