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69" r:id="rId6"/>
    <p:sldId id="272" r:id="rId7"/>
    <p:sldId id="273" r:id="rId8"/>
    <p:sldId id="274" r:id="rId9"/>
    <p:sldId id="270" r:id="rId10"/>
    <p:sldId id="271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3" r:id="rId21"/>
    <p:sldId id="28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68E-7F5B-4DA0-A3CC-4D7AC35843F3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05CC-960F-4FC5-9276-3D3A34EC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617D1-A3B5-4003-845D-6860012AFCA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91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92936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50386-776C-4D69-8013-C88D173AD33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87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2793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03D85-A840-44B3-8983-D452E467CBB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87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34475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8F55F-3965-45D6-9243-87DAD68FB00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89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2960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CADA4-DE32-4C78-B4BF-2A58B823E8A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89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34596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1FB32-9500-43FE-8D95-099550452AD0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88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8139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AEE08-9B91-40D5-A74C-C1DF3187B83E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0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0146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24A54-0597-4BAC-B9C6-F94BB29A198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88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1478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B5E85-A000-4BD5-9965-4A1FA517814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91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7783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CB2B8-DA18-43B1-9E4A-D6B8C75C41BE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91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1126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01462-252F-49AD-8D94-3789D9F2FBB3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508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7BEEB-14B6-4FDA-AD4E-D4FBE4735BAE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8826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682D2-07AB-4A00-A58C-71C442FC34F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86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37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2A8CD-B2F9-4FD6-9505-A467DC36B73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91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3564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7DB73-2E24-41BF-92BA-0A450AEB840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90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0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1958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3110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16E59-F81A-4656-A675-AF7C223831D8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00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3655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97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46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76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75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4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1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84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6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4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智慧型管理決策系統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2017.12.27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Rectangle 2"/>
          <p:cNvSpPr>
            <a:spLocks noChangeArrowheads="1"/>
          </p:cNvSpPr>
          <p:nvPr/>
        </p:nvSpPr>
        <p:spPr bwMode="auto">
          <a:xfrm>
            <a:off x="2198688" y="228601"/>
            <a:ext cx="79359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TW" sz="3600" dirty="0" smtClean="0">
                <a:ea typeface="新細明體" panose="02020500000000000000" pitchFamily="18" charset="-120"/>
              </a:rPr>
              <a:t>Goal</a:t>
            </a:r>
            <a:endParaRPr lang="en-US" altLang="zh-TW" sz="3600" dirty="0">
              <a:ea typeface="新細明體" panose="02020500000000000000" pitchFamily="18" charset="-120"/>
            </a:endParaRPr>
          </a:p>
        </p:txBody>
      </p:sp>
      <p:sp>
        <p:nvSpPr>
          <p:cNvPr id="1903619" name="Rectangle 3"/>
          <p:cNvSpPr>
            <a:spLocks noChangeArrowheads="1"/>
          </p:cNvSpPr>
          <p:nvPr/>
        </p:nvSpPr>
        <p:spPr bwMode="auto">
          <a:xfrm>
            <a:off x="1676400" y="16002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0850" indent="-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090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38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400">
                <a:ea typeface="新細明體" panose="02020500000000000000" pitchFamily="18" charset="-120"/>
              </a:rPr>
              <a:t>	We wish to explain/summarize the underlying variance-covariance structure of a large set of variables through a few linear combinations of these variables. </a:t>
            </a:r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903620" name="Rectangle 4"/>
          <p:cNvSpPr>
            <a:spLocks noChangeArrowheads="1"/>
          </p:cNvSpPr>
          <p:nvPr/>
        </p:nvSpPr>
        <p:spPr bwMode="auto">
          <a:xfrm>
            <a:off x="2133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56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PCA: </a:t>
            </a:r>
            <a:r>
              <a:rPr lang="en-US" altLang="zh-TW" i="1">
                <a:ea typeface="新細明體" panose="02020500000000000000" pitchFamily="18" charset="-120"/>
              </a:rPr>
              <a:t>General</a:t>
            </a:r>
          </a:p>
        </p:txBody>
      </p:sp>
      <p:sp>
        <p:nvSpPr>
          <p:cNvPr id="200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zh-TW" sz="2800"/>
              <a:t>From </a:t>
            </a:r>
            <a:r>
              <a:rPr lang="en-GB" altLang="zh-TW" sz="2800" i="1"/>
              <a:t>k</a:t>
            </a:r>
            <a:r>
              <a:rPr lang="en-GB" altLang="zh-TW" sz="2800"/>
              <a:t> original variables: 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1</a:t>
            </a:r>
            <a:r>
              <a:rPr lang="en-GB" altLang="zh-TW" sz="2800">
                <a:solidFill>
                  <a:schemeClr val="hlink"/>
                </a:solidFill>
              </a:rPr>
              <a:t>,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2</a:t>
            </a:r>
            <a:r>
              <a:rPr lang="en-GB" altLang="zh-TW" sz="2800">
                <a:solidFill>
                  <a:schemeClr val="hlink"/>
                </a:solidFill>
              </a:rPr>
              <a:t>,...,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k</a:t>
            </a:r>
            <a:r>
              <a:rPr lang="en-GB" altLang="zh-TW" sz="2800"/>
              <a:t>:</a:t>
            </a:r>
          </a:p>
          <a:p>
            <a:pPr>
              <a:buFontTx/>
              <a:buNone/>
            </a:pPr>
            <a:r>
              <a:rPr lang="en-GB" altLang="zh-TW" sz="2800"/>
              <a:t>	Produce </a:t>
            </a:r>
            <a:r>
              <a:rPr lang="en-GB" altLang="zh-TW" sz="2800" i="1"/>
              <a:t>k</a:t>
            </a:r>
            <a:r>
              <a:rPr lang="en-GB" altLang="zh-TW" sz="2800"/>
              <a:t> new variables: 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1</a:t>
            </a:r>
            <a:r>
              <a:rPr lang="en-GB" altLang="zh-TW" sz="2800">
                <a:solidFill>
                  <a:schemeClr val="accent2"/>
                </a:solidFill>
              </a:rPr>
              <a:t>,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2</a:t>
            </a:r>
            <a:r>
              <a:rPr lang="en-GB" altLang="zh-TW" sz="2800">
                <a:solidFill>
                  <a:schemeClr val="accent2"/>
                </a:solidFill>
              </a:rPr>
              <a:t>,...,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k</a:t>
            </a:r>
            <a:r>
              <a:rPr lang="en-GB" altLang="zh-TW" sz="2800"/>
              <a:t>:</a:t>
            </a:r>
          </a:p>
          <a:p>
            <a:pPr>
              <a:buFontTx/>
              <a:buNone/>
            </a:pPr>
            <a:endParaRPr lang="en-GB" altLang="zh-TW" sz="2800"/>
          </a:p>
          <a:p>
            <a:pPr>
              <a:buFontTx/>
              <a:buNone/>
            </a:pPr>
            <a:r>
              <a:rPr lang="en-GB" altLang="zh-TW" sz="2800" i="1"/>
              <a:t>	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1</a:t>
            </a:r>
            <a:r>
              <a:rPr lang="en-GB" altLang="zh-TW" sz="2800"/>
              <a:t> = </a:t>
            </a:r>
            <a:r>
              <a:rPr lang="en-GB" altLang="zh-TW" sz="2800" i="1"/>
              <a:t>a</a:t>
            </a:r>
            <a:r>
              <a:rPr lang="en-GB" altLang="zh-TW" sz="2800" baseline="-25000"/>
              <a:t>11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1</a:t>
            </a:r>
            <a:r>
              <a:rPr lang="en-GB" altLang="zh-TW" sz="2800"/>
              <a:t> + </a:t>
            </a:r>
            <a:r>
              <a:rPr lang="en-GB" altLang="zh-TW" sz="2800" i="1"/>
              <a:t>a</a:t>
            </a:r>
            <a:r>
              <a:rPr lang="en-GB" altLang="zh-TW" sz="2800" baseline="-25000"/>
              <a:t>12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2</a:t>
            </a:r>
            <a:r>
              <a:rPr lang="en-GB" altLang="zh-TW" sz="2800"/>
              <a:t> + ... + </a:t>
            </a:r>
            <a:r>
              <a:rPr lang="en-GB" altLang="zh-TW" sz="2800" i="1"/>
              <a:t>a</a:t>
            </a:r>
            <a:r>
              <a:rPr lang="en-GB" altLang="zh-TW" sz="2800" baseline="-25000"/>
              <a:t>1k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k</a:t>
            </a:r>
            <a:endParaRPr lang="en-GB" altLang="zh-TW" sz="2800"/>
          </a:p>
          <a:p>
            <a:pPr>
              <a:buFontTx/>
              <a:buNone/>
            </a:pPr>
            <a:r>
              <a:rPr lang="en-GB" altLang="zh-TW" sz="2800" i="1"/>
              <a:t>	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2</a:t>
            </a:r>
            <a:r>
              <a:rPr lang="en-GB" altLang="zh-TW" sz="2800"/>
              <a:t> = </a:t>
            </a:r>
            <a:r>
              <a:rPr lang="en-GB" altLang="zh-TW" sz="2800" i="1"/>
              <a:t>a</a:t>
            </a:r>
            <a:r>
              <a:rPr lang="en-GB" altLang="zh-TW" sz="2800" baseline="-25000"/>
              <a:t>21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1</a:t>
            </a:r>
            <a:r>
              <a:rPr lang="en-GB" altLang="zh-TW" sz="2800"/>
              <a:t> + </a:t>
            </a:r>
            <a:r>
              <a:rPr lang="en-GB" altLang="zh-TW" sz="2800" i="1"/>
              <a:t>a</a:t>
            </a:r>
            <a:r>
              <a:rPr lang="en-GB" altLang="zh-TW" sz="2800" baseline="-25000"/>
              <a:t>22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2</a:t>
            </a:r>
            <a:r>
              <a:rPr lang="en-GB" altLang="zh-TW" sz="2800"/>
              <a:t> + ... + </a:t>
            </a:r>
            <a:r>
              <a:rPr lang="en-GB" altLang="zh-TW" sz="2800" i="1"/>
              <a:t>a</a:t>
            </a:r>
            <a:r>
              <a:rPr lang="en-GB" altLang="zh-TW" sz="2800" baseline="-25000"/>
              <a:t>2k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k</a:t>
            </a:r>
            <a:endParaRPr lang="en-GB" altLang="zh-TW" sz="2800"/>
          </a:p>
          <a:p>
            <a:pPr>
              <a:buFontTx/>
              <a:buNone/>
            </a:pPr>
            <a:r>
              <a:rPr lang="en-GB" altLang="zh-TW" sz="2800"/>
              <a:t>	...</a:t>
            </a:r>
          </a:p>
          <a:p>
            <a:pPr>
              <a:buFontTx/>
              <a:buNone/>
            </a:pPr>
            <a:r>
              <a:rPr lang="en-GB" altLang="zh-TW" sz="2800" i="1"/>
              <a:t>	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k</a:t>
            </a:r>
            <a:r>
              <a:rPr lang="en-GB" altLang="zh-TW" sz="2800"/>
              <a:t> = </a:t>
            </a:r>
            <a:r>
              <a:rPr lang="en-GB" altLang="zh-TW" sz="2800" i="1"/>
              <a:t>a</a:t>
            </a:r>
            <a:r>
              <a:rPr lang="en-GB" altLang="zh-TW" sz="2800" baseline="-25000"/>
              <a:t>k1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1</a:t>
            </a:r>
            <a:r>
              <a:rPr lang="en-GB" altLang="zh-TW" sz="2800"/>
              <a:t> + </a:t>
            </a:r>
            <a:r>
              <a:rPr lang="en-GB" altLang="zh-TW" sz="2800" i="1"/>
              <a:t>a</a:t>
            </a:r>
            <a:r>
              <a:rPr lang="en-GB" altLang="zh-TW" sz="2800" baseline="-25000"/>
              <a:t>k2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2</a:t>
            </a:r>
            <a:r>
              <a:rPr lang="en-GB" altLang="zh-TW" sz="2800"/>
              <a:t> + ... + </a:t>
            </a:r>
            <a:r>
              <a:rPr lang="en-GB" altLang="zh-TW" sz="2800" i="1"/>
              <a:t>a</a:t>
            </a:r>
            <a:r>
              <a:rPr lang="en-GB" altLang="zh-TW" sz="2800" baseline="-25000"/>
              <a:t>kk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k</a:t>
            </a:r>
            <a:endParaRPr lang="en-GB" altLang="zh-TW" sz="2800"/>
          </a:p>
        </p:txBody>
      </p:sp>
      <p:sp>
        <p:nvSpPr>
          <p:cNvPr id="2003972" name="Rectangle 4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6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zh-TW" sz="2400"/>
              <a:t>From </a:t>
            </a:r>
            <a:r>
              <a:rPr lang="en-GB" altLang="zh-TW" sz="2400" i="1"/>
              <a:t>k</a:t>
            </a:r>
            <a:r>
              <a:rPr lang="en-GB" altLang="zh-TW" sz="2400"/>
              <a:t> original variables: 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>
                <a:solidFill>
                  <a:schemeClr val="hlink"/>
                </a:solidFill>
              </a:rPr>
              <a:t>,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>
                <a:solidFill>
                  <a:schemeClr val="hlink"/>
                </a:solidFill>
              </a:rPr>
              <a:t>,...,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r>
              <a:rPr lang="en-GB" altLang="zh-TW" sz="2400"/>
              <a:t>:</a:t>
            </a:r>
          </a:p>
          <a:p>
            <a:pPr>
              <a:buFontTx/>
              <a:buNone/>
            </a:pPr>
            <a:r>
              <a:rPr lang="en-GB" altLang="zh-TW" sz="2400"/>
              <a:t>	Produce </a:t>
            </a:r>
            <a:r>
              <a:rPr lang="en-GB" altLang="zh-TW" sz="2400" i="1"/>
              <a:t>k</a:t>
            </a:r>
            <a:r>
              <a:rPr lang="en-GB" altLang="zh-TW" sz="2400"/>
              <a:t> new variables: 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1</a:t>
            </a:r>
            <a:r>
              <a:rPr lang="en-GB" altLang="zh-TW" sz="2400">
                <a:solidFill>
                  <a:schemeClr val="accent2"/>
                </a:solidFill>
              </a:rPr>
              <a:t>,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2</a:t>
            </a:r>
            <a:r>
              <a:rPr lang="en-GB" altLang="zh-TW" sz="2400">
                <a:solidFill>
                  <a:schemeClr val="accent2"/>
                </a:solidFill>
              </a:rPr>
              <a:t>,...,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k</a:t>
            </a:r>
            <a:r>
              <a:rPr lang="en-GB" altLang="zh-TW" sz="2400"/>
              <a:t>:</a:t>
            </a:r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1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11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12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1k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2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21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22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2k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	...</a:t>
            </a:r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k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k1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k2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kk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endParaRPr lang="en-GB" altLang="zh-TW"/>
          </a:p>
        </p:txBody>
      </p:sp>
      <p:sp>
        <p:nvSpPr>
          <p:cNvPr id="1874948" name="Text Box 4"/>
          <p:cNvSpPr txBox="1">
            <a:spLocks noChangeArrowheads="1"/>
          </p:cNvSpPr>
          <p:nvPr/>
        </p:nvSpPr>
        <p:spPr bwMode="auto">
          <a:xfrm>
            <a:off x="2209800" y="421005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zh-TW" sz="2400" i="1">
                <a:latin typeface="Times New Roman" panose="02020603050405020304" pitchFamily="18" charset="0"/>
              </a:rPr>
              <a:t>such that:</a:t>
            </a:r>
          </a:p>
          <a:p>
            <a:endParaRPr lang="en-GB" altLang="zh-TW" sz="2400" i="1">
              <a:latin typeface="Times New Roman" panose="02020603050405020304" pitchFamily="18" charset="0"/>
            </a:endParaRP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zh-TW" sz="2400">
                <a:latin typeface="Times New Roman" panose="02020603050405020304" pitchFamily="18" charset="0"/>
              </a:rPr>
              <a:t>'s are uncorrelated (orthogonal)</a:t>
            </a: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GB" altLang="zh-TW" sz="2400">
                <a:latin typeface="Times New Roman" panose="02020603050405020304" pitchFamily="18" charset="0"/>
              </a:rPr>
              <a:t> explains as much as possible of original variance in data set</a:t>
            </a: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GB" altLang="zh-TW" sz="2400">
                <a:latin typeface="Times New Roman" panose="02020603050405020304" pitchFamily="18" charset="0"/>
              </a:rPr>
              <a:t> explains as much as possible of remaining variance</a:t>
            </a:r>
          </a:p>
          <a:p>
            <a:r>
              <a:rPr lang="en-GB" altLang="zh-TW" sz="2400">
                <a:latin typeface="Times New Roman" panose="02020603050405020304" pitchFamily="18" charset="0"/>
              </a:rPr>
              <a:t>etc.</a:t>
            </a:r>
          </a:p>
          <a:p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74952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PCA: </a:t>
            </a:r>
            <a:r>
              <a:rPr lang="en-US" altLang="zh-TW" i="1">
                <a:ea typeface="新細明體" panose="02020500000000000000" pitchFamily="18" charset="-120"/>
              </a:rPr>
              <a:t>General</a:t>
            </a:r>
          </a:p>
        </p:txBody>
      </p:sp>
      <p:sp>
        <p:nvSpPr>
          <p:cNvPr id="1874953" name="Rectangle 9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4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69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914400"/>
            <a:ext cx="4217988" cy="4572000"/>
          </a:xfrm>
          <a:noFill/>
          <a:ln/>
        </p:spPr>
      </p:pic>
      <p:grpSp>
        <p:nvGrpSpPr>
          <p:cNvPr id="1876996" name="Group 4"/>
          <p:cNvGrpSpPr>
            <a:grpSpLocks/>
          </p:cNvGrpSpPr>
          <p:nvPr/>
        </p:nvGrpSpPr>
        <p:grpSpPr bwMode="auto">
          <a:xfrm>
            <a:off x="4184650" y="1676400"/>
            <a:ext cx="5424488" cy="2590800"/>
            <a:chOff x="2160" y="1728"/>
            <a:chExt cx="3417" cy="1632"/>
          </a:xfrm>
        </p:grpSpPr>
        <p:sp>
          <p:nvSpPr>
            <p:cNvPr id="1876997" name="Line 5"/>
            <p:cNvSpPr>
              <a:spLocks noChangeShapeType="1"/>
            </p:cNvSpPr>
            <p:nvPr/>
          </p:nvSpPr>
          <p:spPr bwMode="auto">
            <a:xfrm flipV="1">
              <a:off x="2160" y="1920"/>
              <a:ext cx="1824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6998" name="Text Box 6"/>
            <p:cNvSpPr txBox="1">
              <a:spLocks noChangeArrowheads="1"/>
            </p:cNvSpPr>
            <p:nvPr/>
          </p:nvSpPr>
          <p:spPr bwMode="auto">
            <a:xfrm>
              <a:off x="4320" y="1728"/>
              <a:ext cx="125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1st Principal </a:t>
              </a:r>
            </a:p>
            <a:p>
              <a:r>
                <a:rPr lang="en-US" altLang="zh-TW" sz="2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Component, </a:t>
              </a:r>
              <a:r>
                <a:rPr lang="en-GB" altLang="zh-TW" sz="24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GB" altLang="zh-TW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TW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876999" name="Group 7"/>
          <p:cNvGrpSpPr>
            <a:grpSpLocks/>
          </p:cNvGrpSpPr>
          <p:nvPr/>
        </p:nvGrpSpPr>
        <p:grpSpPr bwMode="auto">
          <a:xfrm>
            <a:off x="3803650" y="1219200"/>
            <a:ext cx="2895600" cy="2895600"/>
            <a:chOff x="1920" y="1440"/>
            <a:chExt cx="1824" cy="1824"/>
          </a:xfrm>
        </p:grpSpPr>
        <p:sp>
          <p:nvSpPr>
            <p:cNvPr id="1877000" name="Line 8"/>
            <p:cNvSpPr>
              <a:spLocks noChangeShapeType="1"/>
            </p:cNvSpPr>
            <p:nvPr/>
          </p:nvSpPr>
          <p:spPr bwMode="auto">
            <a:xfrm flipH="1" flipV="1">
              <a:off x="2592" y="1968"/>
              <a:ext cx="1152" cy="12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7001" name="Text Box 9"/>
            <p:cNvSpPr txBox="1">
              <a:spLocks noChangeArrowheads="1"/>
            </p:cNvSpPr>
            <p:nvPr/>
          </p:nvSpPr>
          <p:spPr bwMode="auto">
            <a:xfrm>
              <a:off x="1920" y="1440"/>
              <a:ext cx="125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2nd Principal </a:t>
              </a:r>
            </a:p>
            <a:p>
              <a:r>
                <a:rPr lang="en-US" altLang="zh-TW" sz="2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Component, </a:t>
              </a:r>
              <a:r>
                <a:rPr lang="en-GB" altLang="zh-TW" sz="24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GB" altLang="zh-TW" sz="2400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TW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5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PCA Scores</a:t>
            </a:r>
          </a:p>
        </p:txBody>
      </p:sp>
      <p:pic>
        <p:nvPicPr>
          <p:cNvPr id="18913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1981200"/>
            <a:ext cx="4217988" cy="4572000"/>
          </a:xfrm>
          <a:noFill/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FF66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1891332" name="AutoShape 4"/>
          <p:cNvSpPr>
            <a:spLocks noChangeArrowheads="1"/>
          </p:cNvSpPr>
          <p:nvPr/>
        </p:nvSpPr>
        <p:spPr bwMode="auto">
          <a:xfrm>
            <a:off x="6400800" y="3352800"/>
            <a:ext cx="76200" cy="762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91333" name="Group 5"/>
          <p:cNvGrpSpPr>
            <a:grpSpLocks/>
          </p:cNvGrpSpPr>
          <p:nvPr/>
        </p:nvGrpSpPr>
        <p:grpSpPr bwMode="auto">
          <a:xfrm>
            <a:off x="3429000" y="3124200"/>
            <a:ext cx="2971800" cy="457200"/>
            <a:chOff x="1200" y="1968"/>
            <a:chExt cx="1872" cy="288"/>
          </a:xfrm>
        </p:grpSpPr>
        <p:sp>
          <p:nvSpPr>
            <p:cNvPr id="1891334" name="Line 6"/>
            <p:cNvSpPr>
              <a:spLocks noChangeShapeType="1"/>
            </p:cNvSpPr>
            <p:nvPr/>
          </p:nvSpPr>
          <p:spPr bwMode="auto">
            <a:xfrm flipV="1">
              <a:off x="1296" y="2160"/>
              <a:ext cx="177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1335" name="Text Box 7"/>
            <p:cNvSpPr txBox="1">
              <a:spLocks noChangeArrowheads="1"/>
            </p:cNvSpPr>
            <p:nvPr/>
          </p:nvSpPr>
          <p:spPr bwMode="auto">
            <a:xfrm>
              <a:off x="1200" y="1968"/>
              <a:ext cx="3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GB" altLang="zh-TW" sz="2400" i="1" baseline="-25000">
                  <a:solidFill>
                    <a:schemeClr val="hlink"/>
                  </a:solidFill>
                  <a:latin typeface="Times New Roman" panose="02020603050405020304" pitchFamily="18" charset="0"/>
                </a:rPr>
                <a:t>i2</a:t>
              </a:r>
              <a:endParaRPr lang="en-US" altLang="zh-TW" sz="2400" baseline="-250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891336" name="Group 8"/>
          <p:cNvGrpSpPr>
            <a:grpSpLocks/>
          </p:cNvGrpSpPr>
          <p:nvPr/>
        </p:nvGrpSpPr>
        <p:grpSpPr bwMode="auto">
          <a:xfrm>
            <a:off x="6248400" y="3429000"/>
            <a:ext cx="477838" cy="3048000"/>
            <a:chOff x="2976" y="2160"/>
            <a:chExt cx="301" cy="1920"/>
          </a:xfrm>
        </p:grpSpPr>
        <p:sp>
          <p:nvSpPr>
            <p:cNvPr id="1891337" name="Line 9"/>
            <p:cNvSpPr>
              <a:spLocks noChangeShapeType="1"/>
            </p:cNvSpPr>
            <p:nvPr/>
          </p:nvSpPr>
          <p:spPr bwMode="auto">
            <a:xfrm>
              <a:off x="3072" y="2160"/>
              <a:ext cx="0" cy="17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1338" name="Text Box 10"/>
            <p:cNvSpPr txBox="1">
              <a:spLocks noChangeArrowheads="1"/>
            </p:cNvSpPr>
            <p:nvPr/>
          </p:nvSpPr>
          <p:spPr bwMode="auto">
            <a:xfrm>
              <a:off x="2976" y="3792"/>
              <a:ext cx="3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GB" altLang="zh-TW" sz="2400" i="1" baseline="-25000">
                  <a:solidFill>
                    <a:schemeClr val="hlink"/>
                  </a:solidFill>
                  <a:latin typeface="Times New Roman" panose="02020603050405020304" pitchFamily="18" charset="0"/>
                </a:rPr>
                <a:t>i1</a:t>
              </a:r>
              <a:endParaRPr lang="en-US" altLang="zh-TW" sz="2400" baseline="-250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891339" name="Line 11"/>
          <p:cNvSpPr>
            <a:spLocks noChangeShapeType="1"/>
          </p:cNvSpPr>
          <p:nvPr/>
        </p:nvSpPr>
        <p:spPr bwMode="auto">
          <a:xfrm flipV="1">
            <a:off x="4724400" y="3124200"/>
            <a:ext cx="2895600" cy="2286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1340" name="Line 12"/>
          <p:cNvSpPr>
            <a:spLocks noChangeShapeType="1"/>
          </p:cNvSpPr>
          <p:nvPr/>
        </p:nvSpPr>
        <p:spPr bwMode="auto">
          <a:xfrm flipH="1" flipV="1">
            <a:off x="5562600" y="3505200"/>
            <a:ext cx="1676400" cy="182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91341" name="Group 13"/>
          <p:cNvGrpSpPr>
            <a:grpSpLocks/>
          </p:cNvGrpSpPr>
          <p:nvPr/>
        </p:nvGrpSpPr>
        <p:grpSpPr bwMode="auto">
          <a:xfrm>
            <a:off x="5715000" y="3200400"/>
            <a:ext cx="685800" cy="685800"/>
            <a:chOff x="2640" y="2016"/>
            <a:chExt cx="432" cy="432"/>
          </a:xfrm>
        </p:grpSpPr>
        <p:sp>
          <p:nvSpPr>
            <p:cNvPr id="1891342" name="Line 14"/>
            <p:cNvSpPr>
              <a:spLocks noChangeShapeType="1"/>
            </p:cNvSpPr>
            <p:nvPr/>
          </p:nvSpPr>
          <p:spPr bwMode="auto">
            <a:xfrm flipH="1">
              <a:off x="2736" y="2160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1343" name="Rectangle 15"/>
            <p:cNvSpPr>
              <a:spLocks noChangeArrowheads="1"/>
            </p:cNvSpPr>
            <p:nvPr/>
          </p:nvSpPr>
          <p:spPr bwMode="auto">
            <a:xfrm>
              <a:off x="2640" y="2016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24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GB" altLang="zh-TW" sz="2400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i,1</a:t>
              </a:r>
              <a:endParaRPr lang="en-US" altLang="zh-TW" sz="2400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891344" name="Group 16"/>
          <p:cNvGrpSpPr>
            <a:grpSpLocks/>
          </p:cNvGrpSpPr>
          <p:nvPr/>
        </p:nvGrpSpPr>
        <p:grpSpPr bwMode="auto">
          <a:xfrm>
            <a:off x="6400800" y="3276600"/>
            <a:ext cx="681038" cy="533400"/>
            <a:chOff x="3072" y="2064"/>
            <a:chExt cx="429" cy="336"/>
          </a:xfrm>
        </p:grpSpPr>
        <p:sp>
          <p:nvSpPr>
            <p:cNvPr id="1891345" name="Line 17"/>
            <p:cNvSpPr>
              <a:spLocks noChangeShapeType="1"/>
            </p:cNvSpPr>
            <p:nvPr/>
          </p:nvSpPr>
          <p:spPr bwMode="auto">
            <a:xfrm>
              <a:off x="3072" y="2160"/>
              <a:ext cx="192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1346" name="Rectangle 18"/>
            <p:cNvSpPr>
              <a:spLocks noChangeArrowheads="1"/>
            </p:cNvSpPr>
            <p:nvPr/>
          </p:nvSpPr>
          <p:spPr bwMode="auto">
            <a:xfrm>
              <a:off x="3168" y="2064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24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y</a:t>
              </a:r>
              <a:r>
                <a:rPr lang="en-GB" altLang="zh-TW" sz="2400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i,2</a:t>
              </a:r>
              <a:endParaRPr lang="en-US" altLang="zh-TW" sz="2400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891347" name="Rectangle 19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332" grpId="0" animBg="1"/>
      <p:bldP spid="1891339" grpId="0" animBg="1"/>
      <p:bldP spid="1891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PCA Eigenvalues</a:t>
            </a:r>
          </a:p>
        </p:txBody>
      </p:sp>
      <p:pic>
        <p:nvPicPr>
          <p:cNvPr id="18954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1905000"/>
            <a:ext cx="4217988" cy="4572000"/>
          </a:xfrm>
          <a:noFill/>
          <a:ln/>
        </p:spPr>
      </p:pic>
      <p:grpSp>
        <p:nvGrpSpPr>
          <p:cNvPr id="1895428" name="Group 4"/>
          <p:cNvGrpSpPr>
            <a:grpSpLocks/>
          </p:cNvGrpSpPr>
          <p:nvPr/>
        </p:nvGrpSpPr>
        <p:grpSpPr bwMode="auto">
          <a:xfrm>
            <a:off x="3733800" y="2209800"/>
            <a:ext cx="4114800" cy="3124200"/>
            <a:chOff x="1392" y="1392"/>
            <a:chExt cx="2592" cy="1968"/>
          </a:xfrm>
        </p:grpSpPr>
        <p:sp>
          <p:nvSpPr>
            <p:cNvPr id="1895429" name="Line 5"/>
            <p:cNvSpPr>
              <a:spLocks noChangeShapeType="1"/>
            </p:cNvSpPr>
            <p:nvPr/>
          </p:nvSpPr>
          <p:spPr bwMode="auto">
            <a:xfrm flipV="1">
              <a:off x="2160" y="1920"/>
              <a:ext cx="1824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5430" name="AutoShape 6"/>
            <p:cNvSpPr>
              <a:spLocks/>
            </p:cNvSpPr>
            <p:nvPr/>
          </p:nvSpPr>
          <p:spPr bwMode="auto">
            <a:xfrm rot="13800000">
              <a:off x="2288" y="832"/>
              <a:ext cx="345" cy="2138"/>
            </a:xfrm>
            <a:prstGeom prst="rightBrace">
              <a:avLst>
                <a:gd name="adj1" fmla="val 81911"/>
                <a:gd name="adj2" fmla="val 5332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5431" name="Rectangle 7"/>
            <p:cNvSpPr>
              <a:spLocks noChangeArrowheads="1"/>
            </p:cNvSpPr>
            <p:nvPr/>
          </p:nvSpPr>
          <p:spPr bwMode="auto">
            <a:xfrm>
              <a:off x="2016" y="1392"/>
              <a:ext cx="3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3600">
                  <a:solidFill>
                    <a:schemeClr val="bg2"/>
                  </a:solidFill>
                  <a:latin typeface="Times New Roman" panose="02020603050405020304" pitchFamily="18" charset="0"/>
                </a:rPr>
                <a:t>λ</a:t>
              </a:r>
              <a:r>
                <a:rPr lang="en-GB" altLang="zh-TW" sz="3600" baseline="-25000">
                  <a:latin typeface="Times New Roman" panose="02020603050405020304" pitchFamily="18" charset="0"/>
                </a:rPr>
                <a:t>1</a:t>
              </a:r>
              <a:endPara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895432" name="Group 8"/>
          <p:cNvGrpSpPr>
            <a:grpSpLocks/>
          </p:cNvGrpSpPr>
          <p:nvPr/>
        </p:nvGrpSpPr>
        <p:grpSpPr bwMode="auto">
          <a:xfrm>
            <a:off x="5638800" y="2060576"/>
            <a:ext cx="3302000" cy="3121025"/>
            <a:chOff x="2592" y="1298"/>
            <a:chExt cx="2080" cy="1966"/>
          </a:xfrm>
        </p:grpSpPr>
        <p:sp>
          <p:nvSpPr>
            <p:cNvPr id="1895433" name="Line 9"/>
            <p:cNvSpPr>
              <a:spLocks noChangeShapeType="1"/>
            </p:cNvSpPr>
            <p:nvPr/>
          </p:nvSpPr>
          <p:spPr bwMode="auto">
            <a:xfrm flipH="1" flipV="1">
              <a:off x="2592" y="1968"/>
              <a:ext cx="1152" cy="12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5434" name="AutoShape 10"/>
            <p:cNvSpPr>
              <a:spLocks/>
            </p:cNvSpPr>
            <p:nvPr/>
          </p:nvSpPr>
          <p:spPr bwMode="auto">
            <a:xfrm rot="19200000">
              <a:off x="3915" y="1325"/>
              <a:ext cx="345" cy="799"/>
            </a:xfrm>
            <a:prstGeom prst="rightBrace">
              <a:avLst>
                <a:gd name="adj1" fmla="val 30611"/>
                <a:gd name="adj2" fmla="val 53324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5435" name="Rectangle 11"/>
            <p:cNvSpPr>
              <a:spLocks noChangeArrowheads="1"/>
            </p:cNvSpPr>
            <p:nvPr/>
          </p:nvSpPr>
          <p:spPr bwMode="auto">
            <a:xfrm>
              <a:off x="4320" y="1298"/>
              <a:ext cx="3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3600">
                  <a:solidFill>
                    <a:schemeClr val="bg2"/>
                  </a:solidFill>
                  <a:latin typeface="Times New Roman" panose="02020603050405020304" pitchFamily="18" charset="0"/>
                </a:rPr>
                <a:t>λ</a:t>
              </a:r>
              <a:r>
                <a:rPr lang="en-GB" altLang="zh-TW" sz="3600" baseline="-25000">
                  <a:latin typeface="Times New Roman" panose="02020603050405020304" pitchFamily="18" charset="0"/>
                </a:rPr>
                <a:t>2</a:t>
              </a:r>
              <a:endPara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895436" name="Rectangle 12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34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zh-TW" sz="2400"/>
              <a:t>From </a:t>
            </a:r>
            <a:r>
              <a:rPr lang="en-GB" altLang="zh-TW" sz="2400" i="1"/>
              <a:t>k</a:t>
            </a:r>
            <a:r>
              <a:rPr lang="en-GB" altLang="zh-TW" sz="2400"/>
              <a:t> original variables: 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>
                <a:solidFill>
                  <a:schemeClr val="hlink"/>
                </a:solidFill>
              </a:rPr>
              <a:t>,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>
                <a:solidFill>
                  <a:schemeClr val="hlink"/>
                </a:solidFill>
              </a:rPr>
              <a:t>,...,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r>
              <a:rPr lang="en-GB" altLang="zh-TW" sz="2400"/>
              <a:t>:</a:t>
            </a:r>
          </a:p>
          <a:p>
            <a:pPr>
              <a:buFontTx/>
              <a:buNone/>
            </a:pPr>
            <a:r>
              <a:rPr lang="en-GB" altLang="zh-TW" sz="2400"/>
              <a:t>	Produce </a:t>
            </a:r>
            <a:r>
              <a:rPr lang="en-GB" altLang="zh-TW" sz="2400" i="1"/>
              <a:t>k</a:t>
            </a:r>
            <a:r>
              <a:rPr lang="en-GB" altLang="zh-TW" sz="2400"/>
              <a:t> new variables: 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1</a:t>
            </a:r>
            <a:r>
              <a:rPr lang="en-GB" altLang="zh-TW" sz="2400">
                <a:solidFill>
                  <a:schemeClr val="accent2"/>
                </a:solidFill>
              </a:rPr>
              <a:t>,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2</a:t>
            </a:r>
            <a:r>
              <a:rPr lang="en-GB" altLang="zh-TW" sz="2400">
                <a:solidFill>
                  <a:schemeClr val="accent2"/>
                </a:solidFill>
              </a:rPr>
              <a:t>,...,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k</a:t>
            </a:r>
            <a:r>
              <a:rPr lang="en-GB" altLang="zh-TW" sz="2400"/>
              <a:t>:</a:t>
            </a:r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1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11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12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1k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2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21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22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2k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	...</a:t>
            </a:r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k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k1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k2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kk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endParaRPr lang="en-GB" altLang="zh-TW"/>
          </a:p>
        </p:txBody>
      </p:sp>
      <p:sp>
        <p:nvSpPr>
          <p:cNvPr id="1879044" name="Text Box 4"/>
          <p:cNvSpPr txBox="1">
            <a:spLocks noChangeArrowheads="1"/>
          </p:cNvSpPr>
          <p:nvPr/>
        </p:nvSpPr>
        <p:spPr bwMode="auto">
          <a:xfrm>
            <a:off x="2438401" y="4210050"/>
            <a:ext cx="78422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TW" sz="2400" i="1">
                <a:latin typeface="Times New Roman" panose="02020603050405020304" pitchFamily="18" charset="0"/>
              </a:rPr>
              <a:t>such that:</a:t>
            </a:r>
          </a:p>
          <a:p>
            <a:endParaRPr lang="en-GB" altLang="zh-TW" sz="2400" i="1">
              <a:latin typeface="Times New Roman" panose="02020603050405020304" pitchFamily="18" charset="0"/>
            </a:endParaRP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zh-TW" sz="2400">
                <a:latin typeface="Times New Roman" panose="02020603050405020304" pitchFamily="18" charset="0"/>
              </a:rPr>
              <a:t>'s are uncorrelated (orthogonal)</a:t>
            </a: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GB" altLang="zh-TW" sz="2400">
                <a:latin typeface="Times New Roman" panose="02020603050405020304" pitchFamily="18" charset="0"/>
              </a:rPr>
              <a:t> explains as much as possible of original variance in data set</a:t>
            </a: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GB" altLang="zh-TW" sz="2400">
                <a:latin typeface="Times New Roman" panose="02020603050405020304" pitchFamily="18" charset="0"/>
              </a:rPr>
              <a:t> explains as much as possible of remaining variance</a:t>
            </a:r>
          </a:p>
          <a:p>
            <a:r>
              <a:rPr lang="en-GB" altLang="zh-TW" sz="2400">
                <a:latin typeface="Times New Roman" panose="02020603050405020304" pitchFamily="18" charset="0"/>
              </a:rPr>
              <a:t>etc.</a:t>
            </a:r>
          </a:p>
          <a:p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79045" name="AutoShape 5"/>
          <p:cNvSpPr>
            <a:spLocks/>
          </p:cNvSpPr>
          <p:nvPr/>
        </p:nvSpPr>
        <p:spPr bwMode="auto">
          <a:xfrm>
            <a:off x="6934200" y="2286000"/>
            <a:ext cx="609600" cy="1752600"/>
          </a:xfrm>
          <a:prstGeom prst="rightBrace">
            <a:avLst>
              <a:gd name="adj1" fmla="val 23958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9046" name="Text Box 6"/>
          <p:cNvSpPr txBox="1">
            <a:spLocks noChangeArrowheads="1"/>
          </p:cNvSpPr>
          <p:nvPr/>
        </p:nvSpPr>
        <p:spPr bwMode="auto">
          <a:xfrm>
            <a:off x="7300681" y="2895601"/>
            <a:ext cx="3134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zh-TW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GB" altLang="zh-TW" sz="2400">
                <a:latin typeface="Times New Roman" panose="02020603050405020304" pitchFamily="18" charset="0"/>
              </a:rPr>
              <a:t>'s are</a:t>
            </a:r>
          </a:p>
          <a:p>
            <a:pPr algn="ctr"/>
            <a:r>
              <a:rPr lang="en-GB" altLang="zh-TW" sz="2400" b="1">
                <a:latin typeface="Times New Roman" panose="02020603050405020304" pitchFamily="18" charset="0"/>
              </a:rPr>
              <a:t>Principal Components</a:t>
            </a: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79050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PCA: </a:t>
            </a:r>
            <a:r>
              <a:rPr lang="en-US" altLang="zh-TW" i="1">
                <a:ea typeface="新細明體" panose="02020500000000000000" pitchFamily="18" charset="-120"/>
              </a:rPr>
              <a:t>Another Explanation</a:t>
            </a:r>
          </a:p>
        </p:txBody>
      </p:sp>
      <p:sp>
        <p:nvSpPr>
          <p:cNvPr id="1879051" name="Rectangle 11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Principal Components Analysis on: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 sz="4000">
              <a:ea typeface="新細明體" panose="02020500000000000000" pitchFamily="18" charset="-120"/>
            </a:endParaRPr>
          </a:p>
        </p:txBody>
      </p:sp>
      <p:sp>
        <p:nvSpPr>
          <p:cNvPr id="190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GB" altLang="zh-TW" sz="2800" i="1"/>
              <a:t>Covariance Matrix:</a:t>
            </a:r>
            <a:endParaRPr lang="en-GB" altLang="zh-TW" sz="2800"/>
          </a:p>
          <a:p>
            <a:pPr lvl="1"/>
            <a:r>
              <a:rPr lang="en-GB" altLang="zh-TW" sz="2400"/>
              <a:t>Variables must be in same units</a:t>
            </a:r>
          </a:p>
          <a:p>
            <a:pPr lvl="1"/>
            <a:r>
              <a:rPr lang="en-GB" altLang="zh-TW" sz="2400"/>
              <a:t>Emphasizes variables with most variance</a:t>
            </a:r>
          </a:p>
          <a:p>
            <a:pPr lvl="1"/>
            <a:r>
              <a:rPr lang="en-GB" altLang="zh-TW" sz="2400"/>
              <a:t>Mean eigenvalue </a:t>
            </a:r>
            <a:r>
              <a:rPr lang="en-GB" altLang="zh-TW" sz="2400">
                <a:cs typeface="Times New Roman" panose="02020603050405020304" pitchFamily="18" charset="0"/>
              </a:rPr>
              <a:t>≠</a:t>
            </a:r>
            <a:r>
              <a:rPr lang="en-GB" altLang="zh-TW" sz="2400"/>
              <a:t>1.0</a:t>
            </a:r>
          </a:p>
          <a:p>
            <a:pPr lvl="1">
              <a:buFontTx/>
              <a:buNone/>
            </a:pPr>
            <a:endParaRPr lang="en-GB" altLang="zh-TW" sz="2400"/>
          </a:p>
          <a:p>
            <a:r>
              <a:rPr lang="en-GB" altLang="zh-TW" sz="2800" i="1"/>
              <a:t>Correlation Matrix:</a:t>
            </a:r>
            <a:endParaRPr lang="en-GB" altLang="zh-TW" sz="2800"/>
          </a:p>
          <a:p>
            <a:pPr lvl="1"/>
            <a:r>
              <a:rPr lang="en-GB" altLang="zh-TW" sz="2400"/>
              <a:t>Variables are standardized (mean 0.0, SD 1.0)</a:t>
            </a:r>
          </a:p>
          <a:p>
            <a:pPr lvl="1"/>
            <a:r>
              <a:rPr lang="en-GB" altLang="zh-TW" sz="2400"/>
              <a:t>Variables can be in different units</a:t>
            </a:r>
          </a:p>
          <a:p>
            <a:pPr lvl="1"/>
            <a:r>
              <a:rPr lang="en-GB" altLang="zh-TW" sz="2400"/>
              <a:t>All variables have same impact on analysis</a:t>
            </a:r>
          </a:p>
          <a:p>
            <a:pPr lvl="1"/>
            <a:r>
              <a:rPr lang="en-GB" altLang="zh-TW" sz="2400"/>
              <a:t>Mean eigenvalue = 1.0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901572" name="Rectangle 4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9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157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2954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GB" altLang="zh-TW" sz="2400"/>
              <a:t>{</a:t>
            </a:r>
            <a:r>
              <a:rPr lang="en-GB" altLang="zh-TW" sz="2400" i="1"/>
              <a:t>a</a:t>
            </a:r>
            <a:r>
              <a:rPr lang="en-GB" altLang="zh-TW" sz="2400" baseline="-25000"/>
              <a:t>11</a:t>
            </a:r>
            <a:r>
              <a:rPr lang="en-GB" altLang="zh-TW" sz="2400"/>
              <a:t>,</a:t>
            </a:r>
            <a:r>
              <a:rPr lang="en-GB" altLang="zh-TW" sz="2400" i="1"/>
              <a:t>a</a:t>
            </a:r>
            <a:r>
              <a:rPr lang="en-GB" altLang="zh-TW" sz="2400" baseline="-25000"/>
              <a:t>12</a:t>
            </a:r>
            <a:r>
              <a:rPr lang="en-GB" altLang="zh-TW" sz="2400"/>
              <a:t>,...,</a:t>
            </a:r>
            <a:r>
              <a:rPr lang="en-GB" altLang="zh-TW" sz="2400" i="1"/>
              <a:t>a</a:t>
            </a:r>
            <a:r>
              <a:rPr lang="en-GB" altLang="zh-TW" sz="2400" baseline="-25000"/>
              <a:t>1k</a:t>
            </a:r>
            <a:r>
              <a:rPr lang="en-GB" altLang="zh-TW" sz="2400"/>
              <a:t>} is 1st </a:t>
            </a:r>
            <a:r>
              <a:rPr lang="en-GB" altLang="zh-TW" sz="2400" b="1"/>
              <a:t>Eigenvector</a:t>
            </a:r>
            <a:r>
              <a:rPr lang="en-GB" altLang="zh-TW" sz="2400"/>
              <a:t> of  	correlation/covariance matrix, and </a:t>
            </a:r>
            <a:r>
              <a:rPr lang="en-GB" altLang="zh-TW" sz="2400" b="1"/>
              <a:t>coefficients</a:t>
            </a:r>
            <a:r>
              <a:rPr lang="en-GB" altLang="zh-TW" sz="2400"/>
              <a:t> of first principal component</a:t>
            </a:r>
          </a:p>
          <a:p>
            <a:pPr>
              <a:buFontTx/>
              <a:buNone/>
            </a:pPr>
            <a:r>
              <a:rPr lang="en-GB" altLang="zh-TW" sz="2400"/>
              <a:t>	</a:t>
            </a:r>
          </a:p>
          <a:p>
            <a:pPr>
              <a:buFontTx/>
              <a:buNone/>
            </a:pPr>
            <a:r>
              <a:rPr lang="en-GB" altLang="zh-TW" sz="2400"/>
              <a:t>{</a:t>
            </a:r>
            <a:r>
              <a:rPr lang="en-GB" altLang="zh-TW" sz="2400" i="1"/>
              <a:t>a</a:t>
            </a:r>
            <a:r>
              <a:rPr lang="en-GB" altLang="zh-TW" sz="2400" baseline="-25000"/>
              <a:t>21</a:t>
            </a:r>
            <a:r>
              <a:rPr lang="en-GB" altLang="zh-TW" sz="2400"/>
              <a:t>,</a:t>
            </a:r>
            <a:r>
              <a:rPr lang="en-GB" altLang="zh-TW" sz="2400" i="1"/>
              <a:t>a</a:t>
            </a:r>
            <a:r>
              <a:rPr lang="en-GB" altLang="zh-TW" sz="2400" baseline="-25000"/>
              <a:t>22</a:t>
            </a:r>
            <a:r>
              <a:rPr lang="en-GB" altLang="zh-TW" sz="2400"/>
              <a:t>,...,</a:t>
            </a:r>
            <a:r>
              <a:rPr lang="en-GB" altLang="zh-TW" sz="2400" i="1"/>
              <a:t>a</a:t>
            </a:r>
            <a:r>
              <a:rPr lang="en-GB" altLang="zh-TW" sz="2400" baseline="-25000"/>
              <a:t>2k</a:t>
            </a:r>
            <a:r>
              <a:rPr lang="en-GB" altLang="zh-TW" sz="2400"/>
              <a:t>} is 2nd </a:t>
            </a:r>
            <a:r>
              <a:rPr lang="en-GB" altLang="zh-TW" sz="2400" b="1"/>
              <a:t>Eigenvector</a:t>
            </a:r>
            <a:r>
              <a:rPr lang="en-GB" altLang="zh-TW" sz="2400"/>
              <a:t> of 	correlation/covariance matrix, and </a:t>
            </a:r>
            <a:r>
              <a:rPr lang="en-GB" altLang="zh-TW" sz="2400" b="1"/>
              <a:t>coefficients</a:t>
            </a:r>
            <a:r>
              <a:rPr lang="en-GB" altLang="zh-TW" sz="2400"/>
              <a:t> of 2nd principal component</a:t>
            </a:r>
          </a:p>
          <a:p>
            <a:pPr>
              <a:buFontTx/>
              <a:buNone/>
            </a:pPr>
            <a:r>
              <a:rPr lang="en-GB" altLang="zh-TW" sz="2400"/>
              <a:t>…</a:t>
            </a:r>
          </a:p>
          <a:p>
            <a:pPr>
              <a:buFontTx/>
              <a:buNone/>
            </a:pP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{</a:t>
            </a:r>
            <a:r>
              <a:rPr lang="en-GB" altLang="zh-TW" sz="2400" i="1"/>
              <a:t>a</a:t>
            </a:r>
            <a:r>
              <a:rPr lang="en-GB" altLang="zh-TW" sz="2400" baseline="-25000"/>
              <a:t>k1</a:t>
            </a:r>
            <a:r>
              <a:rPr lang="en-GB" altLang="zh-TW" sz="2400"/>
              <a:t>,</a:t>
            </a:r>
            <a:r>
              <a:rPr lang="en-GB" altLang="zh-TW" sz="2400" i="1"/>
              <a:t>a</a:t>
            </a:r>
            <a:r>
              <a:rPr lang="en-GB" altLang="zh-TW" sz="2400" baseline="-25000"/>
              <a:t>k2</a:t>
            </a:r>
            <a:r>
              <a:rPr lang="en-GB" altLang="zh-TW" sz="2400"/>
              <a:t>,...,</a:t>
            </a:r>
            <a:r>
              <a:rPr lang="en-GB" altLang="zh-TW" sz="2400" i="1"/>
              <a:t>a</a:t>
            </a:r>
            <a:r>
              <a:rPr lang="en-GB" altLang="zh-TW" sz="2400" baseline="-25000"/>
              <a:t>kk</a:t>
            </a:r>
            <a:r>
              <a:rPr lang="en-GB" altLang="zh-TW" sz="2400"/>
              <a:t>} is </a:t>
            </a:r>
            <a:r>
              <a:rPr lang="en-GB" altLang="zh-TW" sz="2400" i="1"/>
              <a:t>k</a:t>
            </a:r>
            <a:r>
              <a:rPr lang="en-GB" altLang="zh-TW" sz="2400"/>
              <a:t>th </a:t>
            </a:r>
            <a:r>
              <a:rPr lang="en-GB" altLang="zh-TW" sz="2400" b="1"/>
              <a:t>Eigenvector</a:t>
            </a:r>
            <a:r>
              <a:rPr lang="en-GB" altLang="zh-TW" sz="2400"/>
              <a:t> of	correlation/covariance matrix, and	</a:t>
            </a:r>
            <a:r>
              <a:rPr lang="en-GB" altLang="zh-TW" sz="2400" b="1"/>
              <a:t>coefficients</a:t>
            </a:r>
            <a:r>
              <a:rPr lang="en-GB" altLang="zh-TW" sz="2400"/>
              <a:t> of </a:t>
            </a:r>
            <a:r>
              <a:rPr lang="en-GB" altLang="zh-TW" sz="2400" i="1"/>
              <a:t>k</a:t>
            </a:r>
            <a:r>
              <a:rPr lang="en-GB" altLang="zh-TW" sz="2400"/>
              <a:t>th principal component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885191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PCA: </a:t>
            </a:r>
            <a:r>
              <a:rPr lang="en-US" altLang="zh-TW" i="1">
                <a:ea typeface="新細明體" panose="02020500000000000000" pitchFamily="18" charset="-120"/>
              </a:rPr>
              <a:t>General</a:t>
            </a:r>
          </a:p>
        </p:txBody>
      </p:sp>
      <p:sp>
        <p:nvSpPr>
          <p:cNvPr id="1885192" name="Rectangle 8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9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1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many PCs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eigenvalues are corresponding to the data variations.</a:t>
            </a:r>
          </a:p>
          <a:p>
            <a:r>
              <a:rPr lang="en-US" altLang="zh-TW" dirty="0" smtClean="0"/>
              <a:t>The ratio between the cumulative summation of the first N eigenvalues and total eigenvalues denote the information preservation amount of the first N PCs.</a:t>
            </a:r>
          </a:p>
        </p:txBody>
      </p:sp>
    </p:spTree>
    <p:extLst>
      <p:ext uri="{BB962C8B-B14F-4D97-AF65-F5344CB8AC3E}">
        <p14:creationId xmlns:p14="http://schemas.microsoft.com/office/powerpoint/2010/main" val="383457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Dimension Reduction</a:t>
            </a:r>
            <a:b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Principal Component Analysis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36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0833" y="1495570"/>
            <a:ext cx="9638760" cy="505485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</a:t>
            </a:r>
          </a:p>
          <a:p>
            <a:pPr lvl="1"/>
            <a:r>
              <a:rPr lang="en-US" altLang="zh-TW" dirty="0" smtClean="0"/>
              <a:t>Data Matrix D (with M samples * F features)</a:t>
            </a:r>
          </a:p>
          <a:p>
            <a:pPr lvl="1"/>
            <a:r>
              <a:rPr lang="en-US" altLang="zh-TW" dirty="0" smtClean="0"/>
              <a:t>Ratio R (the lower bound of information preservation)</a:t>
            </a:r>
          </a:p>
          <a:p>
            <a:r>
              <a:rPr lang="en-US" altLang="zh-TW" dirty="0" smtClean="0"/>
              <a:t>For each feature dimension, move the samples to zero mean distribution</a:t>
            </a:r>
          </a:p>
          <a:p>
            <a:r>
              <a:rPr lang="en-US" altLang="zh-TW" dirty="0" smtClean="0"/>
              <a:t>Calculate the covariance matrix C = D’*D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alculate </a:t>
            </a:r>
            <a:r>
              <a:rPr lang="en-US" altLang="zh-TW" dirty="0" smtClean="0"/>
              <a:t>the eigenvalues and the corresponding eigenvectors of C</a:t>
            </a:r>
          </a:p>
          <a:p>
            <a:r>
              <a:rPr lang="en-US" altLang="zh-TW" dirty="0" smtClean="0"/>
              <a:t>Calculate the cumulative summation of the sorted eigenvalues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find the output feature dimensions: N</a:t>
            </a:r>
          </a:p>
          <a:p>
            <a:r>
              <a:rPr lang="en-US" altLang="zh-TW" dirty="0" smtClean="0"/>
              <a:t>Collect the first N eigenvectors as the projection matrix</a:t>
            </a:r>
          </a:p>
          <a:p>
            <a:r>
              <a:rPr lang="en-US" altLang="zh-TW" dirty="0" smtClean="0"/>
              <a:t>Output</a:t>
            </a:r>
          </a:p>
          <a:p>
            <a:pPr lvl="1"/>
            <a:r>
              <a:rPr lang="en-US" altLang="zh-TW" dirty="0" smtClean="0"/>
              <a:t>Original sample mean of each feature dimension</a:t>
            </a:r>
          </a:p>
          <a:p>
            <a:pPr lvl="1"/>
            <a:r>
              <a:rPr lang="en-US" altLang="zh-TW" dirty="0" smtClean="0"/>
              <a:t>The projection matrix</a:t>
            </a:r>
          </a:p>
        </p:txBody>
      </p:sp>
    </p:spTree>
    <p:extLst>
      <p:ext uri="{BB962C8B-B14F-4D97-AF65-F5344CB8AC3E}">
        <p14:creationId xmlns:p14="http://schemas.microsoft.com/office/powerpoint/2010/main" val="102396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sample</a:t>
            </a:r>
          </a:p>
          <a:p>
            <a:pPr lvl="1"/>
            <a:r>
              <a:rPr lang="en-US" altLang="zh-TW" dirty="0" smtClean="0"/>
              <a:t>Adjust the sample coordinates with previous sample mean</a:t>
            </a:r>
          </a:p>
          <a:p>
            <a:pPr lvl="1"/>
            <a:r>
              <a:rPr lang="en-US" altLang="zh-TW" dirty="0" smtClean="0"/>
              <a:t>Apply projection matrix to the adjusted coordinates to calculate the reduced feature values in PCA space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19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Data Presentation</a:t>
            </a:r>
          </a:p>
        </p:txBody>
      </p:sp>
      <p:sp>
        <p:nvSpPr>
          <p:cNvPr id="1909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95401"/>
            <a:ext cx="4033838" cy="4525963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Example: 53  Blood and urine measurements (wet chemistry) from 65 people (33 alcoholics, 32 non-alcoholics).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Matrix Format</a:t>
            </a:r>
          </a:p>
        </p:txBody>
      </p:sp>
      <p:sp>
        <p:nvSpPr>
          <p:cNvPr id="1909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676400"/>
            <a:ext cx="3810000" cy="41148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Spectral Format</a:t>
            </a:r>
          </a:p>
        </p:txBody>
      </p:sp>
      <p:graphicFrame>
        <p:nvGraphicFramePr>
          <p:cNvPr id="1909765" name="Object 5"/>
          <p:cNvGraphicFramePr>
            <a:graphicFrameLocks noChangeAspect="1"/>
          </p:cNvGraphicFramePr>
          <p:nvPr/>
        </p:nvGraphicFramePr>
        <p:xfrm>
          <a:off x="1752600" y="4114800"/>
          <a:ext cx="4724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4" imgW="5344200" imgH="1638360" progId="">
                  <p:embed/>
                </p:oleObj>
              </mc:Choice>
              <mc:Fallback>
                <p:oleObj r:id="rId4" imgW="5344200" imgH="1638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14800"/>
                        <a:ext cx="47244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9766" name="Object 6"/>
          <p:cNvGraphicFramePr>
            <a:graphicFrameLocks noChangeAspect="1"/>
          </p:cNvGraphicFramePr>
          <p:nvPr/>
        </p:nvGraphicFramePr>
        <p:xfrm>
          <a:off x="6400800" y="2286001"/>
          <a:ext cx="4267200" cy="30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6" imgW="4734720" imgH="3401640" progId="Word.Document.8">
                  <p:embed/>
                </p:oleObj>
              </mc:Choice>
              <mc:Fallback>
                <p:oleObj name="Document" r:id="rId6" imgW="4734720" imgH="3401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6001"/>
                        <a:ext cx="4267200" cy="30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9767" name="Rectangle 7"/>
          <p:cNvSpPr>
            <a:spLocks noChangeArrowheads="1"/>
          </p:cNvSpPr>
          <p:nvPr/>
        </p:nvSpPr>
        <p:spPr bwMode="auto">
          <a:xfrm>
            <a:off x="2133600" y="8382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1811" name="Object 3"/>
          <p:cNvGraphicFramePr>
            <a:graphicFrameLocks noChangeAspect="1"/>
          </p:cNvGraphicFramePr>
          <p:nvPr/>
        </p:nvGraphicFramePr>
        <p:xfrm>
          <a:off x="1981201" y="1905001"/>
          <a:ext cx="2828925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4" imgW="2829600" imgH="2639880" progId="Word.Document.8">
                  <p:embed/>
                </p:oleObj>
              </mc:Choice>
              <mc:Fallback>
                <p:oleObj name="Document" r:id="rId4" imgW="2829600" imgH="2639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905001"/>
                        <a:ext cx="2828925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1812" name="Object 4"/>
          <p:cNvGraphicFramePr>
            <a:graphicFrameLocks noChangeAspect="1"/>
          </p:cNvGraphicFramePr>
          <p:nvPr/>
        </p:nvGraphicFramePr>
        <p:xfrm>
          <a:off x="7162801" y="1981200"/>
          <a:ext cx="2849563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6" imgW="2848680" imgH="2660760" progId="Word.Document.8">
                  <p:embed/>
                </p:oleObj>
              </mc:Choice>
              <mc:Fallback>
                <p:oleObj name="Document" r:id="rId6" imgW="2848680" imgH="2660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1981200"/>
                        <a:ext cx="2849563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1813" name="Object 5"/>
          <p:cNvGraphicFramePr>
            <a:graphicFrameLocks noChangeAspect="1"/>
          </p:cNvGraphicFramePr>
          <p:nvPr/>
        </p:nvGraphicFramePr>
        <p:xfrm>
          <a:off x="4648201" y="4094164"/>
          <a:ext cx="3209925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Document" r:id="rId8" imgW="3210480" imgH="2763000" progId="Word.Document.8">
                  <p:embed/>
                </p:oleObj>
              </mc:Choice>
              <mc:Fallback>
                <p:oleObj name="Document" r:id="rId8" imgW="3210480" imgH="2763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094164"/>
                        <a:ext cx="3209925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1814" name="Text Box 6"/>
          <p:cNvSpPr txBox="1">
            <a:spLocks noChangeArrowheads="1"/>
          </p:cNvSpPr>
          <p:nvPr/>
        </p:nvSpPr>
        <p:spPr bwMode="auto">
          <a:xfrm>
            <a:off x="2895601" y="1676400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Univariate</a:t>
            </a:r>
          </a:p>
        </p:txBody>
      </p:sp>
      <p:sp>
        <p:nvSpPr>
          <p:cNvPr id="1911815" name="Text Box 7"/>
          <p:cNvSpPr txBox="1">
            <a:spLocks noChangeArrowheads="1"/>
          </p:cNvSpPr>
          <p:nvPr/>
        </p:nvSpPr>
        <p:spPr bwMode="auto">
          <a:xfrm>
            <a:off x="7985125" y="1717675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Bivariate</a:t>
            </a:r>
          </a:p>
        </p:txBody>
      </p:sp>
      <p:sp>
        <p:nvSpPr>
          <p:cNvPr id="1911816" name="Text Box 8"/>
          <p:cNvSpPr txBox="1">
            <a:spLocks noChangeArrowheads="1"/>
          </p:cNvSpPr>
          <p:nvPr/>
        </p:nvSpPr>
        <p:spPr bwMode="auto">
          <a:xfrm>
            <a:off x="5486400" y="4114800"/>
            <a:ext cx="151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Trivariate</a:t>
            </a:r>
          </a:p>
        </p:txBody>
      </p:sp>
      <p:sp>
        <p:nvSpPr>
          <p:cNvPr id="19118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Data Presentation</a:t>
            </a:r>
          </a:p>
        </p:txBody>
      </p:sp>
      <p:sp>
        <p:nvSpPr>
          <p:cNvPr id="1911821" name="Rectangle 13"/>
          <p:cNvSpPr>
            <a:spLocks noChangeArrowheads="1"/>
          </p:cNvSpPr>
          <p:nvPr/>
        </p:nvSpPr>
        <p:spPr bwMode="auto">
          <a:xfrm>
            <a:off x="2133600" y="8382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3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Better presentation  than  ordinate  axes?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Do we need a 53 dimension space to view data?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How to find  the ‘best’  low dimension space that conveys maximum useful information?</a:t>
            </a:r>
          </a:p>
          <a:p>
            <a:r>
              <a:rPr lang="en-US" altLang="zh-TW" sz="2800" dirty="0" smtClean="0">
                <a:ea typeface="新細明體" panose="02020500000000000000" pitchFamily="18" charset="-120"/>
              </a:rPr>
              <a:t>Dimension reduction</a:t>
            </a:r>
          </a:p>
          <a:p>
            <a:pPr lvl="1"/>
            <a:r>
              <a:rPr lang="en-US" altLang="zh-TW" sz="2600" dirty="0" smtClean="0">
                <a:ea typeface="新細明體" panose="02020500000000000000" pitchFamily="18" charset="-120"/>
              </a:rPr>
              <a:t>Preserve most information</a:t>
            </a:r>
          </a:p>
          <a:p>
            <a:pPr lvl="1"/>
            <a:r>
              <a:rPr lang="en-US" altLang="zh-TW" sz="2600" dirty="0" smtClean="0">
                <a:ea typeface="新細明體" panose="02020500000000000000" pitchFamily="18" charset="-120"/>
              </a:rPr>
              <a:t>Use less feature dimensions</a:t>
            </a:r>
          </a:p>
          <a:p>
            <a:pPr lvl="1"/>
            <a:r>
              <a:rPr lang="en-US" altLang="zh-TW" sz="2600" dirty="0" smtClean="0">
                <a:ea typeface="新細明體" panose="02020500000000000000" pitchFamily="18" charset="-120"/>
              </a:rPr>
              <a:t>Find principal components</a:t>
            </a:r>
            <a:endParaRPr lang="en-US" altLang="zh-TW" sz="2600" dirty="0">
              <a:ea typeface="新細明體" panose="02020500000000000000" pitchFamily="18" charset="-120"/>
            </a:endParaRP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Data Presentation</a:t>
            </a:r>
          </a:p>
        </p:txBody>
      </p:sp>
      <p:sp>
        <p:nvSpPr>
          <p:cNvPr id="1913864" name="Rectangle 8"/>
          <p:cNvSpPr>
            <a:spLocks noChangeArrowheads="1"/>
          </p:cNvSpPr>
          <p:nvPr/>
        </p:nvSpPr>
        <p:spPr bwMode="auto">
          <a:xfrm>
            <a:off x="2133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Algebraic Interpretation – 1D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613" y="1890713"/>
            <a:ext cx="8208962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Given m points in a n dimensional space, for large n, how does one project on to a 1 dimensional space?</a:t>
            </a:r>
          </a:p>
          <a:p>
            <a:pPr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Choose a line that fits the data so the points are spread out well along the line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854468" name="Oval 4"/>
          <p:cNvSpPr>
            <a:spLocks noChangeArrowheads="1"/>
          </p:cNvSpPr>
          <p:nvPr/>
        </p:nvSpPr>
        <p:spPr bwMode="auto">
          <a:xfrm>
            <a:off x="3733800" y="4775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69" name="Oval 5"/>
          <p:cNvSpPr>
            <a:spLocks noChangeArrowheads="1"/>
          </p:cNvSpPr>
          <p:nvPr/>
        </p:nvSpPr>
        <p:spPr bwMode="auto">
          <a:xfrm>
            <a:off x="8001000" y="3403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0" name="Oval 6"/>
          <p:cNvSpPr>
            <a:spLocks noChangeArrowheads="1"/>
          </p:cNvSpPr>
          <p:nvPr/>
        </p:nvSpPr>
        <p:spPr bwMode="auto">
          <a:xfrm>
            <a:off x="4114800" y="4318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1" name="Oval 7"/>
          <p:cNvSpPr>
            <a:spLocks noChangeArrowheads="1"/>
          </p:cNvSpPr>
          <p:nvPr/>
        </p:nvSpPr>
        <p:spPr bwMode="auto">
          <a:xfrm>
            <a:off x="5257800" y="4470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2" name="Oval 8"/>
          <p:cNvSpPr>
            <a:spLocks noChangeArrowheads="1"/>
          </p:cNvSpPr>
          <p:nvPr/>
        </p:nvSpPr>
        <p:spPr bwMode="auto">
          <a:xfrm>
            <a:off x="4114800" y="4851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3" name="Oval 9"/>
          <p:cNvSpPr>
            <a:spLocks noChangeArrowheads="1"/>
          </p:cNvSpPr>
          <p:nvPr/>
        </p:nvSpPr>
        <p:spPr bwMode="auto">
          <a:xfrm>
            <a:off x="5181600" y="4013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4" name="Oval 10"/>
          <p:cNvSpPr>
            <a:spLocks noChangeArrowheads="1"/>
          </p:cNvSpPr>
          <p:nvPr/>
        </p:nvSpPr>
        <p:spPr bwMode="auto">
          <a:xfrm>
            <a:off x="7162800" y="3098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5" name="Oval 11"/>
          <p:cNvSpPr>
            <a:spLocks noChangeArrowheads="1"/>
          </p:cNvSpPr>
          <p:nvPr/>
        </p:nvSpPr>
        <p:spPr bwMode="auto">
          <a:xfrm>
            <a:off x="59436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6" name="Oval 12"/>
          <p:cNvSpPr>
            <a:spLocks noChangeArrowheads="1"/>
          </p:cNvSpPr>
          <p:nvPr/>
        </p:nvSpPr>
        <p:spPr bwMode="auto">
          <a:xfrm>
            <a:off x="6705600" y="4241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7" name="Oval 13"/>
          <p:cNvSpPr>
            <a:spLocks noChangeArrowheads="1"/>
          </p:cNvSpPr>
          <p:nvPr/>
        </p:nvSpPr>
        <p:spPr bwMode="auto">
          <a:xfrm>
            <a:off x="71628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8" name="Oval 14"/>
          <p:cNvSpPr>
            <a:spLocks noChangeArrowheads="1"/>
          </p:cNvSpPr>
          <p:nvPr/>
        </p:nvSpPr>
        <p:spPr bwMode="auto">
          <a:xfrm>
            <a:off x="60960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9" name="Oval 15"/>
          <p:cNvSpPr>
            <a:spLocks noChangeArrowheads="1"/>
          </p:cNvSpPr>
          <p:nvPr/>
        </p:nvSpPr>
        <p:spPr bwMode="auto">
          <a:xfrm>
            <a:off x="6324600" y="3479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80" name="Oval 16"/>
          <p:cNvSpPr>
            <a:spLocks noChangeArrowheads="1"/>
          </p:cNvSpPr>
          <p:nvPr/>
        </p:nvSpPr>
        <p:spPr bwMode="auto">
          <a:xfrm>
            <a:off x="3200400" y="4927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81" name="Oval 17"/>
          <p:cNvSpPr>
            <a:spLocks noChangeArrowheads="1"/>
          </p:cNvSpPr>
          <p:nvPr/>
        </p:nvSpPr>
        <p:spPr bwMode="auto">
          <a:xfrm>
            <a:off x="4495800" y="4699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82" name="Oval 18"/>
          <p:cNvSpPr>
            <a:spLocks noChangeArrowheads="1"/>
          </p:cNvSpPr>
          <p:nvPr/>
        </p:nvSpPr>
        <p:spPr bwMode="auto">
          <a:xfrm>
            <a:off x="45720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83" name="Line 19"/>
          <p:cNvSpPr>
            <a:spLocks noChangeShapeType="1"/>
          </p:cNvSpPr>
          <p:nvPr/>
        </p:nvSpPr>
        <p:spPr bwMode="auto">
          <a:xfrm flipV="1">
            <a:off x="2971800" y="3073400"/>
            <a:ext cx="5638800" cy="226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854484" name="Rectangle 20"/>
          <p:cNvSpPr>
            <a:spLocks noChangeArrowheads="1"/>
          </p:cNvSpPr>
          <p:nvPr/>
        </p:nvSpPr>
        <p:spPr bwMode="auto">
          <a:xfrm>
            <a:off x="1981200" y="9906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2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1"/>
            <a:ext cx="8534400" cy="4151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Formally, minimize sum of squares of distances to the line.</a:t>
            </a: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  </a:t>
            </a:r>
          </a:p>
          <a:p>
            <a:pPr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Why sum of squares? Because it allows fast minimization, </a:t>
            </a:r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assuming the line passes through 0</a:t>
            </a:r>
          </a:p>
        </p:txBody>
      </p:sp>
      <p:grpSp>
        <p:nvGrpSpPr>
          <p:cNvPr id="1856516" name="Group 4"/>
          <p:cNvGrpSpPr>
            <a:grpSpLocks/>
          </p:cNvGrpSpPr>
          <p:nvPr/>
        </p:nvGrpSpPr>
        <p:grpSpPr bwMode="auto">
          <a:xfrm>
            <a:off x="2971800" y="2743200"/>
            <a:ext cx="5638800" cy="2514600"/>
            <a:chOff x="912" y="1488"/>
            <a:chExt cx="3552" cy="1584"/>
          </a:xfrm>
        </p:grpSpPr>
        <p:sp>
          <p:nvSpPr>
            <p:cNvPr id="1856517" name="Oval 5"/>
            <p:cNvSpPr>
              <a:spLocks noChangeArrowheads="1"/>
            </p:cNvSpPr>
            <p:nvPr/>
          </p:nvSpPr>
          <p:spPr bwMode="auto">
            <a:xfrm>
              <a:off x="4128" y="182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18" name="Oval 6"/>
            <p:cNvSpPr>
              <a:spLocks noChangeArrowheads="1"/>
            </p:cNvSpPr>
            <p:nvPr/>
          </p:nvSpPr>
          <p:spPr bwMode="auto">
            <a:xfrm>
              <a:off x="1488" y="220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19" name="Oval 7"/>
            <p:cNvSpPr>
              <a:spLocks noChangeArrowheads="1"/>
            </p:cNvSpPr>
            <p:nvPr/>
          </p:nvSpPr>
          <p:spPr bwMode="auto">
            <a:xfrm>
              <a:off x="2160" y="1776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0" name="Oval 8"/>
            <p:cNvSpPr>
              <a:spLocks noChangeArrowheads="1"/>
            </p:cNvSpPr>
            <p:nvPr/>
          </p:nvSpPr>
          <p:spPr bwMode="auto">
            <a:xfrm>
              <a:off x="3696" y="148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1" name="Oval 9"/>
            <p:cNvSpPr>
              <a:spLocks noChangeArrowheads="1"/>
            </p:cNvSpPr>
            <p:nvPr/>
          </p:nvSpPr>
          <p:spPr bwMode="auto">
            <a:xfrm>
              <a:off x="1824" y="292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2" name="Oval 10"/>
            <p:cNvSpPr>
              <a:spLocks noChangeArrowheads="1"/>
            </p:cNvSpPr>
            <p:nvPr/>
          </p:nvSpPr>
          <p:spPr bwMode="auto">
            <a:xfrm>
              <a:off x="2880" y="2592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3" name="Oval 11"/>
            <p:cNvSpPr>
              <a:spLocks noChangeArrowheads="1"/>
            </p:cNvSpPr>
            <p:nvPr/>
          </p:nvSpPr>
          <p:spPr bwMode="auto">
            <a:xfrm>
              <a:off x="3504" y="230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4" name="Oval 12"/>
            <p:cNvSpPr>
              <a:spLocks noChangeArrowheads="1"/>
            </p:cNvSpPr>
            <p:nvPr/>
          </p:nvSpPr>
          <p:spPr bwMode="auto">
            <a:xfrm>
              <a:off x="2976" y="158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5" name="Line 13"/>
            <p:cNvSpPr>
              <a:spLocks noChangeShapeType="1"/>
            </p:cNvSpPr>
            <p:nvPr/>
          </p:nvSpPr>
          <p:spPr bwMode="auto">
            <a:xfrm flipV="1">
              <a:off x="912" y="1536"/>
              <a:ext cx="3552" cy="14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26" name="Line 14"/>
            <p:cNvSpPr>
              <a:spLocks noChangeShapeType="1"/>
            </p:cNvSpPr>
            <p:nvPr/>
          </p:nvSpPr>
          <p:spPr bwMode="auto">
            <a:xfrm>
              <a:off x="1584" y="23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27" name="Line 15"/>
            <p:cNvSpPr>
              <a:spLocks noChangeShapeType="1"/>
            </p:cNvSpPr>
            <p:nvPr/>
          </p:nvSpPr>
          <p:spPr bwMode="auto">
            <a:xfrm>
              <a:off x="2256" y="1920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28" name="Line 16"/>
            <p:cNvSpPr>
              <a:spLocks noChangeShapeType="1"/>
            </p:cNvSpPr>
            <p:nvPr/>
          </p:nvSpPr>
          <p:spPr bwMode="auto">
            <a:xfrm>
              <a:off x="3072" y="17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29" name="Line 17"/>
            <p:cNvSpPr>
              <a:spLocks noChangeShapeType="1"/>
            </p:cNvSpPr>
            <p:nvPr/>
          </p:nvSpPr>
          <p:spPr bwMode="auto">
            <a:xfrm>
              <a:off x="3840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30" name="Line 18"/>
            <p:cNvSpPr>
              <a:spLocks noChangeShapeType="1"/>
            </p:cNvSpPr>
            <p:nvPr/>
          </p:nvSpPr>
          <p:spPr bwMode="auto">
            <a:xfrm flipH="1" flipV="1">
              <a:off x="2784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31" name="Line 19"/>
            <p:cNvSpPr>
              <a:spLocks noChangeShapeType="1"/>
            </p:cNvSpPr>
            <p:nvPr/>
          </p:nvSpPr>
          <p:spPr bwMode="auto">
            <a:xfrm flipH="1" flipV="1">
              <a:off x="3408" y="19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32" name="Line 20"/>
            <p:cNvSpPr>
              <a:spLocks noChangeShapeType="1"/>
            </p:cNvSpPr>
            <p:nvPr/>
          </p:nvSpPr>
          <p:spPr bwMode="auto">
            <a:xfrm flipH="1" flipV="1">
              <a:off x="4128" y="168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33" name="Line 21"/>
            <p:cNvSpPr>
              <a:spLocks noChangeShapeType="1"/>
            </p:cNvSpPr>
            <p:nvPr/>
          </p:nvSpPr>
          <p:spPr bwMode="auto">
            <a:xfrm flipH="1" flipV="1">
              <a:off x="1776" y="268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856534" name="Rectangle 22"/>
          <p:cNvSpPr>
            <a:spLocks noChangeArrowheads="1"/>
          </p:cNvSpPr>
          <p:nvPr/>
        </p:nvSpPr>
        <p:spPr bwMode="auto">
          <a:xfrm>
            <a:off x="1981200" y="9906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6537" name="Rectangle 25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Algebraic Interpretation – 1D</a:t>
            </a:r>
          </a:p>
        </p:txBody>
      </p:sp>
    </p:spTree>
    <p:extLst>
      <p:ext uri="{BB962C8B-B14F-4D97-AF65-F5344CB8AC3E}">
        <p14:creationId xmlns:p14="http://schemas.microsoft.com/office/powerpoint/2010/main" val="32789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How is the sum of squares of projection lengths expressed in algebraic terms?</a:t>
            </a:r>
          </a:p>
          <a:p>
            <a:pPr>
              <a:buFontTx/>
              <a:buNone/>
            </a:pPr>
            <a:endParaRPr lang="en-US" altLang="zh-TW" sz="2800" i="1">
              <a:solidFill>
                <a:srgbClr val="0099CC"/>
              </a:solidFill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ea typeface="新細明體" panose="02020500000000000000" pitchFamily="18" charset="-120"/>
              </a:rPr>
              <a:t>       max( x</a:t>
            </a:r>
            <a:r>
              <a:rPr lang="en-US" altLang="zh-TW" sz="2800" baseline="30000">
                <a:solidFill>
                  <a:srgbClr val="CC33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800">
                <a:solidFill>
                  <a:srgbClr val="CC3300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800" baseline="30000">
                <a:solidFill>
                  <a:srgbClr val="CC33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800">
                <a:solidFill>
                  <a:srgbClr val="CC3300"/>
                </a:solidFill>
                <a:ea typeface="新細明體" panose="02020500000000000000" pitchFamily="18" charset="-120"/>
              </a:rPr>
              <a:t> Bx), </a:t>
            </a:r>
            <a:r>
              <a:rPr lang="en-US" altLang="zh-TW" sz="1400">
                <a:solidFill>
                  <a:srgbClr val="CC3300"/>
                </a:solidFill>
                <a:ea typeface="新細明體" panose="02020500000000000000" pitchFamily="18" charset="-120"/>
              </a:rPr>
              <a:t>subject to </a:t>
            </a:r>
            <a:r>
              <a:rPr lang="en-US" altLang="zh-TW" sz="2800">
                <a:solidFill>
                  <a:srgbClr val="CC3300"/>
                </a:solidFill>
                <a:ea typeface="新細明體" panose="02020500000000000000" pitchFamily="18" charset="-120"/>
              </a:rPr>
              <a:t> x</a:t>
            </a:r>
            <a:r>
              <a:rPr lang="en-US" altLang="zh-TW" sz="2800" baseline="30000">
                <a:solidFill>
                  <a:srgbClr val="CC33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800">
                <a:solidFill>
                  <a:srgbClr val="CC3300"/>
                </a:solidFill>
                <a:ea typeface="新細明體" panose="02020500000000000000" pitchFamily="18" charset="-120"/>
              </a:rPr>
              <a:t>x = 1</a:t>
            </a:r>
          </a:p>
          <a:p>
            <a:pPr>
              <a:buFontTx/>
              <a:buNone/>
            </a:pPr>
            <a:endParaRPr lang="en-US" altLang="zh-TW" sz="2800">
              <a:solidFill>
                <a:srgbClr val="CC3300"/>
              </a:solidFill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sz="2800" i="1">
                <a:ea typeface="新細明體" panose="02020500000000000000" pitchFamily="18" charset="-120"/>
              </a:rPr>
              <a:t>                     </a:t>
            </a:r>
            <a:r>
              <a:rPr lang="en-US" altLang="zh-TW" sz="2800">
                <a:ea typeface="新細明體" panose="02020500000000000000" pitchFamily="18" charset="-120"/>
              </a:rPr>
              <a:t>  </a:t>
            </a:r>
          </a:p>
          <a:p>
            <a:endParaRPr lang="en-US" altLang="zh-TW" sz="2800">
              <a:ea typeface="新細明體" panose="02020500000000000000" pitchFamily="18" charset="-120"/>
            </a:endParaRPr>
          </a:p>
          <a:p>
            <a:endParaRPr lang="en-US" altLang="zh-TW" sz="2800">
              <a:ea typeface="新細明體" panose="02020500000000000000" pitchFamily="18" charset="-120"/>
            </a:endParaRPr>
          </a:p>
          <a:p>
            <a:endParaRPr lang="en-US" altLang="zh-TW" sz="280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en-US" altLang="zh-TW" sz="2800">
              <a:ea typeface="新細明體" panose="02020500000000000000" pitchFamily="18" charset="-120"/>
            </a:endParaRPr>
          </a:p>
          <a:p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1862660" name="Rectangle 4"/>
          <p:cNvSpPr>
            <a:spLocks noChangeArrowheads="1"/>
          </p:cNvSpPr>
          <p:nvPr/>
        </p:nvSpPr>
        <p:spPr bwMode="auto">
          <a:xfrm>
            <a:off x="1981200" y="9906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62663" name="Rectangle 7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Algebraic Interpretation – 1D</a:t>
            </a:r>
          </a:p>
        </p:txBody>
      </p:sp>
    </p:spTree>
    <p:extLst>
      <p:ext uri="{BB962C8B-B14F-4D97-AF65-F5344CB8AC3E}">
        <p14:creationId xmlns:p14="http://schemas.microsoft.com/office/powerpoint/2010/main" val="12466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Principal Components</a:t>
            </a:r>
          </a:p>
        </p:txBody>
      </p:sp>
      <p:sp>
        <p:nvSpPr>
          <p:cNvPr id="1915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33838" cy="4525963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All principal components (PCs) start at the origin of the ordinate axes.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First PC is direction of maximum variance from origin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Subsequent PCs are orthogonal to 1st PC and describe maximum residual variance</a:t>
            </a:r>
          </a:p>
        </p:txBody>
      </p:sp>
      <p:sp>
        <p:nvSpPr>
          <p:cNvPr id="1915908" name="Rectangle 4"/>
          <p:cNvSpPr>
            <a:spLocks noChangeArrowheads="1"/>
          </p:cNvSpPr>
          <p:nvPr/>
        </p:nvSpPr>
        <p:spPr bwMode="auto">
          <a:xfrm>
            <a:off x="6818314" y="1649413"/>
            <a:ext cx="2657475" cy="208915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09" name="Line 5"/>
          <p:cNvSpPr>
            <a:spLocks noChangeShapeType="1"/>
          </p:cNvSpPr>
          <p:nvPr/>
        </p:nvSpPr>
        <p:spPr bwMode="auto">
          <a:xfrm>
            <a:off x="6818314" y="164941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0" name="Freeform 6"/>
          <p:cNvSpPr>
            <a:spLocks/>
          </p:cNvSpPr>
          <p:nvPr/>
        </p:nvSpPr>
        <p:spPr bwMode="auto">
          <a:xfrm>
            <a:off x="6818314" y="1649413"/>
            <a:ext cx="2657475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1" name="Line 7"/>
          <p:cNvSpPr>
            <a:spLocks noChangeShapeType="1"/>
          </p:cNvSpPr>
          <p:nvPr/>
        </p:nvSpPr>
        <p:spPr bwMode="auto">
          <a:xfrm flipV="1">
            <a:off x="6818314" y="164941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2" name="Line 8"/>
          <p:cNvSpPr>
            <a:spLocks noChangeShapeType="1"/>
          </p:cNvSpPr>
          <p:nvPr/>
        </p:nvSpPr>
        <p:spPr bwMode="auto">
          <a:xfrm>
            <a:off x="6818314" y="373856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3" name="Line 9"/>
          <p:cNvSpPr>
            <a:spLocks noChangeShapeType="1"/>
          </p:cNvSpPr>
          <p:nvPr/>
        </p:nvSpPr>
        <p:spPr bwMode="auto">
          <a:xfrm flipV="1">
            <a:off x="6818314" y="164941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4" name="Line 10"/>
          <p:cNvSpPr>
            <a:spLocks noChangeShapeType="1"/>
          </p:cNvSpPr>
          <p:nvPr/>
        </p:nvSpPr>
        <p:spPr bwMode="auto">
          <a:xfrm flipV="1">
            <a:off x="6818314" y="370840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5" name="Line 11"/>
          <p:cNvSpPr>
            <a:spLocks noChangeShapeType="1"/>
          </p:cNvSpPr>
          <p:nvPr/>
        </p:nvSpPr>
        <p:spPr bwMode="auto">
          <a:xfrm>
            <a:off x="6818314" y="164941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6" name="Rectangle 12"/>
          <p:cNvSpPr>
            <a:spLocks noChangeArrowheads="1"/>
          </p:cNvSpPr>
          <p:nvPr/>
        </p:nvSpPr>
        <p:spPr bwMode="auto">
          <a:xfrm>
            <a:off x="6799263" y="37576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17" name="Line 13"/>
          <p:cNvSpPr>
            <a:spLocks noChangeShapeType="1"/>
          </p:cNvSpPr>
          <p:nvPr/>
        </p:nvSpPr>
        <p:spPr bwMode="auto">
          <a:xfrm flipV="1">
            <a:off x="7258050" y="370840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8" name="Line 14"/>
          <p:cNvSpPr>
            <a:spLocks noChangeShapeType="1"/>
          </p:cNvSpPr>
          <p:nvPr/>
        </p:nvSpPr>
        <p:spPr bwMode="auto">
          <a:xfrm>
            <a:off x="7258050" y="164941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9" name="Rectangle 15"/>
          <p:cNvSpPr>
            <a:spLocks noChangeArrowheads="1"/>
          </p:cNvSpPr>
          <p:nvPr/>
        </p:nvSpPr>
        <p:spPr bwMode="auto">
          <a:xfrm>
            <a:off x="7240588" y="37576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20" name="Line 16"/>
          <p:cNvSpPr>
            <a:spLocks noChangeShapeType="1"/>
          </p:cNvSpPr>
          <p:nvPr/>
        </p:nvSpPr>
        <p:spPr bwMode="auto">
          <a:xfrm flipV="1">
            <a:off x="7699375" y="370840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1" name="Line 17"/>
          <p:cNvSpPr>
            <a:spLocks noChangeShapeType="1"/>
          </p:cNvSpPr>
          <p:nvPr/>
        </p:nvSpPr>
        <p:spPr bwMode="auto">
          <a:xfrm>
            <a:off x="7699375" y="164941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2" name="Rectangle 18"/>
          <p:cNvSpPr>
            <a:spLocks noChangeArrowheads="1"/>
          </p:cNvSpPr>
          <p:nvPr/>
        </p:nvSpPr>
        <p:spPr bwMode="auto">
          <a:xfrm>
            <a:off x="7656513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10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23" name="Line 19"/>
          <p:cNvSpPr>
            <a:spLocks noChangeShapeType="1"/>
          </p:cNvSpPr>
          <p:nvPr/>
        </p:nvSpPr>
        <p:spPr bwMode="auto">
          <a:xfrm flipV="1">
            <a:off x="8147050" y="370840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4" name="Line 20"/>
          <p:cNvSpPr>
            <a:spLocks noChangeShapeType="1"/>
          </p:cNvSpPr>
          <p:nvPr/>
        </p:nvSpPr>
        <p:spPr bwMode="auto">
          <a:xfrm>
            <a:off x="8147050" y="164941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5" name="Rectangle 21"/>
          <p:cNvSpPr>
            <a:spLocks noChangeArrowheads="1"/>
          </p:cNvSpPr>
          <p:nvPr/>
        </p:nvSpPr>
        <p:spPr bwMode="auto">
          <a:xfrm>
            <a:off x="8104188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15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26" name="Line 22"/>
          <p:cNvSpPr>
            <a:spLocks noChangeShapeType="1"/>
          </p:cNvSpPr>
          <p:nvPr/>
        </p:nvSpPr>
        <p:spPr bwMode="auto">
          <a:xfrm flipV="1">
            <a:off x="8586789" y="370840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7" name="Line 23"/>
          <p:cNvSpPr>
            <a:spLocks noChangeShapeType="1"/>
          </p:cNvSpPr>
          <p:nvPr/>
        </p:nvSpPr>
        <p:spPr bwMode="auto">
          <a:xfrm>
            <a:off x="8586789" y="164941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8" name="Rectangle 24"/>
          <p:cNvSpPr>
            <a:spLocks noChangeArrowheads="1"/>
          </p:cNvSpPr>
          <p:nvPr/>
        </p:nvSpPr>
        <p:spPr bwMode="auto">
          <a:xfrm>
            <a:off x="8543925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20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29" name="Line 25"/>
          <p:cNvSpPr>
            <a:spLocks noChangeShapeType="1"/>
          </p:cNvSpPr>
          <p:nvPr/>
        </p:nvSpPr>
        <p:spPr bwMode="auto">
          <a:xfrm flipV="1">
            <a:off x="9028114" y="370840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0" name="Line 26"/>
          <p:cNvSpPr>
            <a:spLocks noChangeShapeType="1"/>
          </p:cNvSpPr>
          <p:nvPr/>
        </p:nvSpPr>
        <p:spPr bwMode="auto">
          <a:xfrm>
            <a:off x="9028114" y="164941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1" name="Rectangle 27"/>
          <p:cNvSpPr>
            <a:spLocks noChangeArrowheads="1"/>
          </p:cNvSpPr>
          <p:nvPr/>
        </p:nvSpPr>
        <p:spPr bwMode="auto">
          <a:xfrm>
            <a:off x="8985250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25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32" name="Line 28"/>
          <p:cNvSpPr>
            <a:spLocks noChangeShapeType="1"/>
          </p:cNvSpPr>
          <p:nvPr/>
        </p:nvSpPr>
        <p:spPr bwMode="auto">
          <a:xfrm flipV="1">
            <a:off x="9475789" y="370840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3" name="Line 29"/>
          <p:cNvSpPr>
            <a:spLocks noChangeShapeType="1"/>
          </p:cNvSpPr>
          <p:nvPr/>
        </p:nvSpPr>
        <p:spPr bwMode="auto">
          <a:xfrm>
            <a:off x="9475789" y="164941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4" name="Rectangle 30"/>
          <p:cNvSpPr>
            <a:spLocks noChangeArrowheads="1"/>
          </p:cNvSpPr>
          <p:nvPr/>
        </p:nvSpPr>
        <p:spPr bwMode="auto">
          <a:xfrm>
            <a:off x="9432925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30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35" name="Line 31"/>
          <p:cNvSpPr>
            <a:spLocks noChangeShapeType="1"/>
          </p:cNvSpPr>
          <p:nvPr/>
        </p:nvSpPr>
        <p:spPr bwMode="auto">
          <a:xfrm>
            <a:off x="6818313" y="3738564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6" name="Line 32"/>
          <p:cNvSpPr>
            <a:spLocks noChangeShapeType="1"/>
          </p:cNvSpPr>
          <p:nvPr/>
        </p:nvSpPr>
        <p:spPr bwMode="auto">
          <a:xfrm flipH="1">
            <a:off x="9444038" y="3738564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7" name="Rectangle 33"/>
          <p:cNvSpPr>
            <a:spLocks noChangeArrowheads="1"/>
          </p:cNvSpPr>
          <p:nvPr/>
        </p:nvSpPr>
        <p:spPr bwMode="auto">
          <a:xfrm>
            <a:off x="6627813" y="368935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38" name="Line 34"/>
          <p:cNvSpPr>
            <a:spLocks noChangeShapeType="1"/>
          </p:cNvSpPr>
          <p:nvPr/>
        </p:nvSpPr>
        <p:spPr bwMode="auto">
          <a:xfrm>
            <a:off x="6818313" y="3390900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9" name="Line 35"/>
          <p:cNvSpPr>
            <a:spLocks noChangeShapeType="1"/>
          </p:cNvSpPr>
          <p:nvPr/>
        </p:nvSpPr>
        <p:spPr bwMode="auto">
          <a:xfrm flipH="1">
            <a:off x="9444038" y="339090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0" name="Rectangle 36"/>
          <p:cNvSpPr>
            <a:spLocks noChangeArrowheads="1"/>
          </p:cNvSpPr>
          <p:nvPr/>
        </p:nvSpPr>
        <p:spPr bwMode="auto">
          <a:xfrm>
            <a:off x="6627813" y="334168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41" name="Line 37"/>
          <p:cNvSpPr>
            <a:spLocks noChangeShapeType="1"/>
          </p:cNvSpPr>
          <p:nvPr/>
        </p:nvSpPr>
        <p:spPr bwMode="auto">
          <a:xfrm>
            <a:off x="6818313" y="3041650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2" name="Line 38"/>
          <p:cNvSpPr>
            <a:spLocks noChangeShapeType="1"/>
          </p:cNvSpPr>
          <p:nvPr/>
        </p:nvSpPr>
        <p:spPr bwMode="auto">
          <a:xfrm flipH="1">
            <a:off x="9444038" y="304165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3" name="Rectangle 39"/>
          <p:cNvSpPr>
            <a:spLocks noChangeArrowheads="1"/>
          </p:cNvSpPr>
          <p:nvPr/>
        </p:nvSpPr>
        <p:spPr bwMode="auto">
          <a:xfrm>
            <a:off x="6584950" y="2994025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10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44" name="Line 40"/>
          <p:cNvSpPr>
            <a:spLocks noChangeShapeType="1"/>
          </p:cNvSpPr>
          <p:nvPr/>
        </p:nvSpPr>
        <p:spPr bwMode="auto">
          <a:xfrm>
            <a:off x="6818313" y="2693989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5" name="Line 41"/>
          <p:cNvSpPr>
            <a:spLocks noChangeShapeType="1"/>
          </p:cNvSpPr>
          <p:nvPr/>
        </p:nvSpPr>
        <p:spPr bwMode="auto">
          <a:xfrm flipH="1">
            <a:off x="9444038" y="2693989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6" name="Rectangle 42"/>
          <p:cNvSpPr>
            <a:spLocks noChangeArrowheads="1"/>
          </p:cNvSpPr>
          <p:nvPr/>
        </p:nvSpPr>
        <p:spPr bwMode="auto">
          <a:xfrm>
            <a:off x="6584950" y="2644775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15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47" name="Line 43"/>
          <p:cNvSpPr>
            <a:spLocks noChangeShapeType="1"/>
          </p:cNvSpPr>
          <p:nvPr/>
        </p:nvSpPr>
        <p:spPr bwMode="auto">
          <a:xfrm>
            <a:off x="6818313" y="2346325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8" name="Line 44"/>
          <p:cNvSpPr>
            <a:spLocks noChangeShapeType="1"/>
          </p:cNvSpPr>
          <p:nvPr/>
        </p:nvSpPr>
        <p:spPr bwMode="auto">
          <a:xfrm flipH="1">
            <a:off x="9444038" y="2346325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9" name="Rectangle 45"/>
          <p:cNvSpPr>
            <a:spLocks noChangeArrowheads="1"/>
          </p:cNvSpPr>
          <p:nvPr/>
        </p:nvSpPr>
        <p:spPr bwMode="auto">
          <a:xfrm>
            <a:off x="6584950" y="22971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20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50" name="Line 46"/>
          <p:cNvSpPr>
            <a:spLocks noChangeShapeType="1"/>
          </p:cNvSpPr>
          <p:nvPr/>
        </p:nvSpPr>
        <p:spPr bwMode="auto">
          <a:xfrm>
            <a:off x="6818313" y="1997075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1" name="Line 47"/>
          <p:cNvSpPr>
            <a:spLocks noChangeShapeType="1"/>
          </p:cNvSpPr>
          <p:nvPr/>
        </p:nvSpPr>
        <p:spPr bwMode="auto">
          <a:xfrm flipH="1">
            <a:off x="9444038" y="1997075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2" name="Rectangle 48"/>
          <p:cNvSpPr>
            <a:spLocks noChangeArrowheads="1"/>
          </p:cNvSpPr>
          <p:nvPr/>
        </p:nvSpPr>
        <p:spPr bwMode="auto">
          <a:xfrm>
            <a:off x="6584950" y="194945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25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53" name="Line 49"/>
          <p:cNvSpPr>
            <a:spLocks noChangeShapeType="1"/>
          </p:cNvSpPr>
          <p:nvPr/>
        </p:nvSpPr>
        <p:spPr bwMode="auto">
          <a:xfrm>
            <a:off x="6818313" y="1649414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4" name="Line 50"/>
          <p:cNvSpPr>
            <a:spLocks noChangeShapeType="1"/>
          </p:cNvSpPr>
          <p:nvPr/>
        </p:nvSpPr>
        <p:spPr bwMode="auto">
          <a:xfrm flipH="1">
            <a:off x="9444038" y="1649414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5" name="Rectangle 51"/>
          <p:cNvSpPr>
            <a:spLocks noChangeArrowheads="1"/>
          </p:cNvSpPr>
          <p:nvPr/>
        </p:nvSpPr>
        <p:spPr bwMode="auto">
          <a:xfrm>
            <a:off x="6584950" y="160020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30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56" name="Line 52"/>
          <p:cNvSpPr>
            <a:spLocks noChangeShapeType="1"/>
          </p:cNvSpPr>
          <p:nvPr/>
        </p:nvSpPr>
        <p:spPr bwMode="auto">
          <a:xfrm>
            <a:off x="6818314" y="164941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7" name="Freeform 53"/>
          <p:cNvSpPr>
            <a:spLocks/>
          </p:cNvSpPr>
          <p:nvPr/>
        </p:nvSpPr>
        <p:spPr bwMode="auto">
          <a:xfrm>
            <a:off x="6818314" y="1649413"/>
            <a:ext cx="2657475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8" name="Line 54"/>
          <p:cNvSpPr>
            <a:spLocks noChangeShapeType="1"/>
          </p:cNvSpPr>
          <p:nvPr/>
        </p:nvSpPr>
        <p:spPr bwMode="auto">
          <a:xfrm flipV="1">
            <a:off x="6818314" y="164941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9" name="Oval 55"/>
          <p:cNvSpPr>
            <a:spLocks noChangeArrowheads="1"/>
          </p:cNvSpPr>
          <p:nvPr/>
        </p:nvSpPr>
        <p:spPr bwMode="auto">
          <a:xfrm>
            <a:off x="8494714" y="3041650"/>
            <a:ext cx="115887" cy="88900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5960" name="Oval 56"/>
          <p:cNvSpPr>
            <a:spLocks noChangeArrowheads="1"/>
          </p:cNvSpPr>
          <p:nvPr/>
        </p:nvSpPr>
        <p:spPr bwMode="auto">
          <a:xfrm>
            <a:off x="8280400" y="2700338"/>
            <a:ext cx="115888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5961" name="Oval 57"/>
          <p:cNvSpPr>
            <a:spLocks noChangeArrowheads="1"/>
          </p:cNvSpPr>
          <p:nvPr/>
        </p:nvSpPr>
        <p:spPr bwMode="auto">
          <a:xfrm>
            <a:off x="7883526" y="2400301"/>
            <a:ext cx="112713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5962" name="Oval 58"/>
          <p:cNvSpPr>
            <a:spLocks noChangeArrowheads="1"/>
          </p:cNvSpPr>
          <p:nvPr/>
        </p:nvSpPr>
        <p:spPr bwMode="auto">
          <a:xfrm>
            <a:off x="7754938" y="1979613"/>
            <a:ext cx="112712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5963" name="Oval 59"/>
          <p:cNvSpPr>
            <a:spLocks noChangeArrowheads="1"/>
          </p:cNvSpPr>
          <p:nvPr/>
        </p:nvSpPr>
        <p:spPr bwMode="auto">
          <a:xfrm>
            <a:off x="7392989" y="1636713"/>
            <a:ext cx="115887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5964" name="Line 60"/>
          <p:cNvSpPr>
            <a:spLocks noChangeShapeType="1"/>
          </p:cNvSpPr>
          <p:nvPr/>
        </p:nvSpPr>
        <p:spPr bwMode="auto">
          <a:xfrm>
            <a:off x="7162800" y="1447800"/>
            <a:ext cx="15240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65" name="Rectangle 61"/>
          <p:cNvSpPr>
            <a:spLocks noChangeArrowheads="1"/>
          </p:cNvSpPr>
          <p:nvPr/>
        </p:nvSpPr>
        <p:spPr bwMode="auto">
          <a:xfrm>
            <a:off x="7666038" y="3938588"/>
            <a:ext cx="9320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Wavelength 1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66" name="Rectangle 62"/>
          <p:cNvSpPr>
            <a:spLocks noChangeArrowheads="1"/>
          </p:cNvSpPr>
          <p:nvPr/>
        </p:nvSpPr>
        <p:spPr bwMode="auto">
          <a:xfrm rot="16200000">
            <a:off x="6032407" y="2416711"/>
            <a:ext cx="9320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Wavelength 2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67" name="Rectangle 63"/>
          <p:cNvSpPr>
            <a:spLocks noChangeArrowheads="1"/>
          </p:cNvSpPr>
          <p:nvPr/>
        </p:nvSpPr>
        <p:spPr bwMode="auto">
          <a:xfrm>
            <a:off x="6818314" y="4386263"/>
            <a:ext cx="2657475" cy="208915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68" name="Line 64"/>
          <p:cNvSpPr>
            <a:spLocks noChangeShapeType="1"/>
          </p:cNvSpPr>
          <p:nvPr/>
        </p:nvSpPr>
        <p:spPr bwMode="auto">
          <a:xfrm>
            <a:off x="6818314" y="438626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69" name="Freeform 65"/>
          <p:cNvSpPr>
            <a:spLocks/>
          </p:cNvSpPr>
          <p:nvPr/>
        </p:nvSpPr>
        <p:spPr bwMode="auto">
          <a:xfrm>
            <a:off x="6818314" y="4386263"/>
            <a:ext cx="2657475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0" name="Line 66"/>
          <p:cNvSpPr>
            <a:spLocks noChangeShapeType="1"/>
          </p:cNvSpPr>
          <p:nvPr/>
        </p:nvSpPr>
        <p:spPr bwMode="auto">
          <a:xfrm flipV="1">
            <a:off x="6818314" y="438626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1" name="Line 67"/>
          <p:cNvSpPr>
            <a:spLocks noChangeShapeType="1"/>
          </p:cNvSpPr>
          <p:nvPr/>
        </p:nvSpPr>
        <p:spPr bwMode="auto">
          <a:xfrm>
            <a:off x="6818314" y="647541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2" name="Line 68"/>
          <p:cNvSpPr>
            <a:spLocks noChangeShapeType="1"/>
          </p:cNvSpPr>
          <p:nvPr/>
        </p:nvSpPr>
        <p:spPr bwMode="auto">
          <a:xfrm flipV="1">
            <a:off x="6818314" y="438626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3" name="Line 69"/>
          <p:cNvSpPr>
            <a:spLocks noChangeShapeType="1"/>
          </p:cNvSpPr>
          <p:nvPr/>
        </p:nvSpPr>
        <p:spPr bwMode="auto">
          <a:xfrm flipV="1">
            <a:off x="6818314" y="644525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4" name="Line 70"/>
          <p:cNvSpPr>
            <a:spLocks noChangeShapeType="1"/>
          </p:cNvSpPr>
          <p:nvPr/>
        </p:nvSpPr>
        <p:spPr bwMode="auto">
          <a:xfrm>
            <a:off x="6818314" y="438626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5" name="Rectangle 71"/>
          <p:cNvSpPr>
            <a:spLocks noChangeArrowheads="1"/>
          </p:cNvSpPr>
          <p:nvPr/>
        </p:nvSpPr>
        <p:spPr bwMode="auto">
          <a:xfrm>
            <a:off x="6799263" y="6494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76" name="Line 72"/>
          <p:cNvSpPr>
            <a:spLocks noChangeShapeType="1"/>
          </p:cNvSpPr>
          <p:nvPr/>
        </p:nvSpPr>
        <p:spPr bwMode="auto">
          <a:xfrm flipV="1">
            <a:off x="7258050" y="644525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7" name="Line 73"/>
          <p:cNvSpPr>
            <a:spLocks noChangeShapeType="1"/>
          </p:cNvSpPr>
          <p:nvPr/>
        </p:nvSpPr>
        <p:spPr bwMode="auto">
          <a:xfrm>
            <a:off x="7258050" y="43862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8" name="Rectangle 74"/>
          <p:cNvSpPr>
            <a:spLocks noChangeArrowheads="1"/>
          </p:cNvSpPr>
          <p:nvPr/>
        </p:nvSpPr>
        <p:spPr bwMode="auto">
          <a:xfrm>
            <a:off x="7240588" y="6494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79" name="Line 75"/>
          <p:cNvSpPr>
            <a:spLocks noChangeShapeType="1"/>
          </p:cNvSpPr>
          <p:nvPr/>
        </p:nvSpPr>
        <p:spPr bwMode="auto">
          <a:xfrm flipV="1">
            <a:off x="7699375" y="644525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0" name="Line 76"/>
          <p:cNvSpPr>
            <a:spLocks noChangeShapeType="1"/>
          </p:cNvSpPr>
          <p:nvPr/>
        </p:nvSpPr>
        <p:spPr bwMode="auto">
          <a:xfrm>
            <a:off x="7699375" y="43862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1" name="Rectangle 77"/>
          <p:cNvSpPr>
            <a:spLocks noChangeArrowheads="1"/>
          </p:cNvSpPr>
          <p:nvPr/>
        </p:nvSpPr>
        <p:spPr bwMode="auto">
          <a:xfrm>
            <a:off x="7656513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10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82" name="Line 78"/>
          <p:cNvSpPr>
            <a:spLocks noChangeShapeType="1"/>
          </p:cNvSpPr>
          <p:nvPr/>
        </p:nvSpPr>
        <p:spPr bwMode="auto">
          <a:xfrm flipV="1">
            <a:off x="8147050" y="644525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3" name="Line 79"/>
          <p:cNvSpPr>
            <a:spLocks noChangeShapeType="1"/>
          </p:cNvSpPr>
          <p:nvPr/>
        </p:nvSpPr>
        <p:spPr bwMode="auto">
          <a:xfrm>
            <a:off x="8147050" y="43862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4" name="Rectangle 80"/>
          <p:cNvSpPr>
            <a:spLocks noChangeArrowheads="1"/>
          </p:cNvSpPr>
          <p:nvPr/>
        </p:nvSpPr>
        <p:spPr bwMode="auto">
          <a:xfrm>
            <a:off x="8104188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15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85" name="Line 81"/>
          <p:cNvSpPr>
            <a:spLocks noChangeShapeType="1"/>
          </p:cNvSpPr>
          <p:nvPr/>
        </p:nvSpPr>
        <p:spPr bwMode="auto">
          <a:xfrm flipV="1">
            <a:off x="8586789" y="644525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6" name="Line 82"/>
          <p:cNvSpPr>
            <a:spLocks noChangeShapeType="1"/>
          </p:cNvSpPr>
          <p:nvPr/>
        </p:nvSpPr>
        <p:spPr bwMode="auto">
          <a:xfrm>
            <a:off x="8586789" y="438626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7" name="Rectangle 83"/>
          <p:cNvSpPr>
            <a:spLocks noChangeArrowheads="1"/>
          </p:cNvSpPr>
          <p:nvPr/>
        </p:nvSpPr>
        <p:spPr bwMode="auto">
          <a:xfrm>
            <a:off x="8543925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20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88" name="Line 84"/>
          <p:cNvSpPr>
            <a:spLocks noChangeShapeType="1"/>
          </p:cNvSpPr>
          <p:nvPr/>
        </p:nvSpPr>
        <p:spPr bwMode="auto">
          <a:xfrm flipV="1">
            <a:off x="9028114" y="644525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9" name="Line 85"/>
          <p:cNvSpPr>
            <a:spLocks noChangeShapeType="1"/>
          </p:cNvSpPr>
          <p:nvPr/>
        </p:nvSpPr>
        <p:spPr bwMode="auto">
          <a:xfrm>
            <a:off x="9028114" y="438626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0" name="Rectangle 86"/>
          <p:cNvSpPr>
            <a:spLocks noChangeArrowheads="1"/>
          </p:cNvSpPr>
          <p:nvPr/>
        </p:nvSpPr>
        <p:spPr bwMode="auto">
          <a:xfrm>
            <a:off x="8985250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25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91" name="Line 87"/>
          <p:cNvSpPr>
            <a:spLocks noChangeShapeType="1"/>
          </p:cNvSpPr>
          <p:nvPr/>
        </p:nvSpPr>
        <p:spPr bwMode="auto">
          <a:xfrm flipV="1">
            <a:off x="9475789" y="644525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2" name="Line 88"/>
          <p:cNvSpPr>
            <a:spLocks noChangeShapeType="1"/>
          </p:cNvSpPr>
          <p:nvPr/>
        </p:nvSpPr>
        <p:spPr bwMode="auto">
          <a:xfrm>
            <a:off x="9475789" y="438626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3" name="Rectangle 89"/>
          <p:cNvSpPr>
            <a:spLocks noChangeArrowheads="1"/>
          </p:cNvSpPr>
          <p:nvPr/>
        </p:nvSpPr>
        <p:spPr bwMode="auto">
          <a:xfrm>
            <a:off x="9432925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30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94" name="Line 90"/>
          <p:cNvSpPr>
            <a:spLocks noChangeShapeType="1"/>
          </p:cNvSpPr>
          <p:nvPr/>
        </p:nvSpPr>
        <p:spPr bwMode="auto">
          <a:xfrm>
            <a:off x="6818313" y="6475414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5" name="Line 91"/>
          <p:cNvSpPr>
            <a:spLocks noChangeShapeType="1"/>
          </p:cNvSpPr>
          <p:nvPr/>
        </p:nvSpPr>
        <p:spPr bwMode="auto">
          <a:xfrm flipH="1">
            <a:off x="9444038" y="6475414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6" name="Rectangle 92"/>
          <p:cNvSpPr>
            <a:spLocks noChangeArrowheads="1"/>
          </p:cNvSpPr>
          <p:nvPr/>
        </p:nvSpPr>
        <p:spPr bwMode="auto">
          <a:xfrm>
            <a:off x="6627813" y="642620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5997" name="Line 93"/>
          <p:cNvSpPr>
            <a:spLocks noChangeShapeType="1"/>
          </p:cNvSpPr>
          <p:nvPr/>
        </p:nvSpPr>
        <p:spPr bwMode="auto">
          <a:xfrm>
            <a:off x="6818313" y="6127750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8" name="Line 94"/>
          <p:cNvSpPr>
            <a:spLocks noChangeShapeType="1"/>
          </p:cNvSpPr>
          <p:nvPr/>
        </p:nvSpPr>
        <p:spPr bwMode="auto">
          <a:xfrm flipH="1">
            <a:off x="9444038" y="612775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9" name="Rectangle 95"/>
          <p:cNvSpPr>
            <a:spLocks noChangeArrowheads="1"/>
          </p:cNvSpPr>
          <p:nvPr/>
        </p:nvSpPr>
        <p:spPr bwMode="auto">
          <a:xfrm>
            <a:off x="6627813" y="60785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6000" name="Line 96"/>
          <p:cNvSpPr>
            <a:spLocks noChangeShapeType="1"/>
          </p:cNvSpPr>
          <p:nvPr/>
        </p:nvSpPr>
        <p:spPr bwMode="auto">
          <a:xfrm>
            <a:off x="6818313" y="5778500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1" name="Line 97"/>
          <p:cNvSpPr>
            <a:spLocks noChangeShapeType="1"/>
          </p:cNvSpPr>
          <p:nvPr/>
        </p:nvSpPr>
        <p:spPr bwMode="auto">
          <a:xfrm flipH="1">
            <a:off x="9444038" y="577850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2" name="Rectangle 98"/>
          <p:cNvSpPr>
            <a:spLocks noChangeArrowheads="1"/>
          </p:cNvSpPr>
          <p:nvPr/>
        </p:nvSpPr>
        <p:spPr bwMode="auto">
          <a:xfrm>
            <a:off x="6584950" y="5730875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10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6003" name="Line 99"/>
          <p:cNvSpPr>
            <a:spLocks noChangeShapeType="1"/>
          </p:cNvSpPr>
          <p:nvPr/>
        </p:nvSpPr>
        <p:spPr bwMode="auto">
          <a:xfrm>
            <a:off x="6818313" y="5430839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4" name="Line 100"/>
          <p:cNvSpPr>
            <a:spLocks noChangeShapeType="1"/>
          </p:cNvSpPr>
          <p:nvPr/>
        </p:nvSpPr>
        <p:spPr bwMode="auto">
          <a:xfrm flipH="1">
            <a:off x="9444038" y="5430839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5" name="Rectangle 101"/>
          <p:cNvSpPr>
            <a:spLocks noChangeArrowheads="1"/>
          </p:cNvSpPr>
          <p:nvPr/>
        </p:nvSpPr>
        <p:spPr bwMode="auto">
          <a:xfrm>
            <a:off x="6584950" y="5381625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15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6006" name="Line 102"/>
          <p:cNvSpPr>
            <a:spLocks noChangeShapeType="1"/>
          </p:cNvSpPr>
          <p:nvPr/>
        </p:nvSpPr>
        <p:spPr bwMode="auto">
          <a:xfrm>
            <a:off x="6818313" y="5083175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7" name="Line 103"/>
          <p:cNvSpPr>
            <a:spLocks noChangeShapeType="1"/>
          </p:cNvSpPr>
          <p:nvPr/>
        </p:nvSpPr>
        <p:spPr bwMode="auto">
          <a:xfrm flipH="1">
            <a:off x="9444038" y="5083175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8" name="Rectangle 104"/>
          <p:cNvSpPr>
            <a:spLocks noChangeArrowheads="1"/>
          </p:cNvSpPr>
          <p:nvPr/>
        </p:nvSpPr>
        <p:spPr bwMode="auto">
          <a:xfrm>
            <a:off x="6584950" y="50339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20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6009" name="Line 105"/>
          <p:cNvSpPr>
            <a:spLocks noChangeShapeType="1"/>
          </p:cNvSpPr>
          <p:nvPr/>
        </p:nvSpPr>
        <p:spPr bwMode="auto">
          <a:xfrm>
            <a:off x="6818313" y="4733925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0" name="Line 106"/>
          <p:cNvSpPr>
            <a:spLocks noChangeShapeType="1"/>
          </p:cNvSpPr>
          <p:nvPr/>
        </p:nvSpPr>
        <p:spPr bwMode="auto">
          <a:xfrm flipH="1">
            <a:off x="9444038" y="4733925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1" name="Rectangle 107"/>
          <p:cNvSpPr>
            <a:spLocks noChangeArrowheads="1"/>
          </p:cNvSpPr>
          <p:nvPr/>
        </p:nvSpPr>
        <p:spPr bwMode="auto">
          <a:xfrm>
            <a:off x="6584950" y="468630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25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6012" name="Line 108"/>
          <p:cNvSpPr>
            <a:spLocks noChangeShapeType="1"/>
          </p:cNvSpPr>
          <p:nvPr/>
        </p:nvSpPr>
        <p:spPr bwMode="auto">
          <a:xfrm>
            <a:off x="6818313" y="4386264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3" name="Line 109"/>
          <p:cNvSpPr>
            <a:spLocks noChangeShapeType="1"/>
          </p:cNvSpPr>
          <p:nvPr/>
        </p:nvSpPr>
        <p:spPr bwMode="auto">
          <a:xfrm flipH="1">
            <a:off x="9444038" y="4386264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4" name="Rectangle 110"/>
          <p:cNvSpPr>
            <a:spLocks noChangeArrowheads="1"/>
          </p:cNvSpPr>
          <p:nvPr/>
        </p:nvSpPr>
        <p:spPr bwMode="auto">
          <a:xfrm>
            <a:off x="6584950" y="433705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30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6015" name="Line 111"/>
          <p:cNvSpPr>
            <a:spLocks noChangeShapeType="1"/>
          </p:cNvSpPr>
          <p:nvPr/>
        </p:nvSpPr>
        <p:spPr bwMode="auto">
          <a:xfrm>
            <a:off x="6818314" y="438626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6" name="Freeform 112"/>
          <p:cNvSpPr>
            <a:spLocks/>
          </p:cNvSpPr>
          <p:nvPr/>
        </p:nvSpPr>
        <p:spPr bwMode="auto">
          <a:xfrm>
            <a:off x="6818314" y="4386263"/>
            <a:ext cx="2657475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7" name="Line 113"/>
          <p:cNvSpPr>
            <a:spLocks noChangeShapeType="1"/>
          </p:cNvSpPr>
          <p:nvPr/>
        </p:nvSpPr>
        <p:spPr bwMode="auto">
          <a:xfrm flipV="1">
            <a:off x="6818314" y="438626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8" name="Oval 114"/>
          <p:cNvSpPr>
            <a:spLocks noChangeArrowheads="1"/>
          </p:cNvSpPr>
          <p:nvPr/>
        </p:nvSpPr>
        <p:spPr bwMode="auto">
          <a:xfrm>
            <a:off x="8494714" y="5791200"/>
            <a:ext cx="115887" cy="76200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6019" name="Oval 115"/>
          <p:cNvSpPr>
            <a:spLocks noChangeArrowheads="1"/>
          </p:cNvSpPr>
          <p:nvPr/>
        </p:nvSpPr>
        <p:spPr bwMode="auto">
          <a:xfrm>
            <a:off x="8280400" y="5445126"/>
            <a:ext cx="115888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6020" name="Oval 116"/>
          <p:cNvSpPr>
            <a:spLocks noChangeArrowheads="1"/>
          </p:cNvSpPr>
          <p:nvPr/>
        </p:nvSpPr>
        <p:spPr bwMode="auto">
          <a:xfrm>
            <a:off x="7754939" y="4724401"/>
            <a:ext cx="115887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6021" name="Oval 117"/>
          <p:cNvSpPr>
            <a:spLocks noChangeArrowheads="1"/>
          </p:cNvSpPr>
          <p:nvPr/>
        </p:nvSpPr>
        <p:spPr bwMode="auto">
          <a:xfrm>
            <a:off x="7392989" y="4373563"/>
            <a:ext cx="115887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6022" name="Line 118"/>
          <p:cNvSpPr>
            <a:spLocks noChangeShapeType="1"/>
          </p:cNvSpPr>
          <p:nvPr/>
        </p:nvSpPr>
        <p:spPr bwMode="auto">
          <a:xfrm flipV="1">
            <a:off x="6818314" y="4724401"/>
            <a:ext cx="1487487" cy="175101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23" name="Rectangle 119"/>
          <p:cNvSpPr>
            <a:spLocks noChangeArrowheads="1"/>
          </p:cNvSpPr>
          <p:nvPr/>
        </p:nvSpPr>
        <p:spPr bwMode="auto">
          <a:xfrm>
            <a:off x="7900988" y="6597650"/>
            <a:ext cx="9320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Wavelength 1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6024" name="Rectangle 120"/>
          <p:cNvSpPr>
            <a:spLocks noChangeArrowheads="1"/>
          </p:cNvSpPr>
          <p:nvPr/>
        </p:nvSpPr>
        <p:spPr bwMode="auto">
          <a:xfrm rot="16200000">
            <a:off x="6086382" y="5115461"/>
            <a:ext cx="9320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Wavelength 2</a:t>
            </a:r>
            <a:endParaRPr lang="en-US" altLang="zh-TW" sz="4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16025" name="Text Box 121"/>
          <p:cNvSpPr txBox="1">
            <a:spLocks noChangeArrowheads="1"/>
          </p:cNvSpPr>
          <p:nvPr/>
        </p:nvSpPr>
        <p:spPr bwMode="auto">
          <a:xfrm>
            <a:off x="7086600" y="2438401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PC 1</a:t>
            </a:r>
          </a:p>
        </p:txBody>
      </p:sp>
      <p:sp>
        <p:nvSpPr>
          <p:cNvPr id="1916026" name="Oval 122"/>
          <p:cNvSpPr>
            <a:spLocks noChangeArrowheads="1"/>
          </p:cNvSpPr>
          <p:nvPr/>
        </p:nvSpPr>
        <p:spPr bwMode="auto">
          <a:xfrm>
            <a:off x="7883525" y="5145088"/>
            <a:ext cx="115888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6028" name="Text Box 124"/>
          <p:cNvSpPr txBox="1">
            <a:spLocks noChangeArrowheads="1"/>
          </p:cNvSpPr>
          <p:nvPr/>
        </p:nvSpPr>
        <p:spPr bwMode="auto">
          <a:xfrm>
            <a:off x="6934200" y="5105401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PC 2</a:t>
            </a:r>
          </a:p>
        </p:txBody>
      </p:sp>
      <p:sp>
        <p:nvSpPr>
          <p:cNvPr id="1916029" name="Rectangle 125"/>
          <p:cNvSpPr>
            <a:spLocks noChangeArrowheads="1"/>
          </p:cNvSpPr>
          <p:nvPr/>
        </p:nvSpPr>
        <p:spPr bwMode="auto">
          <a:xfrm>
            <a:off x="2133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16030" name="Line 126"/>
          <p:cNvSpPr>
            <a:spLocks noChangeShapeType="1"/>
          </p:cNvSpPr>
          <p:nvPr/>
        </p:nvSpPr>
        <p:spPr bwMode="auto">
          <a:xfrm>
            <a:off x="7239000" y="4191000"/>
            <a:ext cx="15240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1269</TotalTime>
  <Words>638</Words>
  <Application>Microsoft Office PowerPoint</Application>
  <PresentationFormat>寬螢幕</PresentationFormat>
  <Paragraphs>190</Paragraphs>
  <Slides>21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微軟正黑體</vt:lpstr>
      <vt:lpstr>新細明體</vt:lpstr>
      <vt:lpstr>標楷體</vt:lpstr>
      <vt:lpstr>Arial</vt:lpstr>
      <vt:lpstr>Calibri</vt:lpstr>
      <vt:lpstr>Helvetica</vt:lpstr>
      <vt:lpstr>Times New Roman</vt:lpstr>
      <vt:lpstr>Trebuchet MS</vt:lpstr>
      <vt:lpstr>Wingdings 3</vt:lpstr>
      <vt:lpstr>多面向</vt:lpstr>
      <vt:lpstr>Document</vt:lpstr>
      <vt:lpstr>智慧型管理決策系統</vt:lpstr>
      <vt:lpstr>Dimension Reduction Principal Component Analysis</vt:lpstr>
      <vt:lpstr>Data Presentation</vt:lpstr>
      <vt:lpstr>Data Presentation</vt:lpstr>
      <vt:lpstr>Data Presentation</vt:lpstr>
      <vt:lpstr>Algebraic Interpretation – 1D</vt:lpstr>
      <vt:lpstr>Algebraic Interpretation – 1D</vt:lpstr>
      <vt:lpstr>Algebraic Interpretation – 1D</vt:lpstr>
      <vt:lpstr>Principal Components</vt:lpstr>
      <vt:lpstr>PowerPoint 簡報</vt:lpstr>
      <vt:lpstr>PCA: General</vt:lpstr>
      <vt:lpstr>PCA: General</vt:lpstr>
      <vt:lpstr>PowerPoint 簡報</vt:lpstr>
      <vt:lpstr>PCA Scores</vt:lpstr>
      <vt:lpstr>PCA Eigenvalues</vt:lpstr>
      <vt:lpstr>PCA: Another Explanation</vt:lpstr>
      <vt:lpstr>Principal Components Analysis on: </vt:lpstr>
      <vt:lpstr>PCA: General</vt:lpstr>
      <vt:lpstr>How many PCs?</vt:lpstr>
      <vt:lpstr>PCA project matrix</vt:lpstr>
      <vt:lpstr>Data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Howard</cp:lastModifiedBy>
  <cp:revision>55</cp:revision>
  <dcterms:created xsi:type="dcterms:W3CDTF">2015-09-23T04:52:32Z</dcterms:created>
  <dcterms:modified xsi:type="dcterms:W3CDTF">2017-12-27T10:37:50Z</dcterms:modified>
</cp:coreProperties>
</file>