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B40"/>
    <a:srgbClr val="FF0000"/>
    <a:srgbClr val="C5D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56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E0608-97AB-440F-AC07-0DBB1E2BEB89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710B4-5EEF-4492-BA48-7D768E21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2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10B4-5EEF-4492-BA48-7D768E21D7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3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Technical University of Applied Sciences </a:t>
            </a:r>
            <a:r>
              <a:rPr lang="en-US" dirty="0" err="1" smtClean="0"/>
              <a:t>Würzburg</a:t>
            </a:r>
            <a:r>
              <a:rPr lang="en-US" dirty="0" smtClean="0"/>
              <a:t>-Schweinfurt 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4" name="Picture 6" descr="Homepage :: Technical University of Applied Sciences ...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848" y="141259"/>
            <a:ext cx="1579926" cy="52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1365" y="6310631"/>
            <a:ext cx="12203365" cy="45719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065"/>
            <a:ext cx="12192000" cy="45719"/>
          </a:xfrm>
          <a:prstGeom prst="rect">
            <a:avLst/>
          </a:prstGeom>
        </p:spPr>
      </p:pic>
      <p:sp>
        <p:nvSpPr>
          <p:cNvPr id="22" name="Текст 21"/>
          <p:cNvSpPr>
            <a:spLocks noGrp="1"/>
          </p:cNvSpPr>
          <p:nvPr>
            <p:ph type="body" sz="quarter" idx="13"/>
          </p:nvPr>
        </p:nvSpPr>
        <p:spPr>
          <a:xfrm>
            <a:off x="1168400" y="1257300"/>
            <a:ext cx="4584700" cy="2596242"/>
          </a:xfrm>
        </p:spPr>
        <p:txBody>
          <a:bodyPr/>
          <a:lstStyle>
            <a:lvl1pPr>
              <a:buClr>
                <a:srgbClr val="0D2B40"/>
              </a:buClr>
              <a:defRPr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2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294F-657F-48B7-BC75-7BF57776764E}" type="datetime1">
              <a:rPr lang="en-US" smtClean="0"/>
              <a:t>10/18/2024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8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FBC2-DA8B-45AD-9D73-32A92B13C200}" type="datetime1">
              <a:rPr lang="en-US" smtClean="0"/>
              <a:t>10/18/2024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5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10326848" cy="755926"/>
          </a:xfrm>
        </p:spPr>
        <p:txBody>
          <a:bodyPr/>
          <a:lstStyle>
            <a:lvl1pPr>
              <a:defRPr>
                <a:solidFill>
                  <a:srgbClr val="0D2B4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D929-F1A8-4A92-A9D0-2D07B0BAF377}" type="datetime1">
              <a:rPr lang="en-US" smtClean="0"/>
              <a:t>10/18/2024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page :: Technical University of Applied Sciences ...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848" y="141259"/>
            <a:ext cx="1579926" cy="52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11"/>
          <p:cNvSpPr>
            <a:spLocks noGrp="1"/>
          </p:cNvSpPr>
          <p:nvPr>
            <p:ph sz="quarter" idx="13"/>
          </p:nvPr>
        </p:nvSpPr>
        <p:spPr>
          <a:xfrm>
            <a:off x="0" y="755925"/>
            <a:ext cx="12192000" cy="45719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1365" y="6310631"/>
            <a:ext cx="12203365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1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E381-0DB0-428C-8720-79858CC99728}" type="datetime1">
              <a:rPr lang="en-US" smtClean="0"/>
              <a:t>10/18/2024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7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2B4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865-5255-461D-9E6E-D34B17A3AEF7}" type="datetime1">
              <a:rPr lang="en-US" smtClean="0"/>
              <a:t>10/18/2024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2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7C85-3732-4CC4-AB85-08C907FB0255}" type="datetime1">
              <a:rPr lang="en-US" smtClean="0"/>
              <a:t>10/18/2024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365E-6813-49D8-8AC9-01F59BE8B2A3}" type="datetime1">
              <a:rPr lang="en-US" smtClean="0"/>
              <a:t>10/18/2024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3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AD60-213D-45A2-9D5B-75D16D66675B}" type="datetime1">
              <a:rPr lang="en-US" smtClean="0"/>
              <a:t>10/18/2024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6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5EB3-6CAC-4394-91E2-37BA00658568}" type="datetime1">
              <a:rPr lang="en-US" smtClean="0"/>
              <a:t>10/18/2024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3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14D-2E0C-4814-9C8E-F545C5525833}" type="datetime1">
              <a:rPr lang="en-US" smtClean="0"/>
              <a:t>10/18/2024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5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1365" y="0"/>
            <a:ext cx="10338213" cy="755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D00B0-B1DB-4C62-8EC7-B77ECC2E3B46}" type="datetime1">
              <a:rPr lang="en-US" smtClean="0"/>
              <a:t>10/18/2024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2E098-8619-4D77-9984-813D1277A8D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1365" y="6310631"/>
            <a:ext cx="12203365" cy="45719"/>
          </a:xfrm>
          <a:prstGeom prst="rect">
            <a:avLst/>
          </a:prstGeom>
        </p:spPr>
      </p:pic>
      <p:pic>
        <p:nvPicPr>
          <p:cNvPr id="9" name="Picture 6" descr="Homepage :: Technical University of Applied Sciences ...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848" y="141259"/>
            <a:ext cx="1579926" cy="52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065"/>
            <a:ext cx="121920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1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76198"/>
            <a:ext cx="6375400" cy="1243386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0D2B40"/>
              </a:buClr>
              <a:buFont typeface="Wingdings" panose="05000000000000000000" pitchFamily="2" charset="2"/>
              <a:buChar char="Ø"/>
            </a:pPr>
            <a:r>
              <a:rPr lang="en-US" sz="1800" i="1" dirty="0"/>
              <a:t>Mark Erokhin (mark.erokhin@study.thws.de</a:t>
            </a:r>
            <a:r>
              <a:rPr lang="en-US" sz="1800" i="1" dirty="0" smtClean="0"/>
              <a:t>);</a:t>
            </a:r>
            <a:endParaRPr lang="en-US" sz="1800" i="1" dirty="0"/>
          </a:p>
          <a:p>
            <a:pPr marL="342900" indent="-342900" algn="l">
              <a:buClr>
                <a:srgbClr val="0D2B40"/>
              </a:buClr>
              <a:buFont typeface="Wingdings" panose="05000000000000000000" pitchFamily="2" charset="2"/>
              <a:buChar char="Ø"/>
            </a:pPr>
            <a:r>
              <a:rPr lang="en-US" sz="1800" i="1" dirty="0" err="1" smtClean="0"/>
              <a:t>Anastasiia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Demidova</a:t>
            </a:r>
            <a:r>
              <a:rPr lang="en-US" sz="1800" i="1" dirty="0" smtClean="0"/>
              <a:t>   (anastasiia.demidova@study.thws.de)</a:t>
            </a:r>
            <a:endParaRPr lang="en-US" sz="1800" i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576"/>
            <a:ext cx="12192000" cy="457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38038" y="1399435"/>
            <a:ext cx="1011592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D2B40"/>
                </a:solidFill>
              </a:rPr>
              <a:t>A New Algorithm for Data </a:t>
            </a:r>
            <a:r>
              <a:rPr lang="en-US" sz="4800" dirty="0" smtClean="0">
                <a:solidFill>
                  <a:srgbClr val="0D2B40"/>
                </a:solidFill>
              </a:rPr>
              <a:t>Compression</a:t>
            </a:r>
          </a:p>
          <a:p>
            <a:pPr algn="ctr"/>
            <a:r>
              <a:rPr lang="en-US" sz="4400" dirty="0">
                <a:solidFill>
                  <a:srgbClr val="0D2B40"/>
                </a:solidFill>
              </a:rPr>
              <a:t>Byte Pair Encoding (BPE)</a:t>
            </a: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4376268" y="3331492"/>
            <a:ext cx="3134659" cy="620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Philip Gage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0681" y="5724866"/>
            <a:ext cx="117258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Gage P. A new algorithm for data compression. C Users Journal. 1994 Feb 1;12(2):23-38</a:t>
            </a:r>
          </a:p>
        </p:txBody>
      </p:sp>
    </p:spTree>
    <p:extLst>
      <p:ext uri="{BB962C8B-B14F-4D97-AF65-F5344CB8AC3E}">
        <p14:creationId xmlns:p14="http://schemas.microsoft.com/office/powerpoint/2010/main" val="8814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Advantages of BPE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0469"/>
            <a:ext cx="10515600" cy="4351338"/>
          </a:xfrm>
        </p:spPr>
        <p:txBody>
          <a:bodyPr/>
          <a:lstStyle/>
          <a:p>
            <a:pPr>
              <a:buClr>
                <a:srgbClr val="0D2B4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Compression </a:t>
            </a:r>
            <a:r>
              <a:rPr lang="en-US" dirty="0"/>
              <a:t>never increases the data size (suitable for real-time applications</a:t>
            </a:r>
            <a:r>
              <a:rPr lang="en-US" dirty="0" smtClean="0"/>
              <a:t>);</a:t>
            </a:r>
          </a:p>
          <a:p>
            <a:pPr>
              <a:buClr>
                <a:srgbClr val="0D2B40"/>
              </a:buClr>
              <a:buFont typeface="Wingdings" panose="05000000000000000000" pitchFamily="2" charset="2"/>
              <a:buChar char="Ø"/>
            </a:pPr>
            <a:r>
              <a:rPr lang="en-US" dirty="0"/>
              <a:t>If no compression can be performed, BPE passes the data </a:t>
            </a:r>
            <a:r>
              <a:rPr lang="en-US" dirty="0" smtClean="0"/>
              <a:t>through almost unchanged;</a:t>
            </a:r>
          </a:p>
          <a:p>
            <a:pPr>
              <a:buClr>
                <a:srgbClr val="0D2B4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Better </a:t>
            </a:r>
            <a:r>
              <a:rPr lang="en-US" dirty="0"/>
              <a:t>compression </a:t>
            </a:r>
            <a:r>
              <a:rPr lang="en-US" dirty="0" smtClean="0"/>
              <a:t>for BPE in </a:t>
            </a:r>
            <a:r>
              <a:rPr lang="en-US" dirty="0"/>
              <a:t>some </a:t>
            </a:r>
            <a:r>
              <a:rPr lang="en-US" dirty="0" smtClean="0"/>
              <a:t>cases;</a:t>
            </a:r>
          </a:p>
          <a:p>
            <a:pPr>
              <a:buClr>
                <a:srgbClr val="0D2B4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Both </a:t>
            </a:r>
            <a:r>
              <a:rPr lang="en-US" dirty="0"/>
              <a:t>BPE's compression and expansion algorithms require little memory for data arrays, 5 to 30K for compression and only 550 bytes for expansion</a:t>
            </a:r>
          </a:p>
          <a:p>
            <a:pPr>
              <a:buClr>
                <a:srgbClr val="0D2B40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4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4482" y="1296492"/>
            <a:ext cx="9856694" cy="8906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rgbClr val="0D2B40"/>
                </a:solidFill>
                <a:latin typeface="Comic Sans MS" panose="030F0702030302020204" pitchFamily="66" charset="0"/>
              </a:rPr>
              <a:t>Thank you for your attention</a:t>
            </a:r>
            <a:endParaRPr lang="en-US" sz="4000" dirty="0">
              <a:solidFill>
                <a:srgbClr val="0D2B4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Free Vectors | Thank you for your attention _ Shiba In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9"/>
          <a:stretch/>
        </p:blipFill>
        <p:spPr bwMode="auto">
          <a:xfrm>
            <a:off x="684493" y="2785018"/>
            <a:ext cx="7303060" cy="326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469" y="3898094"/>
            <a:ext cx="2143838" cy="2153240"/>
          </a:xfrm>
          <a:prstGeom prst="rect">
            <a:avLst/>
          </a:prstGeom>
        </p:spPr>
      </p:pic>
      <p:cxnSp>
        <p:nvCxnSpPr>
          <p:cNvPr id="9" name="Скругленная соединительная линия 8"/>
          <p:cNvCxnSpPr/>
          <p:nvPr/>
        </p:nvCxnSpPr>
        <p:spPr>
          <a:xfrm rot="5400000">
            <a:off x="10524704" y="3481236"/>
            <a:ext cx="527364" cy="3675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317738" y="2776090"/>
            <a:ext cx="130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Article link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ith C code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41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326848" cy="755926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u="sng" dirty="0" smtClean="0"/>
              <a:t>Compression</a:t>
            </a:r>
            <a:r>
              <a:rPr lang="en-US" dirty="0" smtClean="0"/>
              <a:t> – </a:t>
            </a:r>
            <a:r>
              <a:rPr lang="en-US" dirty="0" smtClean="0"/>
              <a:t>Theory </a:t>
            </a:r>
            <a:r>
              <a:rPr lang="en-US" smtClean="0"/>
              <a:t>– </a:t>
            </a:r>
            <a:r>
              <a:rPr lang="en-US" smtClean="0"/>
              <a:t>P</a:t>
            </a:r>
            <a:r>
              <a:rPr lang="en-US" smtClean="0"/>
              <a:t>seudocode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2348751" y="914401"/>
            <a:ext cx="8166849" cy="54419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D2B40"/>
              </a:buClr>
              <a:buNone/>
            </a:pPr>
            <a:r>
              <a:rPr lang="en-US" sz="1800" b="1" u="sng" dirty="0">
                <a:solidFill>
                  <a:srgbClr val="7030A0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</a:rPr>
              <a:t> not end of file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D2B40"/>
              </a:buClr>
              <a:buNone/>
            </a:pPr>
            <a:r>
              <a:rPr lang="en-US" sz="1800" dirty="0">
                <a:latin typeface="Consolas" panose="020B0609020204030204" pitchFamily="49" charset="0"/>
              </a:rPr>
              <a:t>   Read next block of data into buffer and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D2B40"/>
              </a:buClr>
              <a:buNone/>
            </a:pPr>
            <a:r>
              <a:rPr lang="en-US" sz="1800" dirty="0">
                <a:latin typeface="Consolas" panose="020B0609020204030204" pitchFamily="49" charset="0"/>
              </a:rPr>
              <a:t>      enter all pairs in hash table with counts of their occurrence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D2B40"/>
              </a:buClr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b="1" u="sng" dirty="0">
                <a:solidFill>
                  <a:srgbClr val="7030A0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</a:rPr>
              <a:t> compression possible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D2B40"/>
              </a:buClr>
              <a:buNone/>
            </a:pPr>
            <a:r>
              <a:rPr lang="en-US" sz="1800" dirty="0">
                <a:latin typeface="Consolas" panose="020B0609020204030204" pitchFamily="49" charset="0"/>
              </a:rPr>
              <a:t>      Find most frequent byte pair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D2B40"/>
              </a:buClr>
              <a:buNone/>
            </a:pPr>
            <a:r>
              <a:rPr lang="en-US" sz="1800" dirty="0">
                <a:latin typeface="Consolas" panose="020B0609020204030204" pitchFamily="49" charset="0"/>
              </a:rPr>
              <a:t>      Replace pair with an unused byte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D2B40"/>
              </a:buClr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u="sng" dirty="0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</a:rPr>
              <a:t> substitution deletes a pair from buffer,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D2B40"/>
              </a:buClr>
              <a:buNone/>
            </a:pPr>
            <a:r>
              <a:rPr lang="en-US" sz="1800" dirty="0">
                <a:latin typeface="Consolas" panose="020B0609020204030204" pitchFamily="49" charset="0"/>
              </a:rPr>
              <a:t>         decrease its count in the hash table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D2B40"/>
              </a:buClr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u="sng" dirty="0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</a:rPr>
              <a:t> substitution adds a new pair to the buffer,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D2B40"/>
              </a:buClr>
              <a:buNone/>
            </a:pPr>
            <a:r>
              <a:rPr lang="en-US" sz="1800" dirty="0">
                <a:latin typeface="Consolas" panose="020B0609020204030204" pitchFamily="49" charset="0"/>
              </a:rPr>
              <a:t>         increase its count in the hash table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D2B40"/>
              </a:buClr>
              <a:buNone/>
            </a:pPr>
            <a:r>
              <a:rPr lang="en-US" sz="1800" dirty="0">
                <a:latin typeface="Consolas" panose="020B0609020204030204" pitchFamily="49" charset="0"/>
              </a:rPr>
              <a:t>      Add pair to pair table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D2B40"/>
              </a:buClr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b="1" u="sng" dirty="0">
                <a:solidFill>
                  <a:srgbClr val="7030A0"/>
                </a:solidFill>
                <a:latin typeface="Consolas" panose="020B0609020204030204" pitchFamily="49" charset="0"/>
              </a:rPr>
              <a:t>End while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D2B40"/>
              </a:buClr>
              <a:buNone/>
            </a:pPr>
            <a:r>
              <a:rPr lang="en-US" sz="1800" dirty="0">
                <a:latin typeface="Consolas" panose="020B0609020204030204" pitchFamily="49" charset="0"/>
              </a:rPr>
              <a:t>   Write pair table and packed </a:t>
            </a:r>
            <a:r>
              <a:rPr lang="en-US" sz="1800" dirty="0" smtClean="0">
                <a:latin typeface="Consolas" panose="020B0609020204030204" pitchFamily="49" charset="0"/>
              </a:rPr>
              <a:t>data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D2B40"/>
              </a:buClr>
              <a:buNone/>
            </a:pPr>
            <a:r>
              <a:rPr lang="en-US" sz="1800" b="1" u="sng" dirty="0" smtClean="0">
                <a:solidFill>
                  <a:srgbClr val="7030A0"/>
                </a:solidFill>
                <a:latin typeface="Consolas" panose="020B0609020204030204" pitchFamily="49" charset="0"/>
              </a:rPr>
              <a:t>End while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D2B40"/>
              </a:buClr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0D2B40"/>
              </a:buClr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2348751" y="1044949"/>
            <a:ext cx="2" cy="496140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17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u="sng" dirty="0"/>
              <a:t>Compression</a:t>
            </a:r>
            <a:r>
              <a:rPr lang="en-US" dirty="0"/>
              <a:t> – Algorithm </a:t>
            </a:r>
            <a:r>
              <a:rPr lang="en-US" dirty="0" smtClean="0"/>
              <a:t>(Example)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436" y="1133853"/>
            <a:ext cx="9968752" cy="322299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Start with </a:t>
            </a:r>
            <a:r>
              <a:rPr lang="en-US" dirty="0"/>
              <a:t>a string of 9 characters, with a hypothetical character set limited to 8 characters</a:t>
            </a:r>
            <a:r>
              <a:rPr lang="en-US" dirty="0" smtClean="0"/>
              <a:t>.</a:t>
            </a:r>
          </a:p>
          <a:p>
            <a:pPr marL="18000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	Input string: </a:t>
            </a:r>
            <a:r>
              <a:rPr lang="en-US" spc="200" dirty="0" smtClean="0">
                <a:latin typeface="Consolas" panose="020B0609020204030204" pitchFamily="49" charset="0"/>
              </a:rPr>
              <a:t>|A|B|A|B|C|A|B|C|D|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b="1" dirty="0" smtClean="0"/>
              <a:t>Repeat</a:t>
            </a:r>
            <a:r>
              <a:rPr lang="en-US" dirty="0" smtClean="0"/>
              <a:t>:</a:t>
            </a:r>
          </a:p>
          <a:p>
            <a:pPr lvl="4"/>
            <a:r>
              <a:rPr lang="en-US" sz="2400" dirty="0" smtClean="0"/>
              <a:t>Choose most </a:t>
            </a:r>
            <a:r>
              <a:rPr lang="en-US" sz="2400" dirty="0"/>
              <a:t>frequently occurring </a:t>
            </a:r>
            <a:r>
              <a:rPr lang="en-US" sz="2400" dirty="0" smtClean="0"/>
              <a:t>pairs</a:t>
            </a:r>
          </a:p>
          <a:p>
            <a:pPr lvl="4"/>
            <a:r>
              <a:rPr lang="en-US" sz="2400" dirty="0" smtClean="0"/>
              <a:t>Replace </a:t>
            </a:r>
            <a:r>
              <a:rPr lang="en-US" sz="2400" dirty="0"/>
              <a:t>all instances </a:t>
            </a:r>
            <a:r>
              <a:rPr lang="en-US" sz="2400" dirty="0" smtClean="0"/>
              <a:t>with an </a:t>
            </a:r>
            <a:r>
              <a:rPr lang="en-US" sz="2400" dirty="0"/>
              <a:t>unused </a:t>
            </a:r>
            <a:r>
              <a:rPr lang="en-US" sz="2400" dirty="0" smtClean="0"/>
              <a:t>character</a:t>
            </a:r>
            <a:r>
              <a:rPr lang="en-US" sz="2000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</a:t>
            </a:r>
            <a:endParaRPr lang="en-US" dirty="0" smtClean="0"/>
          </a:p>
          <a:p>
            <a:pPr marL="0" indent="0" algn="ctr">
              <a:buNone/>
            </a:pPr>
            <a:r>
              <a:rPr lang="en-US" b="1" dirty="0"/>
              <a:t>Until no more pairs or no more unused character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19765" y="1175689"/>
            <a:ext cx="1739154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Available Character Set</a:t>
            </a:r>
          </a:p>
          <a:p>
            <a:pPr algn="ctr"/>
            <a:r>
              <a:rPr lang="en-US" u="sng" dirty="0" smtClean="0"/>
              <a:t>Character</a:t>
            </a:r>
            <a:r>
              <a:rPr lang="en-US" dirty="0" smtClean="0"/>
              <a:t>  </a:t>
            </a:r>
            <a:r>
              <a:rPr lang="en-US" u="sng" dirty="0" smtClean="0"/>
              <a:t>Code</a:t>
            </a:r>
          </a:p>
          <a:p>
            <a:pPr algn="ctr"/>
            <a:r>
              <a:rPr lang="en-US" dirty="0" smtClean="0"/>
              <a:t>‘A’            0</a:t>
            </a:r>
          </a:p>
          <a:p>
            <a:pPr algn="ctr"/>
            <a:r>
              <a:rPr lang="en-US" dirty="0" smtClean="0"/>
              <a:t>‘B’            1</a:t>
            </a:r>
            <a:endParaRPr lang="en-US" dirty="0"/>
          </a:p>
          <a:p>
            <a:pPr algn="ctr"/>
            <a:r>
              <a:rPr lang="en-US" dirty="0" smtClean="0"/>
              <a:t>‘C’            2</a:t>
            </a:r>
            <a:endParaRPr lang="en-US" dirty="0"/>
          </a:p>
          <a:p>
            <a:pPr algn="ctr"/>
            <a:r>
              <a:rPr lang="en-US" dirty="0" smtClean="0"/>
              <a:t>‘D’            3</a:t>
            </a:r>
            <a:endParaRPr lang="en-US" dirty="0"/>
          </a:p>
          <a:p>
            <a:pPr algn="ctr"/>
            <a:r>
              <a:rPr lang="en-US" dirty="0" smtClean="0"/>
              <a:t>‘E’            4</a:t>
            </a:r>
            <a:endParaRPr lang="en-US" dirty="0"/>
          </a:p>
          <a:p>
            <a:pPr algn="ctr"/>
            <a:r>
              <a:rPr lang="en-US" dirty="0" smtClean="0"/>
              <a:t>‘F’            5</a:t>
            </a:r>
            <a:endParaRPr lang="en-US" dirty="0"/>
          </a:p>
          <a:p>
            <a:pPr algn="ctr"/>
            <a:r>
              <a:rPr lang="en-US" dirty="0" smtClean="0"/>
              <a:t>‘G’            6</a:t>
            </a:r>
            <a:endParaRPr lang="en-US" dirty="0"/>
          </a:p>
          <a:p>
            <a:pPr algn="ctr"/>
            <a:r>
              <a:rPr lang="en-US" dirty="0" smtClean="0"/>
              <a:t>‘H’            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3436" y="4609268"/>
            <a:ext cx="11976846" cy="15234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100" spc="200" dirty="0" smtClean="0">
                <a:latin typeface="Consolas" panose="020B0609020204030204" pitchFamily="49" charset="0"/>
              </a:rPr>
              <a:t>|</a:t>
            </a:r>
            <a:r>
              <a:rPr lang="en-US" sz="3100" spc="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A|B</a:t>
            </a:r>
            <a:r>
              <a:rPr lang="en-US" sz="3100" spc="200" dirty="0" smtClean="0">
                <a:latin typeface="Consolas" panose="020B0609020204030204" pitchFamily="49" charset="0"/>
              </a:rPr>
              <a:t>|</a:t>
            </a:r>
            <a:r>
              <a:rPr lang="en-US" sz="3100" spc="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A|B</a:t>
            </a:r>
            <a:r>
              <a:rPr lang="en-US" sz="3100" spc="200" dirty="0" smtClean="0">
                <a:latin typeface="Consolas" panose="020B0609020204030204" pitchFamily="49" charset="0"/>
              </a:rPr>
              <a:t>|C|</a:t>
            </a:r>
            <a:r>
              <a:rPr lang="en-US" sz="3100" spc="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A|B</a:t>
            </a:r>
            <a:r>
              <a:rPr lang="en-US" sz="3100" spc="200" dirty="0" smtClean="0">
                <a:latin typeface="Consolas" panose="020B0609020204030204" pitchFamily="49" charset="0"/>
              </a:rPr>
              <a:t>|C|D| </a:t>
            </a:r>
            <a:r>
              <a:rPr lang="en-US" sz="3100" spc="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sz="3100" spc="200" dirty="0" smtClean="0">
                <a:latin typeface="Consolas" panose="020B0609020204030204" pitchFamily="49" charset="0"/>
              </a:rPr>
              <a:t>|H|</a:t>
            </a:r>
            <a:r>
              <a:rPr lang="en-US" sz="3100" spc="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H|C</a:t>
            </a:r>
            <a:r>
              <a:rPr lang="en-US" sz="3100" spc="200" dirty="0" smtClean="0">
                <a:latin typeface="Consolas" panose="020B0609020204030204" pitchFamily="49" charset="0"/>
              </a:rPr>
              <a:t>|</a:t>
            </a:r>
            <a:r>
              <a:rPr lang="en-US" sz="3100" spc="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H|C</a:t>
            </a:r>
            <a:r>
              <a:rPr lang="en-US" sz="3100" spc="200" dirty="0" smtClean="0">
                <a:latin typeface="Consolas" panose="020B0609020204030204" pitchFamily="49" charset="0"/>
              </a:rPr>
              <a:t>|D| </a:t>
            </a:r>
            <a:r>
              <a:rPr lang="en-US" sz="3100" spc="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 |H|G|G|D|</a:t>
            </a:r>
          </a:p>
          <a:p>
            <a:pPr algn="ctr"/>
            <a:endParaRPr lang="en-US" sz="3100" spc="2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algn="ctr"/>
            <a:endParaRPr lang="en-US" sz="3100" spc="2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4306" y="5285926"/>
            <a:ext cx="136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string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21507" y="5285926"/>
            <a:ext cx="220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Buffer contents after first pass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53601" y="5332092"/>
            <a:ext cx="220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Buffer contents after second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3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u="sng" dirty="0"/>
              <a:t>Compression</a:t>
            </a:r>
            <a:r>
              <a:rPr lang="en-US" dirty="0"/>
              <a:t> – </a:t>
            </a:r>
            <a:r>
              <a:rPr lang="en-US" dirty="0" smtClean="0"/>
              <a:t>Algorithm </a:t>
            </a:r>
            <a:r>
              <a:rPr lang="en-US" dirty="0"/>
              <a:t>(Example)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4434" y="1709083"/>
            <a:ext cx="59301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2</a:t>
            </a:r>
            <a:r>
              <a:rPr lang="en-US" sz="3200" dirty="0"/>
              <a:t>. </a:t>
            </a:r>
            <a:r>
              <a:rPr lang="en-US" sz="3200" dirty="0" smtClean="0"/>
              <a:t>The </a:t>
            </a:r>
            <a:r>
              <a:rPr lang="en-US" sz="3200" dirty="0"/>
              <a:t>pair table contains entries of those pairs of bytes that were replaced by single bytes within the buffer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4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t="249" r="2739" b="-1"/>
          <a:stretch/>
        </p:blipFill>
        <p:spPr>
          <a:xfrm>
            <a:off x="10140113" y="853156"/>
            <a:ext cx="1506257" cy="43685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336" y="4308706"/>
            <a:ext cx="9615679" cy="14157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spc="200" dirty="0" smtClean="0">
                <a:latin typeface="Consolas" panose="020B0609020204030204" pitchFamily="49" charset="0"/>
              </a:rPr>
              <a:t>|</a:t>
            </a:r>
            <a:r>
              <a:rPr lang="en-US" sz="2400" spc="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A|B</a:t>
            </a:r>
            <a:r>
              <a:rPr lang="en-US" sz="2400" spc="200" dirty="0" smtClean="0">
                <a:latin typeface="Consolas" panose="020B0609020204030204" pitchFamily="49" charset="0"/>
              </a:rPr>
              <a:t>|</a:t>
            </a:r>
            <a:r>
              <a:rPr lang="en-US" sz="2400" spc="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A|B</a:t>
            </a:r>
            <a:r>
              <a:rPr lang="en-US" sz="2400" spc="200" dirty="0" smtClean="0">
                <a:latin typeface="Consolas" panose="020B0609020204030204" pitchFamily="49" charset="0"/>
              </a:rPr>
              <a:t>|C|</a:t>
            </a:r>
            <a:r>
              <a:rPr lang="en-US" sz="2400" spc="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A|B</a:t>
            </a:r>
            <a:r>
              <a:rPr lang="en-US" sz="2400" spc="200" dirty="0" smtClean="0">
                <a:latin typeface="Consolas" panose="020B0609020204030204" pitchFamily="49" charset="0"/>
              </a:rPr>
              <a:t>|C|D| </a:t>
            </a:r>
            <a:r>
              <a:rPr lang="en-US" sz="2400" spc="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sz="2400" spc="200" dirty="0" smtClean="0">
                <a:latin typeface="Consolas" panose="020B0609020204030204" pitchFamily="49" charset="0"/>
              </a:rPr>
              <a:t>|H|</a:t>
            </a:r>
            <a:r>
              <a:rPr lang="en-US" sz="2400" spc="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H|C</a:t>
            </a:r>
            <a:r>
              <a:rPr lang="en-US" sz="2400" spc="200" dirty="0" smtClean="0">
                <a:latin typeface="Consolas" panose="020B0609020204030204" pitchFamily="49" charset="0"/>
              </a:rPr>
              <a:t>|</a:t>
            </a:r>
            <a:r>
              <a:rPr lang="en-US" sz="2400" spc="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H|C</a:t>
            </a:r>
            <a:r>
              <a:rPr lang="en-US" sz="2400" spc="200" dirty="0" smtClean="0">
                <a:latin typeface="Consolas" panose="020B0609020204030204" pitchFamily="49" charset="0"/>
              </a:rPr>
              <a:t>|D| </a:t>
            </a:r>
            <a:r>
              <a:rPr lang="en-US" sz="2400" spc="2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 |H|G|G|D|</a:t>
            </a:r>
          </a:p>
          <a:p>
            <a:pPr algn="ctr"/>
            <a:endParaRPr lang="en-US" sz="3100" spc="200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algn="ctr"/>
            <a:endParaRPr lang="en-US" sz="3100" spc="2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745" y="4852383"/>
            <a:ext cx="173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string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65638" y="4820610"/>
            <a:ext cx="2038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Buffer contents after first pass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38370" y="4852383"/>
            <a:ext cx="1859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Buffer contents after second pass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501" y="5247133"/>
            <a:ext cx="1955588" cy="8132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38370" y="943621"/>
            <a:ext cx="1739154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Available Character Set</a:t>
            </a:r>
          </a:p>
          <a:p>
            <a:pPr algn="ctr"/>
            <a:r>
              <a:rPr lang="en-US" u="sng" dirty="0" smtClean="0"/>
              <a:t>Character</a:t>
            </a:r>
            <a:r>
              <a:rPr lang="en-US" dirty="0" smtClean="0"/>
              <a:t>  </a:t>
            </a:r>
            <a:r>
              <a:rPr lang="en-US" u="sng" dirty="0" smtClean="0"/>
              <a:t>Code</a:t>
            </a:r>
          </a:p>
          <a:p>
            <a:pPr algn="ctr"/>
            <a:r>
              <a:rPr lang="en-US" dirty="0" smtClean="0"/>
              <a:t>‘A’            0</a:t>
            </a:r>
          </a:p>
          <a:p>
            <a:pPr algn="ctr"/>
            <a:r>
              <a:rPr lang="en-US" dirty="0" smtClean="0"/>
              <a:t>‘B’            1</a:t>
            </a:r>
            <a:endParaRPr lang="en-US" dirty="0"/>
          </a:p>
          <a:p>
            <a:pPr algn="ctr"/>
            <a:r>
              <a:rPr lang="en-US" dirty="0" smtClean="0"/>
              <a:t>‘C’            2</a:t>
            </a:r>
            <a:endParaRPr lang="en-US" dirty="0"/>
          </a:p>
          <a:p>
            <a:pPr algn="ctr"/>
            <a:r>
              <a:rPr lang="en-US" dirty="0" smtClean="0"/>
              <a:t>‘D’            3</a:t>
            </a:r>
            <a:endParaRPr lang="en-US" dirty="0"/>
          </a:p>
          <a:p>
            <a:pPr algn="ctr"/>
            <a:r>
              <a:rPr lang="en-US" dirty="0" smtClean="0"/>
              <a:t>‘E’            4</a:t>
            </a:r>
            <a:endParaRPr lang="en-US" dirty="0"/>
          </a:p>
          <a:p>
            <a:pPr algn="ctr"/>
            <a:r>
              <a:rPr lang="en-US" dirty="0" smtClean="0"/>
              <a:t>‘F’            5</a:t>
            </a:r>
            <a:endParaRPr lang="en-US" dirty="0"/>
          </a:p>
          <a:p>
            <a:pPr algn="ctr"/>
            <a:r>
              <a:rPr lang="en-US" dirty="0" smtClean="0"/>
              <a:t>‘G’            6</a:t>
            </a:r>
            <a:endParaRPr lang="en-US" dirty="0"/>
          </a:p>
          <a:p>
            <a:pPr algn="ctr"/>
            <a:r>
              <a:rPr lang="en-US" dirty="0" smtClean="0"/>
              <a:t>‘H’           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92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u="sng" dirty="0"/>
              <a:t>Compression</a:t>
            </a:r>
            <a:r>
              <a:rPr lang="en-US" dirty="0"/>
              <a:t> – </a:t>
            </a:r>
            <a:r>
              <a:rPr lang="en-US" dirty="0" smtClean="0"/>
              <a:t>Algorithm </a:t>
            </a:r>
            <a:r>
              <a:rPr lang="en-US" dirty="0"/>
              <a:t>(Example)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1706" y="1156352"/>
            <a:ext cx="405652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To compress the pair table, the </a:t>
            </a:r>
            <a:r>
              <a:rPr lang="en-US" dirty="0" smtClean="0"/>
              <a:t>algorithm </a:t>
            </a:r>
            <a:r>
              <a:rPr lang="en-US" dirty="0"/>
              <a:t>steps through the table from the first entry thru its last entry, classifying each entry as </a:t>
            </a:r>
            <a:r>
              <a:rPr lang="en-US" u="sng" dirty="0"/>
              <a:t>representing</a:t>
            </a:r>
            <a:r>
              <a:rPr lang="en-US" dirty="0"/>
              <a:t> a replaced pair </a:t>
            </a:r>
            <a:r>
              <a:rPr lang="en-US" dirty="0" smtClean="0"/>
              <a:t>or </a:t>
            </a:r>
            <a:r>
              <a:rPr lang="en-US" dirty="0"/>
              <a:t>as </a:t>
            </a:r>
            <a:r>
              <a:rPr lang="en-US" u="sng" dirty="0"/>
              <a:t>not representing</a:t>
            </a:r>
            <a:r>
              <a:rPr lang="en-US" dirty="0"/>
              <a:t> a replaced pair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5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579" y="1041187"/>
            <a:ext cx="7287642" cy="50299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19765" y="1175689"/>
            <a:ext cx="1739154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Available Character Set</a:t>
            </a:r>
          </a:p>
          <a:p>
            <a:pPr algn="ctr"/>
            <a:r>
              <a:rPr lang="en-US" u="sng" dirty="0" smtClean="0"/>
              <a:t>Character</a:t>
            </a:r>
            <a:r>
              <a:rPr lang="en-US" dirty="0" smtClean="0"/>
              <a:t>  </a:t>
            </a:r>
            <a:r>
              <a:rPr lang="en-US" u="sng" dirty="0" smtClean="0"/>
              <a:t>Code</a:t>
            </a:r>
          </a:p>
          <a:p>
            <a:pPr algn="ctr"/>
            <a:r>
              <a:rPr lang="en-US" dirty="0" smtClean="0"/>
              <a:t>‘A’            0</a:t>
            </a:r>
          </a:p>
          <a:p>
            <a:pPr algn="ctr"/>
            <a:r>
              <a:rPr lang="en-US" dirty="0" smtClean="0"/>
              <a:t>‘B’            1</a:t>
            </a:r>
            <a:endParaRPr lang="en-US" dirty="0"/>
          </a:p>
          <a:p>
            <a:pPr algn="ctr"/>
            <a:r>
              <a:rPr lang="en-US" dirty="0" smtClean="0"/>
              <a:t>‘C’            2</a:t>
            </a:r>
            <a:endParaRPr lang="en-US" dirty="0"/>
          </a:p>
          <a:p>
            <a:pPr algn="ctr"/>
            <a:r>
              <a:rPr lang="en-US" dirty="0" smtClean="0"/>
              <a:t>‘D’            3</a:t>
            </a:r>
            <a:endParaRPr lang="en-US" dirty="0"/>
          </a:p>
          <a:p>
            <a:pPr algn="ctr"/>
            <a:r>
              <a:rPr lang="en-US" dirty="0" smtClean="0"/>
              <a:t>‘E’            4</a:t>
            </a:r>
            <a:endParaRPr lang="en-US" dirty="0"/>
          </a:p>
          <a:p>
            <a:pPr algn="ctr"/>
            <a:r>
              <a:rPr lang="en-US" dirty="0" smtClean="0"/>
              <a:t>‘F’            5</a:t>
            </a:r>
            <a:endParaRPr lang="en-US" dirty="0"/>
          </a:p>
          <a:p>
            <a:pPr algn="ctr"/>
            <a:r>
              <a:rPr lang="en-US" dirty="0" smtClean="0"/>
              <a:t>‘G’            6</a:t>
            </a:r>
            <a:endParaRPr lang="en-US" dirty="0"/>
          </a:p>
          <a:p>
            <a:pPr algn="ctr"/>
            <a:r>
              <a:rPr lang="en-US" dirty="0" smtClean="0"/>
              <a:t>‘H’           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u="sng" dirty="0"/>
              <a:t>Expansion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83881"/>
            <a:ext cx="11403105" cy="4351338"/>
          </a:xfrm>
        </p:spPr>
        <p:txBody>
          <a:bodyPr/>
          <a:lstStyle/>
          <a:p>
            <a:pPr>
              <a:buClr>
                <a:srgbClr val="0D2B4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a byte expands to a pair, and that pair contains one or more bytes in need of expansion, the algorithm will expand the newly created bytes before it reads any more from the input file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u="sng" dirty="0" smtClean="0"/>
              <a:t>Expansion</a:t>
            </a:r>
            <a:r>
              <a:rPr lang="en-US" dirty="0" smtClean="0"/>
              <a:t> – Algorithm (Example)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7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997" y="1019941"/>
            <a:ext cx="7259063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0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u="sng" dirty="0" smtClean="0"/>
              <a:t>Expansion</a:t>
            </a:r>
            <a:r>
              <a:rPr lang="en-US" dirty="0" smtClean="0"/>
              <a:t> </a:t>
            </a:r>
            <a:r>
              <a:rPr lang="en-US" dirty="0"/>
              <a:t>– Algorithm (Example)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8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530" y="826918"/>
            <a:ext cx="7661009" cy="54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u="sng" dirty="0"/>
              <a:t>Expansion</a:t>
            </a:r>
            <a:r>
              <a:rPr lang="en-US" dirty="0"/>
              <a:t> – Algorithm (Example)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9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241" y="2032291"/>
            <a:ext cx="7230484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3">
      <a:dk1>
        <a:sysClr val="windowText" lastClr="000000"/>
      </a:dk1>
      <a:lt1>
        <a:sysClr val="window" lastClr="FFFFFF"/>
      </a:lt1>
      <a:dk2>
        <a:srgbClr val="0D2B4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559</Words>
  <Application>Microsoft Office PowerPoint</Application>
  <PresentationFormat>Широкоэкранный</PresentationFormat>
  <Paragraphs>106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Consolas</vt:lpstr>
      <vt:lpstr>Wingdings</vt:lpstr>
      <vt:lpstr>Тема Office</vt:lpstr>
      <vt:lpstr>Презентация PowerPoint</vt:lpstr>
      <vt:lpstr> Compression – Theory – Pseudocode</vt:lpstr>
      <vt:lpstr>  Compression – Algorithm (Example)</vt:lpstr>
      <vt:lpstr>  Compression – Algorithm (Example)</vt:lpstr>
      <vt:lpstr>  Compression – Algorithm (Example)</vt:lpstr>
      <vt:lpstr> Expansion</vt:lpstr>
      <vt:lpstr> Expansion – Algorithm (Example)</vt:lpstr>
      <vt:lpstr> Expansion – Algorithm (Example)</vt:lpstr>
      <vt:lpstr> Expansion – Algorithm (Example)</vt:lpstr>
      <vt:lpstr> Advantages of BPE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Fall Detection: Leveraging Computer Vision and Machine Learning for Enhanced Safety</dc:title>
  <dc:creator>Настя</dc:creator>
  <cp:lastModifiedBy>Настя</cp:lastModifiedBy>
  <cp:revision>52</cp:revision>
  <dcterms:created xsi:type="dcterms:W3CDTF">2024-09-17T19:05:28Z</dcterms:created>
  <dcterms:modified xsi:type="dcterms:W3CDTF">2024-10-18T07:42:00Z</dcterms:modified>
</cp:coreProperties>
</file>