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80" r:id="rId4"/>
    <p:sldId id="270" r:id="rId5"/>
    <p:sldId id="271" r:id="rId6"/>
    <p:sldId id="281" r:id="rId7"/>
    <p:sldId id="272" r:id="rId8"/>
    <p:sldId id="273" r:id="rId9"/>
    <p:sldId id="274" r:id="rId10"/>
    <p:sldId id="275" r:id="rId11"/>
    <p:sldId id="276" r:id="rId12"/>
    <p:sldId id="285" r:id="rId13"/>
    <p:sldId id="286" r:id="rId14"/>
    <p:sldId id="290" r:id="rId15"/>
    <p:sldId id="291" r:id="rId16"/>
    <p:sldId id="287" r:id="rId17"/>
    <p:sldId id="288" r:id="rId18"/>
    <p:sldId id="289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82" r:id="rId32"/>
    <p:sldId id="277" r:id="rId33"/>
    <p:sldId id="283" r:id="rId34"/>
    <p:sldId id="278" r:id="rId35"/>
    <p:sldId id="279" r:id="rId36"/>
    <p:sldId id="28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1B4EA-E99A-499C-B2B5-8DCA1CCB8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FDCA4C-C832-4DD4-A96E-71DAC8147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920B0-A84A-4158-8567-E80C6848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672E-44B0-4403-BBC6-E71811E7541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9EF67-02E1-461F-AA73-6845AEAB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9AA68-CBCE-4963-BBFF-052EFB74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97BA-70D8-4444-8FC6-FBACC3BC4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8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307D0-74D6-4ABF-B27A-70C046BA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54DC6D-804E-4608-8DAC-15623DCC5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B122D-AC66-44C2-9595-020774E1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672E-44B0-4403-BBC6-E71811E7541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9BAE1-B9DE-4795-9812-718455AC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48202-79C8-4FF0-B5A0-257829E5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97BA-70D8-4444-8FC6-FBACC3BC4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71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251FBC-E0B8-41B3-964C-EDDAC0544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DB8A68-0B0A-458E-814A-B3576EA72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429EB-F3BD-4DD8-8CDD-BF3874BE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672E-44B0-4403-BBC6-E71811E7541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C40D8-891A-4950-82BC-72B44EBB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C2761-93E3-499B-A5B5-32FAB8B0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97BA-70D8-4444-8FC6-FBACC3BC4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1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BB84A-2900-4CE4-B25E-2EDDD170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C026E-80F5-45A9-95C1-E263537C3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D03E8-DEB3-4D3A-AD51-AF077FB5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672E-44B0-4403-BBC6-E71811E7541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852D6-936A-43AE-A391-09DF14E2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2E88A-0D18-4DE8-8E10-3DD56FF6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97BA-70D8-4444-8FC6-FBACC3BC4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31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A1B90-D08A-4A7D-9693-CCE84BA5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E90083-AD37-4EC3-A962-5C4A05E05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099C3-EA7B-48FC-ACE6-65F96500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672E-44B0-4403-BBC6-E71811E7541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DBDFD-588C-4E29-8FAC-89CE99BC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E7B23-CBC9-4FF9-8DAE-7C2ADD9F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97BA-70D8-4444-8FC6-FBACC3BC4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0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3BF13-ED0C-4C49-86FC-B0AD46E1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DD3BC-0CB5-463D-86B9-42CC3B4D7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363A9B-6D46-4FC2-A4D8-57D1B461A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258D6E-274D-48E1-8034-D90BAB6F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672E-44B0-4403-BBC6-E71811E7541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0E03C3-688E-4B3C-88D1-7627055A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CA338F-6E2C-441C-B873-C2A52F9D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97BA-70D8-4444-8FC6-FBACC3BC4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9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04322-9E73-4F68-83F2-F696C9C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27E934-4DEB-45C5-A6D6-B64F264BF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24CE66-EB96-482E-899C-3C33F9FD0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16BDB6-EC28-44C0-90F1-0FDE38EBA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68E545-7C5A-4F03-8948-A0FCED537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41240B-9340-4BD3-BC76-BEE59046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672E-44B0-4403-BBC6-E71811E7541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4C422A-0F42-4DC0-B589-22CE17DA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970E73-9F3E-4341-A91D-C0541B6A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97BA-70D8-4444-8FC6-FBACC3BC4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0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83F3A-6FCD-4219-B735-75F92328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0AB361-F983-48C6-B56B-992DDF9F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672E-44B0-4403-BBC6-E71811E7541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95FF93-CF97-4FFA-9EA5-D9E6C55D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E0F0EC-D8CA-4C8F-A55A-A83FADC5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97BA-70D8-4444-8FC6-FBACC3BC4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7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D7831A-4CBD-48D6-A079-7F07C732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672E-44B0-4403-BBC6-E71811E7541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00E4F9-C94F-49A7-9EE0-F410252E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CC9EEF-CC5B-495E-BEB4-07E82789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97BA-70D8-4444-8FC6-FBACC3BC4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50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E8F6E-9C25-46C3-BB08-066F4AA2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2067-9541-42D8-9C14-76E05FAA5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78C72-35ED-4C9F-AF47-A00AE1AFA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F13AAF-2FFB-417C-A12D-4DBD055E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672E-44B0-4403-BBC6-E71811E7541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A0E516-A282-4699-878D-ADFF470D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9CA98B-966F-49BF-AE2A-839B4399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97BA-70D8-4444-8FC6-FBACC3BC4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1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62E06-0D3F-431E-A50C-BF5451B2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5852C0-B316-45BC-AA35-BA589DAC1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73437D-CCD7-497A-ADA4-B47C8D443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7739D-BD52-4758-A246-6BC1A25A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672E-44B0-4403-BBC6-E71811E7541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408A8A-3DE9-487E-9ABB-A34E0034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EDCE52-C046-4301-9F97-B3786B40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97BA-70D8-4444-8FC6-FBACC3BC4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64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7819D7-447F-492A-A70C-B3B7B32D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BE10D-7FF8-4899-90E6-288511D91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CFDAC-06A6-4037-BFC9-D97FF1499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A672E-44B0-4403-BBC6-E71811E75412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79485-D27F-4392-B35E-8F3A704C2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E3693-4D8F-4206-8215-D1DA0A719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897BA-70D8-4444-8FC6-FBACC3BC4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6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BAD4A-45EC-474D-A1C5-89F37B3F1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IMMC20048439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A6B867-E7BD-48B7-97DA-DD3F986E7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应宇轩 陈志杰 张天熠 </a:t>
            </a:r>
            <a:r>
              <a:rPr lang="zh-CN" altLang="en-US" strike="sngStrike" dirty="0">
                <a:latin typeface="宋体" panose="02010600030101010101" pitchFamily="2" charset="-122"/>
                <a:ea typeface="宋体" panose="02010600030101010101" pitchFamily="2" charset="-122"/>
              </a:rPr>
              <a:t>方婉心</a:t>
            </a:r>
          </a:p>
        </p:txBody>
      </p:sp>
    </p:spTree>
    <p:extLst>
      <p:ext uri="{BB962C8B-B14F-4D97-AF65-F5344CB8AC3E}">
        <p14:creationId xmlns:p14="http://schemas.microsoft.com/office/powerpoint/2010/main" val="154896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3A313-57BB-4640-A661-0BE41A75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2.4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–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顾客行为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58EB4-FDE0-4ADB-9EBE-C70350F59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9867900" cy="6556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顾客不买不在身旁的非促销产品，由于可以等促销结束，商店不拥挤时回来买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顾客会持续尝试获得一件商品直到确定成功或失败了，这是因为顾客不会放弃促销这一大好机会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手里东西太多导致的商品损坏不计，因为顾客没时间计算得失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先买效能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(utility)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高的商品而非近的商品，因为顾客倾向于先拿重要的。由于假设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，顾客不考虑路途的损坏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如果商品损坏，顾客会尝试购买下位替代品而非转向其他无关商品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0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81EF55-0169-4691-A3A9-F9E8B9D85BDB}"/>
              </a:ext>
            </a:extLst>
          </p:cNvPr>
          <p:cNvGrpSpPr/>
          <p:nvPr/>
        </p:nvGrpSpPr>
        <p:grpSpPr>
          <a:xfrm>
            <a:off x="1628013" y="136700"/>
            <a:ext cx="8579462" cy="6584600"/>
            <a:chOff x="465962" y="699790"/>
            <a:chExt cx="10898121" cy="836413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1BBEF6D-E534-46CF-B297-8FF3E71C7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067" y="699790"/>
              <a:ext cx="10860016" cy="4258269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E86179C-FD04-4C1D-A3E2-B513162BD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962" y="4834234"/>
              <a:ext cx="10898121" cy="4229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846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1170E-79B3-44BB-8C2D-0E7DB803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E7FB9-6516-498D-93EA-CFB7F94C0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021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E4FCE-F4F5-4390-9756-C9FC97F6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货物损失的原因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0A424-709E-4860-965C-0DB8B878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）在货架上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）人太多挤下来了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）抢货物抢裂了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）在路上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被挤坏了</a:t>
            </a:r>
          </a:p>
        </p:txBody>
      </p:sp>
    </p:spTree>
    <p:extLst>
      <p:ext uri="{BB962C8B-B14F-4D97-AF65-F5344CB8AC3E}">
        <p14:creationId xmlns:p14="http://schemas.microsoft.com/office/powerpoint/2010/main" val="348703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E4FCE-F4F5-4390-9756-C9FC97F6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布局因素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0A424-709E-4860-965C-0DB8B878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货架形状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货架分布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产品分布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收银台数量</a:t>
            </a:r>
          </a:p>
        </p:txBody>
      </p:sp>
    </p:spTree>
    <p:extLst>
      <p:ext uri="{BB962C8B-B14F-4D97-AF65-F5344CB8AC3E}">
        <p14:creationId xmlns:p14="http://schemas.microsoft.com/office/powerpoint/2010/main" val="206902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E4FCE-F4F5-4390-9756-C9FC97F6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4.3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顾客行为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0A424-709E-4860-965C-0DB8B878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进店前，产生购物清单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知道咋走，走最短路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付完钱走人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事件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：货物卖光了，顾客到货架时会发现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事件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：物品路途中被损坏，回去拿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153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1170E-79B3-44BB-8C2D-0E7DB803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损失模型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E7FB9-6516-498D-93EA-CFB7F94C0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478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E1055-BE4F-458B-844E-05BAF203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待填充</a:t>
            </a:r>
          </a:p>
        </p:txBody>
      </p:sp>
    </p:spTree>
    <p:extLst>
      <p:ext uri="{BB962C8B-B14F-4D97-AF65-F5344CB8AC3E}">
        <p14:creationId xmlns:p14="http://schemas.microsoft.com/office/powerpoint/2010/main" val="2871352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E1055-BE4F-458B-844E-05BAF203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7814" y="3477467"/>
            <a:ext cx="11811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FBA858-8F58-4C07-8A8D-3E1763F2A6C8}"/>
              </a:ext>
            </a:extLst>
          </p:cNvPr>
          <p:cNvSpPr txBox="1"/>
          <p:nvPr/>
        </p:nvSpPr>
        <p:spPr>
          <a:xfrm>
            <a:off x="4339673" y="3705157"/>
            <a:ext cx="8435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8AF984-76D5-4191-ADB4-8E2F8951DDC6}"/>
              </a:ext>
            </a:extLst>
          </p:cNvPr>
          <p:cNvSpPr txBox="1"/>
          <p:nvPr/>
        </p:nvSpPr>
        <p:spPr>
          <a:xfrm>
            <a:off x="5055291" y="3705157"/>
            <a:ext cx="9380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婉</a:t>
            </a:r>
          </a:p>
        </p:txBody>
      </p:sp>
    </p:spTree>
    <p:extLst>
      <p:ext uri="{BB962C8B-B14F-4D97-AF65-F5344CB8AC3E}">
        <p14:creationId xmlns:p14="http://schemas.microsoft.com/office/powerpoint/2010/main" val="351007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5 -0.02037 L -0.00455 -0.02013 C -0.00755 -0.02245 -0.01041 -0.02638 -0.01354 -0.02615 C -0.17369 -0.01921 -0.11015 -0.05925 -0.19049 0.24908 C -0.16119 0.33588 -0.15807 0.48612 -0.10286 0.50926 C 0.09974 0.59468 0.16667 0.33195 0.25795 0.12292 C 0.1767 0.00371 0.11433 -0.15416 -0.01315 0.11227 C -0.04492 0.17848 -0.00195 0.28519 0.00352 0.37153 C 0.0931 0.36505 0.18816 0.40718 0.27214 0.35209 C 0.32904 0.31459 0.42305 0.21065 0.39571 0.11436 C 0.3629 -0.00115 0.25326 0.06158 0.18204 0.03542 C 0.13711 0.11968 0.03594 0.17385 0.04714 0.2882 C 0.09089 0.7338 0.35222 0.36204 0.40547 0.31065 C 0.21615 0.0595 0.15977 -0.1287 -0.13619 0.17524 C -0.1871 0.22755 -0.1539 0.38195 -0.16276 0.48542 C -0.08463 0.50047 -0.00052 0.58588 0.07162 0.53033 C 0.11485 0.497 0.12331 0.3551 0.09857 0.28403 C 0.05586 0.16158 -0.03411 0.11922 -0.10039 0.03681 C -0.19518 0.14167 -0.4039 0.25903 -0.20546 0.58241 C -0.16692 0.64537 -0.10364 0.53959 -0.05273 0.51806 C -0.0319 0.37825 0.01771 0.24237 0.00964 0.09838 C 0.00586 0.03079 -0.04544 -0.03541 -0.08281 -0.02199 C -0.14348 -4.44444E-6 -0.17955 0.11528 -0.22799 0.1838 C -0.21484 0.27176 -0.23541 0.41019 -0.1888 0.44769 C 0.03321 0.62662 0.0612 0.36528 0.13112 0.14121 C -0.01914 0.01899 -0.17981 -0.23773 -0.24388 0.37223 C -0.25833 0.51065 -0.16966 0.62061 -0.13255 0.74491 C -0.01562 0.65811 0.39636 0.5382 0.20534 0.01783 C 0.1599 -0.10578 0.0418 -0.03564 -0.0401 -0.0625 C -0.1 0.09769 -0.22044 0.2257 -0.21979 0.41806 C -0.21718 1.11065 0.22891 0.44352 0.24245 0.42963 C 0.13464 0.13612 0.05639 -0.33425 -0.24348 0.00209 C -0.32721 0.09607 -0.31432 0.33102 -0.34973 0.49561 C -0.09127 0.70139 0.25196 1.20394 0.47722 0.37153 C 0.52227 0.2051 0.34948 0.07987 0.28555 -0.0662 C 0.16185 0.00764 0.00495 -0.01203 -0.08567 0.15487 C -0.14375 0.26158 -0.13815 0.5 -0.0763 0.6 C -0.02239 0.68704 0.06602 0.54329 0.13724 0.51505 C 0.15131 0.37987 0.21407 0.23218 0.17917 0.10926 C 0.15157 0.01158 0.0517 -0.028 -0.00013 0.03102 C -0.07031 0.11088 -0.0707 0.29954 -0.10611 0.43403 C -0.05026 0.47153 0.003 0.56922 0.06146 0.547 C 0.16589 0.50741 0.25131 0.3713 0.33985 0.26505 C 0.3487 0.2544 0.34909 0.22524 0.34389 0.20857 C 0.34076 0.19862 0.33308 0.22107 0.32839 0.22894 C 0.32774 0.2301 0.32839 0.23218 0.32839 0.2338 L 0.37696 0.34329 " pathEditMode="relative" rAng="0" ptsTypes="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380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5E-6 0.00024 C 0.00196 0.00371 0.00352 0.0088 0.00612 0.01088 C 0.24961 0.22292 0.11862 0.17223 0.44831 -0.07083 C 0.43672 -0.18657 0.46719 -0.34907 0.41368 -0.41805 C 0.16433 -0.73912 0.09467 -0.31088 -0.00039 -0.06157 C 0.09467 -4.44444E-6 0.18373 0.11829 0.2849 0.12338 C 0.3556 0.12686 0.47852 0.0882 0.47683 -0.0375 C 0.47514 -0.16828 0.34584 -0.15648 0.28034 -0.21574 C 0.22253 -0.17384 0.10704 -0.20092 0.10678 -0.08981 C 0.10652 0.01783 0.22162 0.03612 0.27995 0.00741 C 0.36498 -0.03449 0.42019 -0.18287 0.49037 -0.27824 C 0.40495 -0.35231 0.32904 -0.51412 0.23438 -0.50046 C 0.16055 -0.49004 0.07501 -0.35092 0.07826 -0.21944 C 0.08098 -0.10879 0.18933 -0.11944 0.24493 -0.06944 C 0.28334 -0.125 0.37292 -0.15092 0.36029 -0.23611 C 0.34519 -0.3368 0.25795 -0.38819 0.20053 -0.36736 C 0.10547 -0.33263 0.03698 -0.18171 -0.04479 -0.08912 C 0.00443 -0.07037 0.05626 -4.44444E-6 0.10313 -0.03333 C 0.47605 -0.29884 0.24493 -0.32384 0.14024 -0.36574 C 0.09115 -0.26805 0.02553 -0.19004 -0.0069 -0.07245 C -0.01563 -0.04074 0.02839 0.00116 0.04441 -0.01944 C 0.11264 -0.10694 0.15665 -0.24259 0.21277 -0.35416 C 0.11732 -0.49189 0.07943 -0.6118 -0.03217 -0.17963 C -0.0461 -0.12592 0.02136 -0.10949 0.04805 -0.07453 C 0.15782 -0.15833 0.28946 -0.18217 0.37735 -0.32592 C 0.40769 -0.37546 0.36107 -0.50416 0.3211 -0.52083 C 0.24558 -0.55254 0.16849 -0.4706 0.09205 -0.4456 C 0.07813 -0.35138 0.00795 -0.22523 0.05013 -0.16296 C 0.2849 0.1838 0.33334 -0.17083 0.40352 -0.39398 C 0.37618 -0.40277 -0.01915 -0.64976 0.03868 -0.1831 C 0.05365 -0.0625 0.16589 -0.08333 0.22943 -0.03333 C 0.30209 -0.11365 0.41485 -0.13379 0.44753 -0.27453 C 0.46954 -0.36944 0.39961 -0.51458 0.34193 -0.51875 C 0.2293 -0.52662 0.13139 -0.37569 0.02605 -0.30416 C 0.02318 -0.24861 -0.0138 -0.1405 0.01745 -0.1375 C 0.25534 -0.11574 0.23751 -0.18356 0.22696 -0.36134 C 0.20482 -0.33912 0.17839 -0.32708 0.16055 -0.29467 C 0.15547 -0.28541 0.16472 -0.26157 0.17201 -0.26157 C 0.20014 -0.26064 0.20326 -0.27384 0.2099 -0.29768 " pathEditMode="relative" rAng="0" ptsTypes="AAAAAAAAAAAAAAAAAAAAAAAAAAAAAAAAAAAAAA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9" y="-194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07 -0.02245 L 0.01107 -0.02222 C 0.01146 -0.02592 0.01263 -0.02939 0.01211 -0.03264 C -0.03073 -0.30787 -0.00416 -0.18055 -0.18268 -0.42685 C -0.24765 -0.41111 -0.3388 -0.47384 -0.37734 -0.37963 C -0.53177 -0.00231 -0.23737 0.01459 -0.17239 0.04051 C -0.13216 -0.05277 -0.04778 -0.12176 -0.0513 -0.23912 C -0.05403 -0.33009 -0.13385 -0.38842 -0.1845 -0.37546 C -0.28203 -0.35046 -0.36002 -0.21689 -0.44791 -0.13773 C -0.44088 -0.0537 -0.47422 0.10718 -0.42669 0.11436 C -0.35481 0.12547 -0.2957 -0.00833 -0.24974 -0.1074 C -0.23047 -0.14884 -0.21862 -0.26064 -0.24856 -0.26898 C -0.30351 -0.28379 -0.34987 -0.18865 -0.40052 -0.14861 C -0.40481 -0.0375 -0.47031 0.14005 -0.41276 0.18473 C -0.32955 0.24954 -0.21862 0.15463 -0.15169 0.04561 C -0.11028 -0.02176 -0.09166 -0.22129 -0.14466 -0.25301 C -0.24974 -0.31597 -0.36289 -0.18194 -0.47187 -0.14652 C -0.45481 -0.04884 -0.47369 0.10695 -0.42057 0.14607 C -0.11888 0.37037 -0.08802 0.16389 0.05469 -0.13194 C -0.07968 -0.19166 -0.20989 -0.3243 -0.34804 -0.31088 C -0.43372 -0.30254 -0.58437 -0.22152 -0.56771 -0.07176 C -0.54804 0.10463 -0.38593 0.08611 -0.29505 0.16505 C -0.20403 0.0919 -0.04505 0.11829 -0.022 -0.05439 C -0.00247 -0.20069 -0.14843 -0.28726 -0.23229 -0.30509 C -0.32851 -0.32569 -0.4181 -0.20764 -0.51106 -0.15902 C -0.45599 -0.10439 -0.40859 0.01551 -0.34609 0.00417 C 0.05469 -0.06713 -0.0319 -0.1625 -0.13216 -0.4 C -0.21185 -0.34375 -0.30859 -0.33541 -0.37135 -0.23125 C -0.41028 -0.1662 -0.44961 0.00649 -0.40195 0.04908 C -0.32278 0.11945 -0.22708 -3.7037E-6 -0.13971 -0.02476 C -0.08528 -0.1287 0.00716 -0.19791 0.0237 -0.33703 C 0.03321 -0.41736 -0.04114 -0.5206 -0.08424 -0.4912 C -0.17526 -0.42939 -0.22161 -0.24583 -0.2901 -0.12314 C -0.28489 -0.06828 -0.26302 0.95787 -0.0207 0.0419 C 0.0194 -0.10995 -0.04166 -0.29189 -0.05208 -0.45879 C -0.08255 -0.44861 -0.58424 -0.44351 -0.37135 0.04422 C -0.32174 0.15741 -0.21093 0.07801 -0.13073 0.09491 C -0.07552 -0.0324 0.04571 -0.12708 0.03555 -0.28703 C 0.02683 -0.42314 -0.09258 -0.51412 -0.16744 -0.48333 C -0.25221 -0.44861 -0.28151 -0.25 -0.3388 -0.13333 C -0.28789 -0.03588 -0.26133 0.1632 -0.18672 0.15926 C 0.16875 0.14051 0.10261 -0.12662 0.08269 -0.44629 C 0.01485 -0.36921 -0.08151 -0.33935 -0.12109 -0.21458 C -0.15638 -0.10324 -0.18086 0.1294 -0.11237 0.16875 C -0.02721 0.2176 0.04115 0.0044 0.11784 -0.07754 C 0.13321 -0.16689 0.2142 -0.31828 0.16381 -0.3456 C 0.10847 -0.37592 0.06953 -0.21134 0.0474 -0.11597 C 0.03008 -0.04189 0.05196 0.04445 0.05417 0.12454 C 0.09545 0.05672 0.28568 -0.16967 0.03959 -0.27106 C -0.03034 -0.29976 -0.09362 -0.175 -0.16028 -0.12685 C -0.12539 0.08635 -0.11718 0.4882 0.11133 0.00857 C 0.15235 -0.07777 0.11563 -0.21782 0.11784 -0.33125 C 0.04167 -0.34838 -0.0401 -0.4368 -0.11054 -0.38264 C -0.48138 -0.09768 -0.36185 -0.02801 -0.22461 0.17732 C -0.16679 0.06991 -0.06784 0.0007 -0.0513 -0.1449 C 0.00313 -0.6243 -0.2776 -0.28889 -0.29791 -0.27176 C -0.29466 -0.21666 -0.30429 -0.21944 -0.28646 -0.2243 L -0.22656 -0.19722 " pathEditMode="relative" rAng="0" ptsTypes="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47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1170E-79B3-44BB-8C2D-0E7DB803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产品分布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E7FB9-6516-498D-93EA-CFB7F94C0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04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81EF55-0169-4691-A3A9-F9E8B9D85BDB}"/>
              </a:ext>
            </a:extLst>
          </p:cNvPr>
          <p:cNvGrpSpPr/>
          <p:nvPr/>
        </p:nvGrpSpPr>
        <p:grpSpPr>
          <a:xfrm>
            <a:off x="1628013" y="136700"/>
            <a:ext cx="8579462" cy="6584600"/>
            <a:chOff x="465962" y="699790"/>
            <a:chExt cx="10898121" cy="836413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1BBEF6D-E534-46CF-B297-8FF3E71C7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067" y="699790"/>
              <a:ext cx="10860016" cy="4258269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E86179C-FD04-4C1D-A3E2-B513162BD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962" y="4834234"/>
              <a:ext cx="10898121" cy="4229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352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E4FCE-F4F5-4390-9756-C9FC97F6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假设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B0A424-709E-4860-965C-0DB8B878F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每个部分的商品放在同一类货架上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每个货架都能放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个商品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B0A424-709E-4860-965C-0DB8B878F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4C24386-E4E4-473A-8734-9C3D1117F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687" y="1407527"/>
            <a:ext cx="4403978" cy="494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45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E4FCE-F4F5-4390-9756-C9FC97F6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仿真解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0A424-709E-4860-965C-0DB8B878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随机生成顾客愿望清单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C24386-E4E4-473A-8734-9C3D1117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687" y="1407527"/>
            <a:ext cx="4403978" cy="494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1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E4FCE-F4F5-4390-9756-C9FC97F6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6.3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对于每个部分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0A424-709E-4860-965C-0DB8B878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）由部分本身导致的损失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=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）由其他部分导致的损失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部分影响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部分 包括去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路上影响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=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C24386-E4E4-473A-8734-9C3D1117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687" y="1407527"/>
            <a:ext cx="4403978" cy="49462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272E6D-3462-434B-A22C-3DE3C500B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460" y="2663273"/>
            <a:ext cx="942975" cy="666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BCA989-6F66-4035-B88D-1931CDD99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723" y="2629728"/>
            <a:ext cx="828675" cy="6953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E2C918B-40C6-46B9-9D3B-0685CE852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010" y="5242477"/>
            <a:ext cx="800100" cy="6000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4B4F1BC-BA1F-4075-8A75-27C177551B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1260" y="5209140"/>
            <a:ext cx="10191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84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E4FCE-F4F5-4390-9756-C9FC97F6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6.4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部门分配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–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修正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0A424-709E-4860-965C-0DB8B878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）到一个部门去的概率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（？）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）货架可放物品数量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C24386-E4E4-473A-8734-9C3D1117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687" y="1407527"/>
            <a:ext cx="4403978" cy="49462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0B4B99-D753-4C48-A588-72959A1A0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433" y="2604052"/>
            <a:ext cx="1143620" cy="9942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3773BAB-BBA5-4E67-BAF5-95ADD156B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409" y="2854811"/>
            <a:ext cx="1589226" cy="49272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A11837F-CEE3-4865-A663-630375212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794" y="4710527"/>
            <a:ext cx="1729820" cy="103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36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E4FCE-F4F5-4390-9756-C9FC97F6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6.4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部门分配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–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B70DFF-7BA3-4EDC-9045-2530B2AC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42" y="1918253"/>
            <a:ext cx="6583432" cy="18775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77EF5C-0F90-4E12-AA45-788A7EE5B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4" y="3966667"/>
            <a:ext cx="8989174" cy="17751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9D487AB-CEE2-4819-AE87-9DB703032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125" y="2977599"/>
            <a:ext cx="39338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85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E4FCE-F4F5-4390-9756-C9FC97F6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6.5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商品分布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45EDCA-4091-4580-925E-8B31D3939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690" y="249250"/>
            <a:ext cx="4335117" cy="65143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E4B6A5-9382-4F2D-89B8-61AB1E44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4" y="1703499"/>
            <a:ext cx="6400800" cy="419100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D8D21D8-6954-463A-9F67-C52E870B4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与货架排布优化后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对比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CA3CD24-4305-4EDE-8DA2-AA7FE31C1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385" y="2295939"/>
            <a:ext cx="257175" cy="5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7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1170E-79B3-44BB-8C2D-0E7DB803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7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货架排布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E7FB9-6516-498D-93EA-CFB7F94C0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717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E4FCE-F4F5-4390-9756-C9FC97F6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7.2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仿真模拟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块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D8D21D8-6954-463A-9F67-C52E870B4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将商场分成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 =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C2484A-A26D-4702-8BBC-10541A52E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997" y="2858295"/>
            <a:ext cx="6489939" cy="19778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70521B-BAF1-40FB-999F-7A3030175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306" y="5218811"/>
            <a:ext cx="1126228" cy="9529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A40D20-A067-4538-AD11-98AAF4ABF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458" y="5322268"/>
            <a:ext cx="1258956" cy="74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20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E4FCE-F4F5-4390-9756-C9FC97F6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7.3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模拟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货架部分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D8D21D8-6954-463A-9F67-C52E870B4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每个块给一个货架部分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7.2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模拟内部损失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=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 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DE4722-4F4B-4ADE-8FD0-A0A5DEC46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907" y="1771365"/>
            <a:ext cx="5537863" cy="27310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F4524ED-6B37-4EFD-ACCB-B40A5CBF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308" y="3271007"/>
            <a:ext cx="581025" cy="5048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854395-E971-48B7-8490-7E50568E5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420" y="3294820"/>
            <a:ext cx="819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79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E4FCE-F4F5-4390-9756-C9FC97F6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7.4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D8D21D8-6954-463A-9F67-C52E870B4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 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DF0BC7-5C81-4128-929F-E7BF23C80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505" y="2377316"/>
            <a:ext cx="2200275" cy="619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CB246D-E0AB-48BF-8B5F-AAD1A7D12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621" y="3608457"/>
            <a:ext cx="97059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1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1170E-79B3-44BB-8C2D-0E7DB803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E7FB9-6516-498D-93EA-CFB7F94C0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851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E4FCE-F4F5-4390-9756-C9FC97F6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7.4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D8D21D8-6954-463A-9F67-C52E870B4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 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C65A0D-6AAB-4394-AD42-558AA60FC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642" y="0"/>
            <a:ext cx="4681358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04E5C6-2F90-487B-8C0F-9D48DA0B1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1" y="2774202"/>
            <a:ext cx="7859972" cy="49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86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1170E-79B3-44BB-8C2D-0E7DB803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敏感度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E7FB9-6516-498D-93EA-CFB7F94C0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301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3A313-57BB-4640-A661-0BE41A75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敏感度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4B6787-3416-4348-AFC3-95650C5B6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15"/>
          <a:stretch/>
        </p:blipFill>
        <p:spPr>
          <a:xfrm>
            <a:off x="478444" y="1630238"/>
            <a:ext cx="4607906" cy="257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E9629C-7E8D-41B8-B49C-CC249B872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088" b="5907"/>
          <a:stretch/>
        </p:blipFill>
        <p:spPr>
          <a:xfrm>
            <a:off x="478444" y="4202238"/>
            <a:ext cx="4607905" cy="23510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24FC4E4-8DB3-485C-B781-72B0C2CD19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312" b="832"/>
          <a:stretch/>
        </p:blipFill>
        <p:spPr>
          <a:xfrm>
            <a:off x="5563088" y="1604714"/>
            <a:ext cx="4485787" cy="2430712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6F3D8B1A-4821-48EB-B58B-08DA7A40B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95950" y="4440363"/>
            <a:ext cx="6017606" cy="2351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那个符号是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total loss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，越小越好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对排队速度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敏感，对单位内顾客数量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不敏感，对顾客脑子刷新速度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不敏感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所以增加收银口是有用的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08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1170E-79B3-44BB-8C2D-0E7DB803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9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优缺点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E7FB9-6516-498D-93EA-CFB7F94C0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227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3A313-57BB-4640-A661-0BE41A75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58EB4-FDE0-4ADB-9EBE-C70350F59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9867900" cy="6556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优点：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不需要外部数据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普适性强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实际意义大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敏感度不高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缺点：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货架不垂直于墙面就不准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假设太多，导致脆弱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pattern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的测试中样本少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对排队速率敏感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327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81EF55-0169-4691-A3A9-F9E8B9D85BDB}"/>
              </a:ext>
            </a:extLst>
          </p:cNvPr>
          <p:cNvGrpSpPr/>
          <p:nvPr/>
        </p:nvGrpSpPr>
        <p:grpSpPr>
          <a:xfrm>
            <a:off x="1628013" y="136700"/>
            <a:ext cx="8579462" cy="6584600"/>
            <a:chOff x="465962" y="699790"/>
            <a:chExt cx="10898121" cy="836413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1BBEF6D-E534-46CF-B297-8FF3E71C7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067" y="699790"/>
              <a:ext cx="10860016" cy="4258269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E86179C-FD04-4C1D-A3E2-B513162BD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962" y="4834234"/>
              <a:ext cx="10898121" cy="4229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508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F2CB9-CAE3-4334-B6D9-8AC177CE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>
                <a:latin typeface="宋体" panose="02010600030101010101" pitchFamily="2" charset="-122"/>
                <a:ea typeface="宋体" panose="02010600030101010101" pitchFamily="2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178094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3A313-57BB-4640-A661-0BE41A75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1.4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介绍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–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58EB4-FDE0-4ADB-9EBE-C70350F59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925" y="2085975"/>
            <a:ext cx="10429875" cy="3848100"/>
          </a:xfrm>
        </p:spPr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仿真模型框架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影响因素讨论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商品损坏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商品受欢迎程度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货架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排布方式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建立仿真模型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产品受欢迎程度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顾客初始化（购物清单）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顾客行动方式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商品损坏的量化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购物清单在损坏事件发生时的变更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商品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货架放置最优解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简化仿真模型以探究特定放置的表现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修正之以更加“仿真”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寻找商品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货架最优解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看不同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pattern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的效果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去除所有障碍物以确定理想人流方式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引用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以寻找商品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货架最优解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18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81EF55-0169-4691-A3A9-F9E8B9D85BDB}"/>
              </a:ext>
            </a:extLst>
          </p:cNvPr>
          <p:cNvGrpSpPr/>
          <p:nvPr/>
        </p:nvGrpSpPr>
        <p:grpSpPr>
          <a:xfrm>
            <a:off x="1628013" y="136700"/>
            <a:ext cx="8579462" cy="6584600"/>
            <a:chOff x="465962" y="699790"/>
            <a:chExt cx="10898121" cy="836413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1BBEF6D-E534-46CF-B297-8FF3E71C7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067" y="699790"/>
              <a:ext cx="10860016" cy="4258269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E86179C-FD04-4C1D-A3E2-B513162BD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962" y="4834234"/>
              <a:ext cx="10898121" cy="4229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35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1170E-79B3-44BB-8C2D-0E7DB803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假设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E7FB9-6516-498D-93EA-CFB7F94C0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30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3A313-57BB-4640-A661-0BE41A75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2.1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–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商店性质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58EB4-FDE0-4ADB-9EBE-C70350F59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8715375" cy="6556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商店是竞争商店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，促销前处于平衡状态（后半句没用）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需求决定价格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需求函数是线性的，这么做可以解决没有实测数据的问题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每天关门时，所有产品要么卖掉要么销毁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由于是竞争商店，产量是精准控制的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商品损坏无法追究责任，由于人多手杂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8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3A313-57BB-4640-A661-0BE41A75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2.2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–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顾客初始化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58EB4-FDE0-4ADB-9EBE-C70350F59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8715375" cy="6556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顾客终极目标是低价购物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顾客购物前制作购物清单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顾客了解商店的所有布局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4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3A313-57BB-4640-A661-0BE41A75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2.3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–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顾客能力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58EB4-FDE0-4ADB-9EBE-C70350F59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9867900" cy="6556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顾客抵达货架前不知道商品是否卖完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顾客只能通过人流速度判断拥挤情况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顾客排队结账时产品不可损坏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  <a:p>
            <a:pPr marL="971550" lvl="1" indent="-514350">
              <a:buFont typeface="+mj-lt"/>
              <a:buAutoNum type="alphaL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排队处有红线拦着，以防插队或推搡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顾客可以时刻知道商品是否损坏，由于不知道损坏对商店没有影响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9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749</Words>
  <Application>Microsoft Macintosh PowerPoint</Application>
  <PresentationFormat>宽屏</PresentationFormat>
  <Paragraphs>135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等线</vt:lpstr>
      <vt:lpstr>等线 Light</vt:lpstr>
      <vt:lpstr>宋体</vt:lpstr>
      <vt:lpstr>Arial</vt:lpstr>
      <vt:lpstr>Cambria Math</vt:lpstr>
      <vt:lpstr>Office 主题​​</vt:lpstr>
      <vt:lpstr>IMMC20048439</vt:lpstr>
      <vt:lpstr>PowerPoint 演示文稿</vt:lpstr>
      <vt:lpstr>1 简介</vt:lpstr>
      <vt:lpstr>1.4 介绍 – 我们的工作</vt:lpstr>
      <vt:lpstr>PowerPoint 演示文稿</vt:lpstr>
      <vt:lpstr>2 假设</vt:lpstr>
      <vt:lpstr>2.1 假设 – 商店性质</vt:lpstr>
      <vt:lpstr>2.2 假设 – 顾客初始化</vt:lpstr>
      <vt:lpstr>2.3 假设 – 顾客能力</vt:lpstr>
      <vt:lpstr>2.4 假设 – 顾客行为</vt:lpstr>
      <vt:lpstr>PowerPoint 演示文稿</vt:lpstr>
      <vt:lpstr>4 模拟</vt:lpstr>
      <vt:lpstr>4.1 货物损失的原因</vt:lpstr>
      <vt:lpstr>4.2 布局因素</vt:lpstr>
      <vt:lpstr>4.3 顾客行为</vt:lpstr>
      <vt:lpstr>5 损失模型</vt:lpstr>
      <vt:lpstr>待填充</vt:lpstr>
      <vt:lpstr>心</vt:lpstr>
      <vt:lpstr>6 产品分布</vt:lpstr>
      <vt:lpstr>6.1 假设</vt:lpstr>
      <vt:lpstr>6.2 仿真解</vt:lpstr>
      <vt:lpstr>6.3 对于每个部分</vt:lpstr>
      <vt:lpstr>6.4 部门分配 – 修正</vt:lpstr>
      <vt:lpstr>6.4 部门分配 – 计算</vt:lpstr>
      <vt:lpstr>6.5 商品分布</vt:lpstr>
      <vt:lpstr>7 货架排布</vt:lpstr>
      <vt:lpstr>7.2 仿真模拟 - 块</vt:lpstr>
      <vt:lpstr>7.3 模拟 - 货架部分</vt:lpstr>
      <vt:lpstr>7.4 计算</vt:lpstr>
      <vt:lpstr>7.4 计算</vt:lpstr>
      <vt:lpstr>8 敏感度</vt:lpstr>
      <vt:lpstr>8 敏感度 测试</vt:lpstr>
      <vt:lpstr>9 优缺点</vt:lpstr>
      <vt:lpstr>9 优缺点</vt:lpstr>
      <vt:lpstr>PowerPoint 演示文稿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宇轩 应</dc:creator>
  <cp:lastModifiedBy>Office</cp:lastModifiedBy>
  <cp:revision>68</cp:revision>
  <dcterms:created xsi:type="dcterms:W3CDTF">2021-12-23T16:02:27Z</dcterms:created>
  <dcterms:modified xsi:type="dcterms:W3CDTF">2021-12-24T11:21:49Z</dcterms:modified>
</cp:coreProperties>
</file>