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0" r:id="rId7"/>
    <p:sldId id="265" r:id="rId8"/>
    <p:sldId id="262" r:id="rId9"/>
    <p:sldId id="266" r:id="rId10"/>
    <p:sldId id="263" r:id="rId11"/>
    <p:sldId id="267" r:id="rId12"/>
    <p:sldId id="269" r:id="rId13"/>
    <p:sldId id="268" r:id="rId14"/>
    <p:sldId id="270" r:id="rId15"/>
    <p:sldId id="272" r:id="rId16"/>
    <p:sldId id="273" r:id="rId17"/>
    <p:sldId id="27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89" d="100"/>
          <a:sy n="89" d="100"/>
        </p:scale>
        <p:origin x="46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F2C1B39-E206-4763-8F72-208C9B5560D9}" type="datetimeFigureOut">
              <a:rPr lang="zh-CN" altLang="en-US" smtClean="0"/>
              <a:t>2021/9/24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BB0E66-824D-4ED0-8B81-4A08643F3090}" type="slidenum">
              <a:rPr lang="zh-CN" altLang="en-US" smtClean="0"/>
              <a:t>‹#›</a:t>
            </a:fld>
            <a:endParaRPr lang="zh-CN" altLang="en-US"/>
          </a:p>
        </p:txBody>
      </p:sp>
    </p:spTree>
    <p:extLst>
      <p:ext uri="{BB962C8B-B14F-4D97-AF65-F5344CB8AC3E}">
        <p14:creationId xmlns:p14="http://schemas.microsoft.com/office/powerpoint/2010/main" val="195857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2C1B39-E206-4763-8F72-208C9B5560D9}" type="datetimeFigureOut">
              <a:rPr lang="zh-CN" altLang="en-US" smtClean="0"/>
              <a:t>2021/9/24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BB0E66-824D-4ED0-8B81-4A08643F3090}" type="slidenum">
              <a:rPr lang="zh-CN" altLang="en-US" smtClean="0"/>
              <a:t>‹#›</a:t>
            </a:fld>
            <a:endParaRPr lang="zh-CN" altLang="en-US"/>
          </a:p>
        </p:txBody>
      </p:sp>
    </p:spTree>
    <p:extLst>
      <p:ext uri="{BB962C8B-B14F-4D97-AF65-F5344CB8AC3E}">
        <p14:creationId xmlns:p14="http://schemas.microsoft.com/office/powerpoint/2010/main" val="47430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2C1B39-E206-4763-8F72-208C9B5560D9}" type="datetimeFigureOut">
              <a:rPr lang="zh-CN" altLang="en-US" smtClean="0"/>
              <a:t>2021/9/24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BB0E66-824D-4ED0-8B81-4A08643F3090}" type="slidenum">
              <a:rPr lang="zh-CN" altLang="en-US" smtClean="0"/>
              <a:t>‹#›</a:t>
            </a:fld>
            <a:endParaRPr lang="zh-CN" altLang="en-US"/>
          </a:p>
        </p:txBody>
      </p:sp>
    </p:spTree>
    <p:extLst>
      <p:ext uri="{BB962C8B-B14F-4D97-AF65-F5344CB8AC3E}">
        <p14:creationId xmlns:p14="http://schemas.microsoft.com/office/powerpoint/2010/main" val="327477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2C1B39-E206-4763-8F72-208C9B5560D9}" type="datetimeFigureOut">
              <a:rPr lang="zh-CN" altLang="en-US" smtClean="0"/>
              <a:t>2021/9/24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BB0E66-824D-4ED0-8B81-4A08643F3090}" type="slidenum">
              <a:rPr lang="zh-CN" altLang="en-US" smtClean="0"/>
              <a:t>‹#›</a:t>
            </a:fld>
            <a:endParaRPr lang="zh-CN" altLang="en-US"/>
          </a:p>
        </p:txBody>
      </p:sp>
    </p:spTree>
    <p:extLst>
      <p:ext uri="{BB962C8B-B14F-4D97-AF65-F5344CB8AC3E}">
        <p14:creationId xmlns:p14="http://schemas.microsoft.com/office/powerpoint/2010/main" val="2340231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F2C1B39-E206-4763-8F72-208C9B5560D9}" type="datetimeFigureOut">
              <a:rPr lang="zh-CN" altLang="en-US" smtClean="0"/>
              <a:t>2021/9/24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BB0E66-824D-4ED0-8B81-4A08643F3090}" type="slidenum">
              <a:rPr lang="zh-CN" altLang="en-US" smtClean="0"/>
              <a:t>‹#›</a:t>
            </a:fld>
            <a:endParaRPr lang="zh-CN" altLang="en-US"/>
          </a:p>
        </p:txBody>
      </p:sp>
    </p:spTree>
    <p:extLst>
      <p:ext uri="{BB962C8B-B14F-4D97-AF65-F5344CB8AC3E}">
        <p14:creationId xmlns:p14="http://schemas.microsoft.com/office/powerpoint/2010/main" val="3799225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F2C1B39-E206-4763-8F72-208C9B5560D9}" type="datetimeFigureOut">
              <a:rPr lang="zh-CN" altLang="en-US" smtClean="0"/>
              <a:t>2021/9/24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BB0E66-824D-4ED0-8B81-4A08643F3090}" type="slidenum">
              <a:rPr lang="zh-CN" altLang="en-US" smtClean="0"/>
              <a:t>‹#›</a:t>
            </a:fld>
            <a:endParaRPr lang="zh-CN" altLang="en-US"/>
          </a:p>
        </p:txBody>
      </p:sp>
    </p:spTree>
    <p:extLst>
      <p:ext uri="{BB962C8B-B14F-4D97-AF65-F5344CB8AC3E}">
        <p14:creationId xmlns:p14="http://schemas.microsoft.com/office/powerpoint/2010/main" val="2592784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F2C1B39-E206-4763-8F72-208C9B5560D9}" type="datetimeFigureOut">
              <a:rPr lang="zh-CN" altLang="en-US" smtClean="0"/>
              <a:t>2021/9/24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BB0E66-824D-4ED0-8B81-4A08643F3090}" type="slidenum">
              <a:rPr lang="zh-CN" altLang="en-US" smtClean="0"/>
              <a:t>‹#›</a:t>
            </a:fld>
            <a:endParaRPr lang="zh-CN" altLang="en-US"/>
          </a:p>
        </p:txBody>
      </p:sp>
    </p:spTree>
    <p:extLst>
      <p:ext uri="{BB962C8B-B14F-4D97-AF65-F5344CB8AC3E}">
        <p14:creationId xmlns:p14="http://schemas.microsoft.com/office/powerpoint/2010/main" val="2480176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F2C1B39-E206-4763-8F72-208C9B5560D9}" type="datetimeFigureOut">
              <a:rPr lang="zh-CN" altLang="en-US" smtClean="0"/>
              <a:t>2021/9/24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BB0E66-824D-4ED0-8B81-4A08643F3090}" type="slidenum">
              <a:rPr lang="zh-CN" altLang="en-US" smtClean="0"/>
              <a:t>‹#›</a:t>
            </a:fld>
            <a:endParaRPr lang="zh-CN" altLang="en-US"/>
          </a:p>
        </p:txBody>
      </p:sp>
    </p:spTree>
    <p:extLst>
      <p:ext uri="{BB962C8B-B14F-4D97-AF65-F5344CB8AC3E}">
        <p14:creationId xmlns:p14="http://schemas.microsoft.com/office/powerpoint/2010/main" val="1782412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2C1B39-E206-4763-8F72-208C9B5560D9}" type="datetimeFigureOut">
              <a:rPr lang="zh-CN" altLang="en-US" smtClean="0"/>
              <a:t>2021/9/24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BB0E66-824D-4ED0-8B81-4A08643F3090}" type="slidenum">
              <a:rPr lang="zh-CN" altLang="en-US" smtClean="0"/>
              <a:t>‹#›</a:t>
            </a:fld>
            <a:endParaRPr lang="zh-CN" altLang="en-US"/>
          </a:p>
        </p:txBody>
      </p:sp>
    </p:spTree>
    <p:extLst>
      <p:ext uri="{BB962C8B-B14F-4D97-AF65-F5344CB8AC3E}">
        <p14:creationId xmlns:p14="http://schemas.microsoft.com/office/powerpoint/2010/main" val="3974008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F2C1B39-E206-4763-8F72-208C9B5560D9}" type="datetimeFigureOut">
              <a:rPr lang="zh-CN" altLang="en-US" smtClean="0"/>
              <a:t>2021/9/24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BB0E66-824D-4ED0-8B81-4A08643F3090}" type="slidenum">
              <a:rPr lang="zh-CN" altLang="en-US" smtClean="0"/>
              <a:t>‹#›</a:t>
            </a:fld>
            <a:endParaRPr lang="zh-CN" altLang="en-US"/>
          </a:p>
        </p:txBody>
      </p:sp>
    </p:spTree>
    <p:extLst>
      <p:ext uri="{BB962C8B-B14F-4D97-AF65-F5344CB8AC3E}">
        <p14:creationId xmlns:p14="http://schemas.microsoft.com/office/powerpoint/2010/main" val="585341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F2C1B39-E206-4763-8F72-208C9B5560D9}" type="datetimeFigureOut">
              <a:rPr lang="zh-CN" altLang="en-US" smtClean="0"/>
              <a:t>2021/9/24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BB0E66-824D-4ED0-8B81-4A08643F3090}" type="slidenum">
              <a:rPr lang="zh-CN" altLang="en-US" smtClean="0"/>
              <a:t>‹#›</a:t>
            </a:fld>
            <a:endParaRPr lang="zh-CN" altLang="en-US"/>
          </a:p>
        </p:txBody>
      </p:sp>
    </p:spTree>
    <p:extLst>
      <p:ext uri="{BB962C8B-B14F-4D97-AF65-F5344CB8AC3E}">
        <p14:creationId xmlns:p14="http://schemas.microsoft.com/office/powerpoint/2010/main" val="2659898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C1B39-E206-4763-8F72-208C9B5560D9}" type="datetimeFigureOut">
              <a:rPr lang="zh-CN" altLang="en-US" smtClean="0"/>
              <a:t>2021/9/24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BB0E66-824D-4ED0-8B81-4A08643F3090}" type="slidenum">
              <a:rPr lang="zh-CN" altLang="en-US" smtClean="0"/>
              <a:t>‹#›</a:t>
            </a:fld>
            <a:endParaRPr lang="zh-CN" altLang="en-US"/>
          </a:p>
        </p:txBody>
      </p:sp>
    </p:spTree>
    <p:extLst>
      <p:ext uri="{BB962C8B-B14F-4D97-AF65-F5344CB8AC3E}">
        <p14:creationId xmlns:p14="http://schemas.microsoft.com/office/powerpoint/2010/main" val="1886631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8000" dirty="0">
                <a:latin typeface="Bahnschrift Condensed" panose="020B0502040204020203" pitchFamily="34" charset="0"/>
              </a:rPr>
              <a:t>Dynamic Decisions</a:t>
            </a:r>
            <a:endParaRPr lang="zh-CN" altLang="en-US" sz="8000" dirty="0">
              <a:latin typeface="Bahnschrift Condensed" panose="020B0502040204020203" pitchFamily="34" charset="0"/>
            </a:endParaRPr>
          </a:p>
        </p:txBody>
      </p:sp>
      <p:sp>
        <p:nvSpPr>
          <p:cNvPr id="3" name="副标题 2"/>
          <p:cNvSpPr>
            <a:spLocks noGrp="1"/>
          </p:cNvSpPr>
          <p:nvPr>
            <p:ph type="subTitle" idx="1"/>
          </p:nvPr>
        </p:nvSpPr>
        <p:spPr/>
        <p:txBody>
          <a:bodyPr/>
          <a:lstStyle/>
          <a:p>
            <a:r>
              <a:rPr lang="zh-CN" altLang="en-US" dirty="0"/>
              <a:t>邵亦成，潘柏桦，薛睿涵，李婧涵</a:t>
            </a:r>
          </a:p>
        </p:txBody>
      </p:sp>
    </p:spTree>
    <p:extLst>
      <p:ext uri="{BB962C8B-B14F-4D97-AF65-F5344CB8AC3E}">
        <p14:creationId xmlns:p14="http://schemas.microsoft.com/office/powerpoint/2010/main" val="1894960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Dynamic Model</a:t>
            </a:r>
            <a:endParaRPr lang="zh-CN" altLang="en-US" dirty="0"/>
          </a:p>
        </p:txBody>
      </p:sp>
      <p:sp>
        <p:nvSpPr>
          <p:cNvPr id="3" name="内容占位符 2"/>
          <p:cNvSpPr>
            <a:spLocks noGrp="1"/>
          </p:cNvSpPr>
          <p:nvPr>
            <p:ph idx="1"/>
          </p:nvPr>
        </p:nvSpPr>
        <p:spPr/>
        <p:txBody>
          <a:bodyPr/>
          <a:lstStyle/>
          <a:p>
            <a:r>
              <a:rPr lang="zh-CN" altLang="en-US" dirty="0"/>
              <a:t>优势：</a:t>
            </a:r>
            <a:endParaRPr lang="en-US" altLang="zh-CN" dirty="0"/>
          </a:p>
          <a:p>
            <a:r>
              <a:rPr lang="zh-CN" altLang="en-US" dirty="0"/>
              <a:t>把关键因素之间的关联性考虑进去</a:t>
            </a:r>
            <a:endParaRPr lang="en-US" altLang="zh-CN" dirty="0"/>
          </a:p>
          <a:p>
            <a:r>
              <a:rPr lang="zh-CN" altLang="en-US" dirty="0"/>
              <a:t>涉及了社会因素</a:t>
            </a:r>
            <a:endParaRPr lang="en-US" altLang="zh-CN" dirty="0"/>
          </a:p>
          <a:p>
            <a:r>
              <a:rPr lang="zh-CN" altLang="en-US" dirty="0"/>
              <a:t>各个国家是分开计算的</a:t>
            </a:r>
            <a:endParaRPr lang="en-US" altLang="zh-CN" dirty="0"/>
          </a:p>
          <a:p>
            <a:r>
              <a:rPr lang="zh-CN" altLang="en-US" dirty="0"/>
              <a:t>可以比较各个因素对模型计算的影响范围</a:t>
            </a:r>
            <a:endParaRPr lang="en-US" altLang="zh-CN" dirty="0"/>
          </a:p>
          <a:p>
            <a:r>
              <a:rPr lang="zh-CN" altLang="en-US" dirty="0"/>
              <a:t>缺点：</a:t>
            </a:r>
            <a:endParaRPr lang="en-US" altLang="zh-CN" dirty="0"/>
          </a:p>
          <a:p>
            <a:r>
              <a:rPr lang="zh-CN" altLang="en-US" dirty="0"/>
              <a:t>由于编程，对模型计算没有提前掌控</a:t>
            </a:r>
            <a:endParaRPr lang="en-US" altLang="zh-CN" dirty="0"/>
          </a:p>
          <a:p>
            <a:r>
              <a:rPr lang="zh-CN" altLang="en-US" dirty="0"/>
              <a:t>经济因素没有被纳入考虑因素</a:t>
            </a:r>
          </a:p>
        </p:txBody>
      </p:sp>
    </p:spTree>
    <p:extLst>
      <p:ext uri="{BB962C8B-B14F-4D97-AF65-F5344CB8AC3E}">
        <p14:creationId xmlns:p14="http://schemas.microsoft.com/office/powerpoint/2010/main" val="3449696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A7FA4C-C098-4A9E-AF01-D47427052564}"/>
              </a:ext>
            </a:extLst>
          </p:cNvPr>
          <p:cNvSpPr>
            <a:spLocks noGrp="1"/>
          </p:cNvSpPr>
          <p:nvPr>
            <p:ph type="title"/>
          </p:nvPr>
        </p:nvSpPr>
        <p:spPr/>
        <p:txBody>
          <a:bodyPr/>
          <a:lstStyle/>
          <a:p>
            <a:r>
              <a:rPr lang="en-US" altLang="zh-CN" dirty="0"/>
              <a:t>President Model</a:t>
            </a:r>
            <a:endParaRPr lang="zh-CN" altLang="en-US" dirty="0"/>
          </a:p>
        </p:txBody>
      </p:sp>
      <p:pic>
        <p:nvPicPr>
          <p:cNvPr id="9" name="内容占位符 8">
            <a:extLst>
              <a:ext uri="{FF2B5EF4-FFF2-40B4-BE49-F238E27FC236}">
                <a16:creationId xmlns:a16="http://schemas.microsoft.com/office/drawing/2014/main" id="{16AA99FE-1850-4E06-B508-3D2D400A85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415" y="1389429"/>
            <a:ext cx="12487966" cy="2249516"/>
          </a:xfrm>
        </p:spPr>
      </p:pic>
      <p:sp>
        <p:nvSpPr>
          <p:cNvPr id="10" name="文本框 9">
            <a:extLst>
              <a:ext uri="{FF2B5EF4-FFF2-40B4-BE49-F238E27FC236}">
                <a16:creationId xmlns:a16="http://schemas.microsoft.com/office/drawing/2014/main" id="{DF4796D0-2286-4EE3-9515-C46B63F1E595}"/>
              </a:ext>
            </a:extLst>
          </p:cNvPr>
          <p:cNvSpPr txBox="1"/>
          <p:nvPr/>
        </p:nvSpPr>
        <p:spPr>
          <a:xfrm>
            <a:off x="1152525" y="4724400"/>
            <a:ext cx="10785325" cy="954107"/>
          </a:xfrm>
          <a:prstGeom prst="rect">
            <a:avLst/>
          </a:prstGeom>
          <a:noFill/>
        </p:spPr>
        <p:txBody>
          <a:bodyPr wrap="none" rtlCol="0">
            <a:spAutoFit/>
          </a:bodyPr>
          <a:lstStyle/>
          <a:p>
            <a:r>
              <a:rPr lang="zh-CN" altLang="en-US" sz="2800" dirty="0"/>
              <a:t>假设：</a:t>
            </a:r>
            <a:r>
              <a:rPr lang="en-US" altLang="zh-CN" sz="2800" dirty="0"/>
              <a:t>1</a:t>
            </a:r>
            <a:r>
              <a:rPr lang="zh-CN" altLang="en-US" sz="2800" dirty="0"/>
              <a:t>，我们采取的方法可以有效控制模型计算量</a:t>
            </a:r>
            <a:endParaRPr lang="en-US" altLang="zh-CN" sz="2800" dirty="0"/>
          </a:p>
          <a:p>
            <a:r>
              <a:rPr lang="en-US" altLang="zh-CN" sz="2800" dirty="0"/>
              <a:t>           2</a:t>
            </a:r>
            <a:r>
              <a:rPr lang="zh-CN" altLang="en-US" sz="2800" dirty="0"/>
              <a:t>，随着时间发展，更加先进的技术与建议将会被提出与发展</a:t>
            </a:r>
          </a:p>
        </p:txBody>
      </p:sp>
    </p:spTree>
    <p:extLst>
      <p:ext uri="{BB962C8B-B14F-4D97-AF65-F5344CB8AC3E}">
        <p14:creationId xmlns:p14="http://schemas.microsoft.com/office/powerpoint/2010/main" val="1388400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A7FA4C-C098-4A9E-AF01-D47427052564}"/>
              </a:ext>
            </a:extLst>
          </p:cNvPr>
          <p:cNvSpPr>
            <a:spLocks noGrp="1"/>
          </p:cNvSpPr>
          <p:nvPr>
            <p:ph type="title"/>
          </p:nvPr>
        </p:nvSpPr>
        <p:spPr/>
        <p:txBody>
          <a:bodyPr/>
          <a:lstStyle/>
          <a:p>
            <a:r>
              <a:rPr lang="en-US" altLang="zh-CN" dirty="0"/>
              <a:t>President Model</a:t>
            </a:r>
            <a:endParaRPr lang="zh-CN" altLang="en-US" dirty="0"/>
          </a:p>
        </p:txBody>
      </p:sp>
      <p:sp>
        <p:nvSpPr>
          <p:cNvPr id="4" name="内容占位符 3">
            <a:extLst>
              <a:ext uri="{FF2B5EF4-FFF2-40B4-BE49-F238E27FC236}">
                <a16:creationId xmlns:a16="http://schemas.microsoft.com/office/drawing/2014/main" id="{EA57A4C5-273E-4609-9FDF-73CC8C22205F}"/>
              </a:ext>
            </a:extLst>
          </p:cNvPr>
          <p:cNvSpPr>
            <a:spLocks noGrp="1"/>
          </p:cNvSpPr>
          <p:nvPr>
            <p:ph idx="1"/>
          </p:nvPr>
        </p:nvSpPr>
        <p:spPr/>
        <p:txBody>
          <a:bodyPr/>
          <a:lstStyle/>
          <a:p>
            <a:r>
              <a:rPr lang="en-US" altLang="zh-CN" dirty="0"/>
              <a:t>s-</a:t>
            </a:r>
            <a:r>
              <a:rPr lang="zh-CN" altLang="en-US" dirty="0"/>
              <a:t>目前地球的人口承载量</a:t>
            </a:r>
            <a:endParaRPr lang="en-US" altLang="zh-CN" dirty="0"/>
          </a:p>
          <a:p>
            <a:r>
              <a:rPr lang="en-US" altLang="zh-CN" dirty="0"/>
              <a:t>a-</a:t>
            </a:r>
            <a:r>
              <a:rPr lang="zh-CN" altLang="en-US" dirty="0"/>
              <a:t>目前由主席进行的决策（</a:t>
            </a:r>
            <a:r>
              <a:rPr lang="en-US" altLang="zh-CN" dirty="0" err="1"/>
              <a:t>eg.</a:t>
            </a:r>
            <a:r>
              <a:rPr lang="zh-CN" altLang="en-US" dirty="0"/>
              <a:t>核能源使用）</a:t>
            </a:r>
            <a:endParaRPr lang="en-US" altLang="zh-CN" dirty="0"/>
          </a:p>
          <a:p>
            <a:r>
              <a:rPr lang="en-US" altLang="zh-CN" dirty="0"/>
              <a:t>s</a:t>
            </a:r>
            <a:r>
              <a:rPr lang="zh-CN" altLang="en-US" dirty="0"/>
              <a:t>‘</a:t>
            </a:r>
            <a:r>
              <a:rPr lang="en-US" altLang="zh-CN" dirty="0"/>
              <a:t>-</a:t>
            </a:r>
            <a:r>
              <a:rPr lang="zh-CN" altLang="en-US" dirty="0"/>
              <a:t>未来的人口承载量</a:t>
            </a:r>
            <a:endParaRPr lang="en-US" altLang="zh-CN" dirty="0"/>
          </a:p>
          <a:p>
            <a:r>
              <a:rPr lang="en-US" altLang="zh-CN" dirty="0"/>
              <a:t>a</a:t>
            </a:r>
            <a:r>
              <a:rPr lang="zh-CN" altLang="en-US" dirty="0"/>
              <a:t>‘</a:t>
            </a:r>
            <a:r>
              <a:rPr lang="en-US" altLang="zh-CN" dirty="0"/>
              <a:t>-</a:t>
            </a:r>
            <a:r>
              <a:rPr lang="zh-CN" altLang="en-US" dirty="0"/>
              <a:t>最好的未来决策（目标：将人口承载量最大化）</a:t>
            </a:r>
            <a:endParaRPr lang="en-US" altLang="zh-CN" dirty="0"/>
          </a:p>
          <a:p>
            <a:r>
              <a:rPr lang="en-US" altLang="zh-CN" dirty="0"/>
              <a:t>R-</a:t>
            </a:r>
            <a:r>
              <a:rPr lang="zh-CN" altLang="en-US" dirty="0"/>
              <a:t>目前的人口变化</a:t>
            </a:r>
            <a:endParaRPr lang="en-US" altLang="zh-CN" dirty="0"/>
          </a:p>
          <a:p>
            <a:r>
              <a:rPr lang="el-GR" altLang="zh-CN" dirty="0"/>
              <a:t>γ</a:t>
            </a:r>
            <a:r>
              <a:rPr lang="en-US" altLang="zh-CN" dirty="0"/>
              <a:t>-</a:t>
            </a:r>
            <a:r>
              <a:rPr lang="zh-CN" altLang="en-US" dirty="0"/>
              <a:t>未来的变化因素</a:t>
            </a:r>
            <a:endParaRPr lang="en-US" altLang="zh-CN" dirty="0"/>
          </a:p>
          <a:p>
            <a:r>
              <a:rPr lang="el-GR" altLang="zh-CN" dirty="0"/>
              <a:t>α</a:t>
            </a:r>
            <a:r>
              <a:rPr lang="en-US" altLang="zh-CN" dirty="0"/>
              <a:t>-</a:t>
            </a:r>
            <a:r>
              <a:rPr lang="zh-CN" altLang="en-US" dirty="0"/>
              <a:t>实现模型假设的时间</a:t>
            </a:r>
          </a:p>
        </p:txBody>
      </p:sp>
    </p:spTree>
    <p:extLst>
      <p:ext uri="{BB962C8B-B14F-4D97-AF65-F5344CB8AC3E}">
        <p14:creationId xmlns:p14="http://schemas.microsoft.com/office/powerpoint/2010/main" val="2451068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6B87A0-BF82-47A4-8B48-3FA331E9F54F}"/>
              </a:ext>
            </a:extLst>
          </p:cNvPr>
          <p:cNvSpPr>
            <a:spLocks noGrp="1"/>
          </p:cNvSpPr>
          <p:nvPr>
            <p:ph type="title"/>
          </p:nvPr>
        </p:nvSpPr>
        <p:spPr/>
        <p:txBody>
          <a:bodyPr/>
          <a:lstStyle/>
          <a:p>
            <a:r>
              <a:rPr lang="en-US" altLang="zh-CN" dirty="0"/>
              <a:t>President Model</a:t>
            </a:r>
            <a:endParaRPr lang="zh-CN" altLang="en-US" dirty="0"/>
          </a:p>
        </p:txBody>
      </p:sp>
      <p:pic>
        <p:nvPicPr>
          <p:cNvPr id="5" name="内容占位符 4">
            <a:extLst>
              <a:ext uri="{FF2B5EF4-FFF2-40B4-BE49-F238E27FC236}">
                <a16:creationId xmlns:a16="http://schemas.microsoft.com/office/drawing/2014/main" id="{4BBBD602-3015-4FA6-A139-1C3AEA51D0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2075" y="1959769"/>
            <a:ext cx="8277225" cy="698500"/>
          </a:xfrm>
        </p:spPr>
      </p:pic>
      <p:pic>
        <p:nvPicPr>
          <p:cNvPr id="7" name="图片 6">
            <a:extLst>
              <a:ext uri="{FF2B5EF4-FFF2-40B4-BE49-F238E27FC236}">
                <a16:creationId xmlns:a16="http://schemas.microsoft.com/office/drawing/2014/main" id="{CFC9E3AA-D151-4056-92CD-F777716BA9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35" y="3730875"/>
            <a:ext cx="12493010" cy="2395033"/>
          </a:xfrm>
          <a:prstGeom prst="rect">
            <a:avLst/>
          </a:prstGeom>
        </p:spPr>
      </p:pic>
    </p:spTree>
    <p:extLst>
      <p:ext uri="{BB962C8B-B14F-4D97-AF65-F5344CB8AC3E}">
        <p14:creationId xmlns:p14="http://schemas.microsoft.com/office/powerpoint/2010/main" val="719890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A7FA4C-C098-4A9E-AF01-D47427052564}"/>
              </a:ext>
            </a:extLst>
          </p:cNvPr>
          <p:cNvSpPr>
            <a:spLocks noGrp="1"/>
          </p:cNvSpPr>
          <p:nvPr>
            <p:ph type="title"/>
          </p:nvPr>
        </p:nvSpPr>
        <p:spPr/>
        <p:txBody>
          <a:bodyPr/>
          <a:lstStyle/>
          <a:p>
            <a:r>
              <a:rPr lang="en-US" altLang="zh-CN" dirty="0"/>
              <a:t>President Model</a:t>
            </a:r>
            <a:endParaRPr lang="zh-CN" altLang="en-US" dirty="0"/>
          </a:p>
        </p:txBody>
      </p:sp>
      <p:pic>
        <p:nvPicPr>
          <p:cNvPr id="5" name="内容占位符 4">
            <a:extLst>
              <a:ext uri="{FF2B5EF4-FFF2-40B4-BE49-F238E27FC236}">
                <a16:creationId xmlns:a16="http://schemas.microsoft.com/office/drawing/2014/main" id="{AE3DB647-DEFE-4C23-81FB-4F4EF55581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0725" y="1516305"/>
            <a:ext cx="6702425" cy="4599539"/>
          </a:xfrm>
        </p:spPr>
      </p:pic>
    </p:spTree>
    <p:extLst>
      <p:ext uri="{BB962C8B-B14F-4D97-AF65-F5344CB8AC3E}">
        <p14:creationId xmlns:p14="http://schemas.microsoft.com/office/powerpoint/2010/main" val="3228843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0AE4EC-D60D-4712-9EDB-1696D0D8D7ED}"/>
              </a:ext>
            </a:extLst>
          </p:cNvPr>
          <p:cNvSpPr>
            <a:spLocks noGrp="1"/>
          </p:cNvSpPr>
          <p:nvPr>
            <p:ph type="title"/>
          </p:nvPr>
        </p:nvSpPr>
        <p:spPr/>
        <p:txBody>
          <a:bodyPr/>
          <a:lstStyle/>
          <a:p>
            <a:r>
              <a:rPr lang="en-US" altLang="zh-CN" dirty="0"/>
              <a:t>President Model</a:t>
            </a:r>
            <a:endParaRPr lang="zh-CN" altLang="en-US" dirty="0"/>
          </a:p>
        </p:txBody>
      </p:sp>
      <p:pic>
        <p:nvPicPr>
          <p:cNvPr id="6" name="内容占位符 5">
            <a:extLst>
              <a:ext uri="{FF2B5EF4-FFF2-40B4-BE49-F238E27FC236}">
                <a16:creationId xmlns:a16="http://schemas.microsoft.com/office/drawing/2014/main" id="{ABA119E9-3252-48A5-928B-28D47C3C454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6724" y="2202798"/>
            <a:ext cx="5565675" cy="2634181"/>
          </a:xfrm>
        </p:spPr>
      </p:pic>
      <p:pic>
        <p:nvPicPr>
          <p:cNvPr id="8" name="内容占位符 7">
            <a:extLst>
              <a:ext uri="{FF2B5EF4-FFF2-40B4-BE49-F238E27FC236}">
                <a16:creationId xmlns:a16="http://schemas.microsoft.com/office/drawing/2014/main" id="{4BB16755-6842-4D3A-A6D3-486941DBDC1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5999" y="2204518"/>
            <a:ext cx="5569581" cy="2634181"/>
          </a:xfrm>
        </p:spPr>
      </p:pic>
      <p:sp>
        <p:nvSpPr>
          <p:cNvPr id="3" name="文本框 2">
            <a:extLst>
              <a:ext uri="{FF2B5EF4-FFF2-40B4-BE49-F238E27FC236}">
                <a16:creationId xmlns:a16="http://schemas.microsoft.com/office/drawing/2014/main" id="{00C21BC6-48E8-469B-8C8D-B5629931608B}"/>
              </a:ext>
            </a:extLst>
          </p:cNvPr>
          <p:cNvSpPr txBox="1"/>
          <p:nvPr/>
        </p:nvSpPr>
        <p:spPr>
          <a:xfrm>
            <a:off x="1276350" y="5238750"/>
            <a:ext cx="6873998" cy="523220"/>
          </a:xfrm>
          <a:prstGeom prst="rect">
            <a:avLst/>
          </a:prstGeom>
          <a:noFill/>
        </p:spPr>
        <p:txBody>
          <a:bodyPr wrap="none" rtlCol="0">
            <a:spAutoFit/>
          </a:bodyPr>
          <a:lstStyle/>
          <a:p>
            <a:r>
              <a:rPr lang="zh-CN" altLang="en-US" sz="2800" dirty="0"/>
              <a:t>结果：提升未来</a:t>
            </a:r>
            <a:r>
              <a:rPr lang="en-US" altLang="zh-CN" sz="2800" dirty="0"/>
              <a:t>70%</a:t>
            </a:r>
            <a:r>
              <a:rPr lang="zh-CN" altLang="en-US" sz="2800" dirty="0"/>
              <a:t>的人口承载（即</a:t>
            </a:r>
            <a:r>
              <a:rPr lang="en-US" altLang="zh-CN" sz="2800" dirty="0"/>
              <a:t>13bil</a:t>
            </a:r>
            <a:r>
              <a:rPr lang="zh-CN" altLang="en-US" sz="2800" dirty="0"/>
              <a:t>）</a:t>
            </a:r>
          </a:p>
        </p:txBody>
      </p:sp>
    </p:spTree>
    <p:extLst>
      <p:ext uri="{BB962C8B-B14F-4D97-AF65-F5344CB8AC3E}">
        <p14:creationId xmlns:p14="http://schemas.microsoft.com/office/powerpoint/2010/main" val="297415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882339-3D05-462B-90F3-4D8647F06543}"/>
              </a:ext>
            </a:extLst>
          </p:cNvPr>
          <p:cNvSpPr>
            <a:spLocks noGrp="1"/>
          </p:cNvSpPr>
          <p:nvPr>
            <p:ph type="title"/>
          </p:nvPr>
        </p:nvSpPr>
        <p:spPr/>
        <p:txBody>
          <a:bodyPr/>
          <a:lstStyle/>
          <a:p>
            <a:r>
              <a:rPr lang="zh-CN" altLang="en-US" dirty="0"/>
              <a:t>总结</a:t>
            </a:r>
          </a:p>
        </p:txBody>
      </p:sp>
      <p:sp>
        <p:nvSpPr>
          <p:cNvPr id="3" name="文本占位符 2">
            <a:extLst>
              <a:ext uri="{FF2B5EF4-FFF2-40B4-BE49-F238E27FC236}">
                <a16:creationId xmlns:a16="http://schemas.microsoft.com/office/drawing/2014/main" id="{DA872CEE-FF90-4187-A4E6-65AB4AA566E3}"/>
              </a:ext>
            </a:extLst>
          </p:cNvPr>
          <p:cNvSpPr>
            <a:spLocks noGrp="1"/>
          </p:cNvSpPr>
          <p:nvPr>
            <p:ph type="body" idx="1"/>
          </p:nvPr>
        </p:nvSpPr>
        <p:spPr/>
        <p:txBody>
          <a:bodyPr/>
          <a:lstStyle/>
          <a:p>
            <a:r>
              <a:rPr lang="zh-CN" altLang="en-US" dirty="0"/>
              <a:t>优点</a:t>
            </a:r>
          </a:p>
        </p:txBody>
      </p:sp>
      <p:sp>
        <p:nvSpPr>
          <p:cNvPr id="4" name="内容占位符 3">
            <a:extLst>
              <a:ext uri="{FF2B5EF4-FFF2-40B4-BE49-F238E27FC236}">
                <a16:creationId xmlns:a16="http://schemas.microsoft.com/office/drawing/2014/main" id="{277CCFC0-9B14-4292-9B01-77441CA92FD1}"/>
              </a:ext>
            </a:extLst>
          </p:cNvPr>
          <p:cNvSpPr>
            <a:spLocks noGrp="1"/>
          </p:cNvSpPr>
          <p:nvPr>
            <p:ph sz="half" idx="2"/>
          </p:nvPr>
        </p:nvSpPr>
        <p:spPr/>
        <p:txBody>
          <a:bodyPr/>
          <a:lstStyle/>
          <a:p>
            <a:r>
              <a:rPr lang="zh-CN" altLang="en-US" dirty="0"/>
              <a:t>在单单计算完人口承载后想到了再去建立模型以提升人口承载</a:t>
            </a:r>
            <a:endParaRPr lang="en-US" altLang="zh-CN" dirty="0"/>
          </a:p>
          <a:p>
            <a:r>
              <a:rPr lang="zh-CN" altLang="en-US" dirty="0" smtClean="0"/>
              <a:t>可分开计算以保持不同环境计算的可能性</a:t>
            </a:r>
            <a:endParaRPr lang="zh-CN" altLang="en-US" dirty="0"/>
          </a:p>
        </p:txBody>
      </p:sp>
      <p:sp>
        <p:nvSpPr>
          <p:cNvPr id="5" name="文本占位符 4">
            <a:extLst>
              <a:ext uri="{FF2B5EF4-FFF2-40B4-BE49-F238E27FC236}">
                <a16:creationId xmlns:a16="http://schemas.microsoft.com/office/drawing/2014/main" id="{46B15E41-5DCA-454E-AF17-755495793CFA}"/>
              </a:ext>
            </a:extLst>
          </p:cNvPr>
          <p:cNvSpPr>
            <a:spLocks noGrp="1"/>
          </p:cNvSpPr>
          <p:nvPr>
            <p:ph type="body" sz="quarter" idx="3"/>
          </p:nvPr>
        </p:nvSpPr>
        <p:spPr/>
        <p:txBody>
          <a:bodyPr/>
          <a:lstStyle/>
          <a:p>
            <a:r>
              <a:rPr lang="zh-CN" altLang="en-US" dirty="0"/>
              <a:t>缺点</a:t>
            </a:r>
          </a:p>
        </p:txBody>
      </p:sp>
      <p:sp>
        <p:nvSpPr>
          <p:cNvPr id="9" name="文本框 8"/>
          <p:cNvSpPr txBox="1"/>
          <p:nvPr/>
        </p:nvSpPr>
        <p:spPr>
          <a:xfrm>
            <a:off x="6236898" y="2579298"/>
            <a:ext cx="4787660" cy="286232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假设</a:t>
            </a:r>
            <a:endParaRPr lang="en-US" altLang="zh-CN" dirty="0" smtClean="0"/>
          </a:p>
          <a:p>
            <a:pPr marL="742950" lvl="1" indent="-285750">
              <a:buFont typeface="Arial" panose="020B0604020202020204" pitchFamily="34" charset="0"/>
              <a:buChar char="•"/>
            </a:pPr>
            <a:r>
              <a:rPr lang="zh-CN" altLang="en-US" dirty="0" smtClean="0"/>
              <a:t>总体数据来源不够准确（仅参考了欧盟数据）</a:t>
            </a:r>
            <a:endParaRPr lang="en-US" altLang="zh-CN" dirty="0" smtClean="0"/>
          </a:p>
          <a:p>
            <a:pPr marL="742950" lvl="1" indent="-285750">
              <a:buFont typeface="Arial" panose="020B0604020202020204" pitchFamily="34" charset="0"/>
              <a:buChar char="•"/>
            </a:pPr>
            <a:r>
              <a:rPr lang="zh-CN" altLang="en-US" dirty="0" smtClean="0"/>
              <a:t>参数相对较少，无法提供真实预测</a:t>
            </a:r>
            <a:endParaRPr lang="en-US" altLang="zh-CN" dirty="0" smtClean="0"/>
          </a:p>
          <a:p>
            <a:pPr marL="285750" indent="-285750">
              <a:buFont typeface="Arial" panose="020B0604020202020204" pitchFamily="34" charset="0"/>
              <a:buChar char="•"/>
            </a:pPr>
            <a:r>
              <a:rPr lang="zh-CN" altLang="en-US" dirty="0" smtClean="0"/>
              <a:t>模型</a:t>
            </a:r>
            <a:endParaRPr lang="en-US" altLang="zh-CN" dirty="0" smtClean="0"/>
          </a:p>
          <a:p>
            <a:pPr marL="742950" lvl="1" indent="-285750">
              <a:buFont typeface="Arial" panose="020B0604020202020204" pitchFamily="34" charset="0"/>
              <a:buChar char="•"/>
            </a:pPr>
            <a:r>
              <a:rPr lang="zh-CN" altLang="en-US" dirty="0" smtClean="0"/>
              <a:t>大笔墨在简单的计算，相对来说较为重要的动态过程一带而过</a:t>
            </a:r>
            <a:endParaRPr lang="en-US" altLang="zh-CN" dirty="0" smtClean="0"/>
          </a:p>
          <a:p>
            <a:pPr marL="742950" lvl="1" indent="-285750">
              <a:buFont typeface="Arial" panose="020B0604020202020204" pitchFamily="34" charset="0"/>
              <a:buChar char="•"/>
            </a:pPr>
            <a:r>
              <a:rPr lang="zh-CN" altLang="en-US" dirty="0"/>
              <a:t>数据采集的广度，深度</a:t>
            </a:r>
            <a:r>
              <a:rPr lang="zh-CN" altLang="en-US" dirty="0" smtClean="0"/>
              <a:t>不够</a:t>
            </a:r>
            <a:endParaRPr lang="en-US" altLang="zh-CN" dirty="0" smtClean="0"/>
          </a:p>
          <a:p>
            <a:pPr marL="285750" indent="-285750">
              <a:buFont typeface="Arial" panose="020B0604020202020204" pitchFamily="34" charset="0"/>
              <a:buChar char="•"/>
            </a:pPr>
            <a:r>
              <a:rPr lang="zh-CN" altLang="en-US" dirty="0" smtClean="0"/>
              <a:t>论文</a:t>
            </a:r>
            <a:endParaRPr lang="en-US" altLang="zh-CN" dirty="0" smtClean="0"/>
          </a:p>
          <a:p>
            <a:pPr marL="742950" lvl="1" indent="-285750">
              <a:buFont typeface="Arial" panose="020B0604020202020204" pitchFamily="34" charset="0"/>
              <a:buChar char="•"/>
            </a:pPr>
            <a:r>
              <a:rPr lang="zh-CN" altLang="en-US" dirty="0"/>
              <a:t>一些无法理解的低级语法与排版</a:t>
            </a:r>
            <a:r>
              <a:rPr lang="zh-CN" altLang="en-US" dirty="0" smtClean="0"/>
              <a:t>错误</a:t>
            </a:r>
            <a:endParaRPr lang="en-US" altLang="zh-CN" dirty="0"/>
          </a:p>
        </p:txBody>
      </p:sp>
    </p:spTree>
    <p:extLst>
      <p:ext uri="{BB962C8B-B14F-4D97-AF65-F5344CB8AC3E}">
        <p14:creationId xmlns:p14="http://schemas.microsoft.com/office/powerpoint/2010/main" val="3364330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7585" y="362309"/>
            <a:ext cx="2130724" cy="369332"/>
          </a:xfrm>
          <a:prstGeom prst="rect">
            <a:avLst/>
          </a:prstGeom>
          <a:noFill/>
        </p:spPr>
        <p:txBody>
          <a:bodyPr wrap="square" rtlCol="0">
            <a:spAutoFit/>
          </a:bodyPr>
          <a:lstStyle/>
          <a:p>
            <a:r>
              <a:rPr lang="zh-CN" altLang="en-US" dirty="0" smtClean="0"/>
              <a:t>建议</a:t>
            </a:r>
            <a:endParaRPr lang="zh-CN" altLang="en-US" dirty="0"/>
          </a:p>
        </p:txBody>
      </p:sp>
      <p:sp>
        <p:nvSpPr>
          <p:cNvPr id="3" name="文本框 2"/>
          <p:cNvSpPr txBox="1"/>
          <p:nvPr/>
        </p:nvSpPr>
        <p:spPr>
          <a:xfrm>
            <a:off x="741871" y="957531"/>
            <a:ext cx="10636371"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可以将相对抽象的“</a:t>
            </a:r>
            <a:r>
              <a:rPr lang="en-US" altLang="zh-CN" dirty="0" smtClean="0"/>
              <a:t>CO2</a:t>
            </a:r>
            <a:r>
              <a:rPr lang="zh-CN" altLang="en-US" dirty="0" smtClean="0"/>
              <a:t>”，“教育”等太过离散的指标量化为一组相对连续的</a:t>
            </a:r>
            <a:r>
              <a:rPr lang="zh-CN" altLang="en-US" b="1" dirty="0" smtClean="0"/>
              <a:t>几个指标</a:t>
            </a:r>
            <a:endParaRPr lang="en-US" altLang="zh-CN" b="1" dirty="0" smtClean="0"/>
          </a:p>
          <a:p>
            <a:pPr marL="742950" lvl="1" indent="-285750">
              <a:buFont typeface="Arial" panose="020B0604020202020204" pitchFamily="34" charset="0"/>
              <a:buChar char="•"/>
            </a:pPr>
            <a:r>
              <a:rPr lang="zh-CN" altLang="en-US" b="1" dirty="0"/>
              <a:t>这样</a:t>
            </a:r>
            <a:r>
              <a:rPr lang="zh-CN" altLang="en-US" b="1" dirty="0" smtClean="0"/>
              <a:t>做的好处</a:t>
            </a:r>
            <a:endParaRPr lang="en-US" altLang="zh-CN" b="1" dirty="0" smtClean="0"/>
          </a:p>
          <a:p>
            <a:pPr marL="1200150" lvl="2" indent="-285750">
              <a:buFont typeface="Arial" panose="020B0604020202020204" pitchFamily="34" charset="0"/>
              <a:buChar char="•"/>
            </a:pPr>
            <a:r>
              <a:rPr lang="zh-CN" altLang="en-US" b="1" dirty="0" smtClean="0"/>
              <a:t>完善</a:t>
            </a:r>
            <a:r>
              <a:rPr lang="en-US" altLang="zh-CN" b="1" dirty="0" smtClean="0"/>
              <a:t>Q-Table</a:t>
            </a:r>
          </a:p>
          <a:p>
            <a:pPr marL="1200150" lvl="2" indent="-285750">
              <a:buFont typeface="Arial" panose="020B0604020202020204" pitchFamily="34" charset="0"/>
              <a:buChar char="•"/>
            </a:pPr>
            <a:r>
              <a:rPr lang="zh-CN" altLang="en-US" dirty="0" smtClean="0"/>
              <a:t>通俗易懂</a:t>
            </a:r>
            <a:endParaRPr lang="en-US" altLang="zh-CN" dirty="0" smtClean="0"/>
          </a:p>
          <a:p>
            <a:pPr marL="1200150" lvl="2" indent="-285750">
              <a:buFont typeface="Arial" panose="020B0604020202020204" pitchFamily="34" charset="0"/>
              <a:buChar char="•"/>
            </a:pPr>
            <a:r>
              <a:rPr lang="zh-CN" altLang="en-US" dirty="0" smtClean="0"/>
              <a:t>量化方便</a:t>
            </a:r>
            <a:endParaRPr lang="zh-CN" altLang="en-US" dirty="0"/>
          </a:p>
        </p:txBody>
      </p:sp>
    </p:spTree>
    <p:extLst>
      <p:ext uri="{BB962C8B-B14F-4D97-AF65-F5344CB8AC3E}">
        <p14:creationId xmlns:p14="http://schemas.microsoft.com/office/powerpoint/2010/main" val="631505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dirty="0"/>
              <a:t>Safe and Just Space</a:t>
            </a:r>
          </a:p>
          <a:p>
            <a:r>
              <a:rPr lang="zh-CN" altLang="en-US" dirty="0"/>
              <a:t>历史</a:t>
            </a:r>
            <a:endParaRPr lang="en-US" altLang="zh-CN" dirty="0"/>
          </a:p>
          <a:p>
            <a:r>
              <a:rPr lang="en-US" altLang="zh-CN" dirty="0"/>
              <a:t>Basic Model</a:t>
            </a:r>
          </a:p>
          <a:p>
            <a:r>
              <a:rPr lang="en-US" altLang="zh-CN" dirty="0"/>
              <a:t>Dynamic Model</a:t>
            </a:r>
          </a:p>
          <a:p>
            <a:r>
              <a:rPr lang="en-US" altLang="zh-CN" dirty="0"/>
              <a:t>President Model</a:t>
            </a:r>
          </a:p>
          <a:p>
            <a:r>
              <a:rPr lang="zh-CN" altLang="en-US" dirty="0"/>
              <a:t>总结</a:t>
            </a:r>
          </a:p>
        </p:txBody>
      </p:sp>
    </p:spTree>
    <p:extLst>
      <p:ext uri="{BB962C8B-B14F-4D97-AF65-F5344CB8AC3E}">
        <p14:creationId xmlns:p14="http://schemas.microsoft.com/office/powerpoint/2010/main" val="2290830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Safe and Just Space</a:t>
            </a:r>
            <a:endParaRPr lang="zh-CN" altLang="en-US" dirty="0"/>
          </a:p>
        </p:txBody>
      </p:sp>
      <p:pic>
        <p:nvPicPr>
          <p:cNvPr id="7" name="内容占位符 6"/>
          <p:cNvPicPr>
            <a:picLocks noGrp="1" noChangeAspect="1"/>
          </p:cNvPicPr>
          <p:nvPr>
            <p:ph idx="1"/>
          </p:nvPr>
        </p:nvPicPr>
        <p:blipFill>
          <a:blip r:embed="rId2"/>
          <a:stretch>
            <a:fillRect/>
          </a:stretch>
        </p:blipFill>
        <p:spPr>
          <a:xfrm>
            <a:off x="838200" y="1800730"/>
            <a:ext cx="4575769" cy="3431827"/>
          </a:xfrm>
          <a:prstGeom prst="rect">
            <a:avLst/>
          </a:prstGeom>
        </p:spPr>
      </p:pic>
      <p:sp>
        <p:nvSpPr>
          <p:cNvPr id="8" name="文本框 7"/>
          <p:cNvSpPr txBox="1"/>
          <p:nvPr/>
        </p:nvSpPr>
        <p:spPr>
          <a:xfrm>
            <a:off x="6557817" y="1948873"/>
            <a:ext cx="4710547" cy="1791854"/>
          </a:xfrm>
          <a:prstGeom prst="rect">
            <a:avLst/>
          </a:prstGeom>
          <a:noFill/>
        </p:spPr>
        <p:txBody>
          <a:bodyPr wrap="square" rtlCol="0">
            <a:spAutoFit/>
          </a:bodyPr>
          <a:lstStyle/>
          <a:p>
            <a:r>
              <a:rPr lang="en-US" altLang="zh-CN" sz="3600" dirty="0"/>
              <a:t>1</a:t>
            </a:r>
            <a:r>
              <a:rPr lang="zh-CN" altLang="en-US" sz="3600" dirty="0"/>
              <a:t>，保证所有人的安全与基本补给</a:t>
            </a:r>
            <a:endParaRPr lang="en-US" altLang="zh-CN" sz="3600" dirty="0"/>
          </a:p>
          <a:p>
            <a:r>
              <a:rPr lang="en-US" altLang="zh-CN" sz="3600" dirty="0"/>
              <a:t>2</a:t>
            </a:r>
            <a:r>
              <a:rPr lang="zh-CN" altLang="en-US" sz="3600" dirty="0"/>
              <a:t>，不破坏环境</a:t>
            </a:r>
          </a:p>
        </p:txBody>
      </p:sp>
    </p:spTree>
    <p:extLst>
      <p:ext uri="{BB962C8B-B14F-4D97-AF65-F5344CB8AC3E}">
        <p14:creationId xmlns:p14="http://schemas.microsoft.com/office/powerpoint/2010/main" val="536832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关键因素</a:t>
            </a:r>
            <a:r>
              <a:rPr lang="en-US" altLang="zh-CN" dirty="0"/>
              <a:t/>
            </a:r>
            <a:br>
              <a:rPr lang="en-US" altLang="zh-CN" dirty="0"/>
            </a:b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half" idx="1"/>
              </p:nvPr>
            </p:nvSpPr>
            <p:spPr/>
            <p:txBody>
              <a:bodyPr/>
              <a:lstStyle/>
              <a:p>
                <a:r>
                  <a:rPr lang="en-US" altLang="zh-CN" dirty="0"/>
                  <a:t>C</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O</m:t>
                        </m:r>
                      </m:e>
                      <m:sub>
                        <m:r>
                          <a:rPr lang="en-US" altLang="zh-CN" i="1">
                            <a:latin typeface="Cambria Math" panose="02040503050406030204" pitchFamily="18" charset="0"/>
                          </a:rPr>
                          <m:t>2</m:t>
                        </m:r>
                      </m:sub>
                    </m:sSub>
                  </m:oMath>
                </a14:m>
                <a:r>
                  <a:rPr lang="zh-CN" altLang="en-US" dirty="0"/>
                  <a:t>含量</a:t>
                </a:r>
                <a:endParaRPr lang="en-US" altLang="zh-CN" dirty="0"/>
              </a:p>
              <a:p>
                <a:r>
                  <a:rPr lang="en-US" altLang="zh-CN" dirty="0"/>
                  <a:t>N</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O</m:t>
                        </m:r>
                      </m:e>
                      <m:sub>
                        <m:r>
                          <m:rPr>
                            <m:sty m:val="p"/>
                          </m:rPr>
                          <a:rPr lang="en-US" altLang="zh-CN" i="1">
                            <a:latin typeface="Cambria Math" panose="02040503050406030204" pitchFamily="18" charset="0"/>
                          </a:rPr>
                          <m:t>x</m:t>
                        </m:r>
                      </m:sub>
                    </m:sSub>
                  </m:oMath>
                </a14:m>
                <a:r>
                  <a:rPr lang="zh-CN" altLang="en-US" dirty="0"/>
                  <a:t>含量</a:t>
                </a:r>
                <a:endParaRPr lang="en-US" altLang="zh-CN" dirty="0"/>
              </a:p>
              <a:p>
                <a:r>
                  <a:rPr lang="zh-CN" altLang="en-US" dirty="0"/>
                  <a:t>磷含量</a:t>
                </a:r>
                <a:endParaRPr lang="en-US" altLang="zh-CN" dirty="0"/>
              </a:p>
              <a:p>
                <a:r>
                  <a:rPr lang="zh-CN" altLang="en-US" dirty="0"/>
                  <a:t>固有资源消耗</a:t>
                </a:r>
                <a:endParaRPr lang="en-US" altLang="zh-CN" dirty="0"/>
              </a:p>
              <a:p>
                <a:r>
                  <a:rPr lang="zh-CN" altLang="en-US" dirty="0"/>
                  <a:t>水源</a:t>
                </a:r>
              </a:p>
            </p:txBody>
          </p:sp>
        </mc:Choice>
        <mc:Fallback xmlns="">
          <p:sp>
            <p:nvSpPr>
              <p:cNvPr id="3" name="内容占位符 2"/>
              <p:cNvSpPr>
                <a:spLocks noGrp="1" noRot="1" noChangeAspect="1" noMove="1" noResize="1" noEditPoints="1" noAdjustHandles="1" noChangeArrowheads="1" noChangeShapeType="1" noTextEdit="1"/>
              </p:cNvSpPr>
              <p:nvPr>
                <p:ph sz="half" idx="1"/>
              </p:nvPr>
            </p:nvSpPr>
            <p:spPr>
              <a:blipFill>
                <a:blip r:embed="rId2"/>
                <a:stretch>
                  <a:fillRect l="-2118" t="-2381"/>
                </a:stretch>
              </a:blipFill>
            </p:spPr>
            <p:txBody>
              <a:bodyPr/>
              <a:lstStyle/>
              <a:p>
                <a:r>
                  <a:rPr lang="zh-CN" altLang="en-US">
                    <a:noFill/>
                  </a:rPr>
                  <a:t> </a:t>
                </a:r>
              </a:p>
            </p:txBody>
          </p:sp>
        </mc:Fallback>
      </mc:AlternateContent>
      <p:sp>
        <p:nvSpPr>
          <p:cNvPr id="4" name="内容占位符 3"/>
          <p:cNvSpPr>
            <a:spLocks noGrp="1"/>
          </p:cNvSpPr>
          <p:nvPr>
            <p:ph sz="half" idx="2"/>
          </p:nvPr>
        </p:nvSpPr>
        <p:spPr/>
        <p:txBody>
          <a:bodyPr/>
          <a:lstStyle/>
          <a:p>
            <a:r>
              <a:rPr lang="zh-CN" altLang="en-US" dirty="0"/>
              <a:t>营养</a:t>
            </a:r>
            <a:endParaRPr lang="en-US" altLang="zh-CN" dirty="0"/>
          </a:p>
          <a:p>
            <a:r>
              <a:rPr lang="zh-CN" altLang="en-US" dirty="0"/>
              <a:t>贫穷率</a:t>
            </a:r>
            <a:endParaRPr lang="en-US" altLang="zh-CN" dirty="0"/>
          </a:p>
          <a:p>
            <a:r>
              <a:rPr lang="zh-CN" altLang="en-US" dirty="0"/>
              <a:t>教育</a:t>
            </a:r>
            <a:endParaRPr lang="en-US" altLang="zh-CN" dirty="0"/>
          </a:p>
          <a:p>
            <a:r>
              <a:rPr lang="zh-CN" altLang="en-US" dirty="0"/>
              <a:t>电使用</a:t>
            </a:r>
            <a:endParaRPr lang="en-US" altLang="zh-CN" dirty="0"/>
          </a:p>
          <a:p>
            <a:r>
              <a:rPr lang="zh-CN" altLang="en-US" dirty="0"/>
              <a:t>纯净水</a:t>
            </a:r>
            <a:endParaRPr lang="en-US" altLang="zh-CN" dirty="0"/>
          </a:p>
          <a:p>
            <a:endParaRPr lang="zh-CN" altLang="en-US" dirty="0"/>
          </a:p>
        </p:txBody>
      </p:sp>
    </p:spTree>
    <p:extLst>
      <p:ext uri="{BB962C8B-B14F-4D97-AF65-F5344CB8AC3E}">
        <p14:creationId xmlns:p14="http://schemas.microsoft.com/office/powerpoint/2010/main" val="3537527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历史</a:t>
            </a:r>
          </a:p>
        </p:txBody>
      </p:sp>
      <p:sp>
        <p:nvSpPr>
          <p:cNvPr id="3" name="内容占位符 2"/>
          <p:cNvSpPr>
            <a:spLocks noGrp="1"/>
          </p:cNvSpPr>
          <p:nvPr>
            <p:ph idx="1"/>
          </p:nvPr>
        </p:nvSpPr>
        <p:spPr>
          <a:xfrm>
            <a:off x="8201890" y="1825625"/>
            <a:ext cx="3151909" cy="4351338"/>
          </a:xfrm>
        </p:spPr>
        <p:txBody>
          <a:bodyPr/>
          <a:lstStyle/>
          <a:p>
            <a:r>
              <a:rPr lang="zh-CN" altLang="en-US" dirty="0"/>
              <a:t>最多计算：</a:t>
            </a:r>
            <a:r>
              <a:rPr lang="en-US" altLang="zh-CN" dirty="0"/>
              <a:t>8bil</a:t>
            </a:r>
          </a:p>
          <a:p>
            <a:pPr marL="0" indent="0">
              <a:buNone/>
            </a:pPr>
            <a:endParaRPr lang="zh-CN" altLang="en-US" dirty="0"/>
          </a:p>
        </p:txBody>
      </p:sp>
      <p:pic>
        <p:nvPicPr>
          <p:cNvPr id="4" name="Picture 3622"/>
          <p:cNvPicPr/>
          <p:nvPr/>
        </p:nvPicPr>
        <p:blipFill>
          <a:blip r:embed="rId2"/>
          <a:stretch>
            <a:fillRect/>
          </a:stretch>
        </p:blipFill>
        <p:spPr>
          <a:xfrm>
            <a:off x="838200" y="1690688"/>
            <a:ext cx="6606310" cy="4486275"/>
          </a:xfrm>
          <a:prstGeom prst="rect">
            <a:avLst/>
          </a:prstGeom>
        </p:spPr>
      </p:pic>
    </p:spTree>
    <p:extLst>
      <p:ext uri="{BB962C8B-B14F-4D97-AF65-F5344CB8AC3E}">
        <p14:creationId xmlns:p14="http://schemas.microsoft.com/office/powerpoint/2010/main" val="1578119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Model</a:t>
            </a:r>
            <a:br>
              <a:rPr lang="en-US" altLang="zh-CN" dirty="0"/>
            </a:b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假设：</a:t>
                </a:r>
                <a:r>
                  <a:rPr lang="en-US" altLang="zh-CN" dirty="0"/>
                  <a:t>8278200cal/</a:t>
                </a:r>
                <a:r>
                  <a:rPr lang="zh-CN" altLang="en-US" dirty="0"/>
                  <a:t>年</a:t>
                </a:r>
                <a:endParaRPr lang="en-US" altLang="zh-CN" dirty="0"/>
              </a:p>
              <a:p>
                <a:pPr marL="0" indent="0">
                  <a:buNone/>
                </a:pPr>
                <a:r>
                  <a:rPr lang="en-US" altLang="zh-CN" dirty="0"/>
                  <a:t>         </a:t>
                </a:r>
                <a:r>
                  <a:rPr lang="zh-CN" altLang="en-US" dirty="0"/>
                  <a:t>人口密集度：欧盟的（</a:t>
                </a:r>
                <a:r>
                  <a:rPr lang="en-US" altLang="zh-CN" dirty="0"/>
                  <a:t>117.3</a:t>
                </a:r>
                <a:r>
                  <a:rPr lang="zh-CN" altLang="en-US" dirty="0"/>
                  <a:t>人</a:t>
                </a:r>
                <a:r>
                  <a:rPr lang="en-US" altLang="zh-CN" dirty="0"/>
                  <a:t>/</a:t>
                </a:r>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km</m:t>
                        </m:r>
                      </m:e>
                      <m:sup>
                        <m:r>
                          <a:rPr lang="en-US" altLang="zh-CN" i="1">
                            <a:latin typeface="Cambria Math" panose="02040503050406030204" pitchFamily="18" charset="0"/>
                          </a:rPr>
                          <m:t>2</m:t>
                        </m:r>
                      </m:sup>
                    </m:sSup>
                  </m:oMath>
                </a14:m>
                <a:r>
                  <a:rPr lang="zh-CN" altLang="en-US" dirty="0"/>
                  <a:t>）</a:t>
                </a:r>
                <a:endParaRPr lang="en-US" altLang="zh-CN" dirty="0"/>
              </a:p>
              <a:p>
                <a:pPr marL="0" indent="0">
                  <a:buNone/>
                </a:pPr>
                <a:endParaRPr lang="en-US" altLang="zh-CN" dirty="0"/>
              </a:p>
              <a:p>
                <a:pPr marL="0" indent="0">
                  <a:buNone/>
                </a:pPr>
                <a:r>
                  <a:rPr lang="en-US" altLang="zh-CN" dirty="0"/>
                  <a:t>Carrying capacity=</a:t>
                </a:r>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tota</m:t>
                        </m:r>
                        <m:r>
                          <a:rPr lang="en-US" altLang="zh-CN" b="0" i="1" smtClean="0">
                            <a:latin typeface="Cambria Math" panose="02040503050406030204" pitchFamily="18" charset="0"/>
                          </a:rPr>
                          <m:t>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𝑎𝑚𝑜𝑢𝑛𝑡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𝑡h𝑒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𝑟𝑒𝑠𝑜𝑢𝑟𝑐𝑒</m:t>
                        </m:r>
                      </m:num>
                      <m:den>
                        <m:r>
                          <a:rPr lang="en-US" altLang="zh-CN" b="0" i="1" smtClean="0">
                            <a:latin typeface="Cambria Math" panose="02040503050406030204" pitchFamily="18" charset="0"/>
                          </a:rPr>
                          <m:t>𝑛𝑒𝑒𝑑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𝑝𝑒𝑟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𝑐𝑎𝑝𝑖𝑡𝑎</m:t>
                        </m:r>
                      </m:den>
                    </m:f>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9540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Model</a:t>
            </a:r>
            <a:br>
              <a:rPr lang="en-US" altLang="zh-CN" dirty="0"/>
            </a:b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542935927"/>
              </p:ext>
            </p:extLst>
          </p:nvPr>
        </p:nvGraphicFramePr>
        <p:xfrm>
          <a:off x="838200" y="1825623"/>
          <a:ext cx="10515600" cy="3119655"/>
        </p:xfrm>
        <a:graphic>
          <a:graphicData uri="http://schemas.openxmlformats.org/drawingml/2006/table">
            <a:tbl>
              <a:tblPr firstRow="1" bandRow="1">
                <a:tableStyleId>{F5AB1C69-6EDB-4FF4-983F-18BD219EF322}</a:tableStyleId>
              </a:tblPr>
              <a:tblGrid>
                <a:gridCol w="2628900">
                  <a:extLst>
                    <a:ext uri="{9D8B030D-6E8A-4147-A177-3AD203B41FA5}">
                      <a16:colId xmlns:a16="http://schemas.microsoft.com/office/drawing/2014/main" val="877721751"/>
                    </a:ext>
                  </a:extLst>
                </a:gridCol>
                <a:gridCol w="2628900">
                  <a:extLst>
                    <a:ext uri="{9D8B030D-6E8A-4147-A177-3AD203B41FA5}">
                      <a16:colId xmlns:a16="http://schemas.microsoft.com/office/drawing/2014/main" val="4045290017"/>
                    </a:ext>
                  </a:extLst>
                </a:gridCol>
                <a:gridCol w="2628900">
                  <a:extLst>
                    <a:ext uri="{9D8B030D-6E8A-4147-A177-3AD203B41FA5}">
                      <a16:colId xmlns:a16="http://schemas.microsoft.com/office/drawing/2014/main" val="2136933539"/>
                    </a:ext>
                  </a:extLst>
                </a:gridCol>
                <a:gridCol w="2628900">
                  <a:extLst>
                    <a:ext uri="{9D8B030D-6E8A-4147-A177-3AD203B41FA5}">
                      <a16:colId xmlns:a16="http://schemas.microsoft.com/office/drawing/2014/main" val="3192948672"/>
                    </a:ext>
                  </a:extLst>
                </a:gridCol>
              </a:tblGrid>
              <a:tr h="735085">
                <a:tc>
                  <a:txBody>
                    <a:bodyPr/>
                    <a:lstStyle/>
                    <a:p>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altLang="zh-CN" dirty="0"/>
                        <a:t>Need per capita per year</a:t>
                      </a:r>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altLang="zh-CN" dirty="0"/>
                        <a:t>Available earth resources each year</a:t>
                      </a:r>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altLang="zh-CN" dirty="0"/>
                        <a:t>Result</a:t>
                      </a:r>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623609499"/>
                  </a:ext>
                </a:extLst>
              </a:tr>
              <a:tr h="735085">
                <a:tc>
                  <a:txBody>
                    <a:bodyPr/>
                    <a:lstStyle/>
                    <a:p>
                      <a:r>
                        <a:rPr lang="en-US" altLang="zh-CN" dirty="0"/>
                        <a:t>Water</a:t>
                      </a:r>
                    </a:p>
                    <a:p>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altLang="zh-CN" sz="1800" b="0" i="0" u="none" strike="noStrike" kern="1200" baseline="0" dirty="0">
                          <a:solidFill>
                            <a:schemeClr val="dk1"/>
                          </a:solidFill>
                          <a:latin typeface="+mn-lt"/>
                          <a:ea typeface="+mn-ea"/>
                          <a:cs typeface="+mn-cs"/>
                        </a:rPr>
                        <a:t>1385 m 3 </a:t>
                      </a:r>
                    </a:p>
                    <a:p>
                      <a:r>
                        <a:rPr lang="nn-NO" altLang="zh-CN" sz="1800" b="0" i="0" u="none" strike="noStrike" kern="1200" baseline="0" dirty="0">
                          <a:solidFill>
                            <a:schemeClr val="dk1"/>
                          </a:solidFill>
                          <a:latin typeface="+mn-lt"/>
                          <a:ea typeface="+mn-ea"/>
                          <a:cs typeface="+mn-cs"/>
                        </a:rPr>
                        <a:t> </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a:solidFill>
                            <a:schemeClr val="dk1"/>
                          </a:solidFill>
                          <a:latin typeface="+mn-lt"/>
                          <a:ea typeface="+mn-ea"/>
                          <a:cs typeface="+mn-cs"/>
                        </a:rPr>
                        <a:t>42 809 * 10 9 m 3 </a:t>
                      </a:r>
                    </a:p>
                    <a:p>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a:solidFill>
                            <a:schemeClr val="dk1"/>
                          </a:solidFill>
                          <a:latin typeface="+mn-lt"/>
                          <a:ea typeface="+mn-ea"/>
                          <a:cs typeface="+mn-cs"/>
                        </a:rPr>
                        <a:t>~ 31 billions </a:t>
                      </a:r>
                    </a:p>
                    <a:p>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9165857"/>
                  </a:ext>
                </a:extLst>
              </a:tr>
              <a:tr h="735085">
                <a:tc>
                  <a:txBody>
                    <a:bodyPr/>
                    <a:lstStyle/>
                    <a:p>
                      <a:r>
                        <a:rPr lang="en-US" altLang="zh-CN" dirty="0"/>
                        <a:t>Nutrition</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a:solidFill>
                            <a:schemeClr val="dk1"/>
                          </a:solidFill>
                          <a:latin typeface="+mn-lt"/>
                          <a:ea typeface="+mn-ea"/>
                          <a:cs typeface="+mn-cs"/>
                        </a:rPr>
                        <a:t>730 000 kcal </a:t>
                      </a:r>
                    </a:p>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sz="1800" b="0" i="0" u="none" strike="noStrike" kern="1200" baseline="0" dirty="0">
                          <a:solidFill>
                            <a:schemeClr val="dk1"/>
                          </a:solidFill>
                          <a:latin typeface="+mn-lt"/>
                          <a:ea typeface="+mn-ea"/>
                          <a:cs typeface="+mn-cs"/>
                        </a:rPr>
                        <a:t>9.46 </a:t>
                      </a:r>
                    </a:p>
                    <a:p>
                      <a:r>
                        <a:rPr lang="en-US" altLang="zh-CN" sz="1800" b="0" i="0" u="none" strike="noStrike" kern="1200" baseline="0" dirty="0">
                          <a:solidFill>
                            <a:schemeClr val="dk1"/>
                          </a:solidFill>
                          <a:latin typeface="+mn-lt"/>
                          <a:ea typeface="+mn-ea"/>
                          <a:cs typeface="+mn-cs"/>
                        </a:rPr>
                        <a:t>* 10 15 kcal </a:t>
                      </a:r>
                    </a:p>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a:solidFill>
                            <a:schemeClr val="dk1"/>
                          </a:solidFill>
                          <a:latin typeface="+mn-lt"/>
                          <a:ea typeface="+mn-ea"/>
                          <a:cs typeface="+mn-cs"/>
                        </a:rPr>
                        <a:t>~ 13 billions </a:t>
                      </a:r>
                    </a:p>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30154019"/>
                  </a:ext>
                </a:extLst>
              </a:tr>
              <a:tr h="735085">
                <a:tc>
                  <a:txBody>
                    <a:bodyPr/>
                    <a:lstStyle/>
                    <a:p>
                      <a:r>
                        <a:rPr lang="en-US" altLang="zh-CN" dirty="0"/>
                        <a:t>Area</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sz="1800" b="0" i="0" u="none" strike="noStrike" kern="1200" baseline="0" dirty="0">
                          <a:solidFill>
                            <a:schemeClr val="dk1"/>
                          </a:solidFill>
                          <a:latin typeface="+mn-lt"/>
                          <a:ea typeface="+mn-ea"/>
                          <a:cs typeface="+mn-cs"/>
                        </a:rPr>
                        <a:t>8 525 m 2</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nn-NO" altLang="zh-CN" sz="1800" b="0" i="0" u="none" strike="noStrike" kern="1200" baseline="0" dirty="0">
                          <a:solidFill>
                            <a:schemeClr val="dk1"/>
                          </a:solidFill>
                          <a:latin typeface="+mn-lt"/>
                          <a:ea typeface="+mn-ea"/>
                          <a:cs typeface="+mn-cs"/>
                        </a:rPr>
                        <a:t>104 * 10 6 km 2</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a:solidFill>
                            <a:schemeClr val="dk1"/>
                          </a:solidFill>
                          <a:latin typeface="+mn-lt"/>
                          <a:ea typeface="+mn-ea"/>
                          <a:cs typeface="+mn-cs"/>
                        </a:rPr>
                        <a:t>~ 12 billions </a:t>
                      </a:r>
                      <a:endParaRPr lang="zh-CN" altLang="en-US" dirty="0"/>
                    </a:p>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7548090"/>
                  </a:ext>
                </a:extLst>
              </a:tr>
            </a:tbl>
          </a:graphicData>
        </a:graphic>
      </p:graphicFrame>
      <p:sp>
        <p:nvSpPr>
          <p:cNvPr id="6" name="矩形 5"/>
          <p:cNvSpPr/>
          <p:nvPr/>
        </p:nvSpPr>
        <p:spPr>
          <a:xfrm>
            <a:off x="1123631" y="5403333"/>
            <a:ext cx="3633096" cy="461665"/>
          </a:xfrm>
          <a:prstGeom prst="rect">
            <a:avLst/>
          </a:prstGeom>
        </p:spPr>
        <p:txBody>
          <a:bodyPr wrap="square">
            <a:spAutoFit/>
          </a:bodyPr>
          <a:lstStyle/>
          <a:p>
            <a:r>
              <a:rPr lang="zh-CN" altLang="en-US" sz="2400" dirty="0"/>
              <a:t>最终计算结果：</a:t>
            </a:r>
            <a:r>
              <a:rPr lang="en-US" altLang="zh-CN" sz="2400" dirty="0"/>
              <a:t>7.6bil</a:t>
            </a:r>
            <a:endParaRPr lang="zh-CN" altLang="en-US" sz="2400" dirty="0"/>
          </a:p>
        </p:txBody>
      </p:sp>
    </p:spTree>
    <p:extLst>
      <p:ext uri="{BB962C8B-B14F-4D97-AF65-F5344CB8AC3E}">
        <p14:creationId xmlns:p14="http://schemas.microsoft.com/office/powerpoint/2010/main" val="1509796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Dynamic Model</a:t>
            </a:r>
            <a:endParaRPr lang="zh-CN" altLang="en-US" dirty="0"/>
          </a:p>
        </p:txBody>
      </p:sp>
      <p:pic>
        <p:nvPicPr>
          <p:cNvPr id="5" name="内容占位符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62503" y="3833213"/>
            <a:ext cx="6495169" cy="2491298"/>
          </a:xfrm>
        </p:spPr>
      </p:pic>
      <p:pic>
        <p:nvPicPr>
          <p:cNvPr id="6" name="内容占位符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80891" y="365125"/>
            <a:ext cx="6320274" cy="3193112"/>
          </a:xfrm>
        </p:spPr>
      </p:pic>
    </p:spTree>
    <p:extLst>
      <p:ext uri="{BB962C8B-B14F-4D97-AF65-F5344CB8AC3E}">
        <p14:creationId xmlns:p14="http://schemas.microsoft.com/office/powerpoint/2010/main" val="569041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Dynamic Model</a:t>
            </a:r>
            <a:endParaRPr lang="zh-CN" altLang="en-US" dirty="0"/>
          </a:p>
        </p:txBody>
      </p:sp>
      <p:sp>
        <p:nvSpPr>
          <p:cNvPr id="3" name="内容占位符 2"/>
          <p:cNvSpPr>
            <a:spLocks noGrp="1"/>
          </p:cNvSpPr>
          <p:nvPr>
            <p:ph sz="half" idx="1"/>
          </p:nvPr>
        </p:nvSpPr>
        <p:spPr>
          <a:xfrm>
            <a:off x="431800" y="1690688"/>
            <a:ext cx="5181600" cy="4351338"/>
          </a:xfrm>
        </p:spPr>
        <p:txBody>
          <a:bodyPr/>
          <a:lstStyle/>
          <a:p>
            <a:r>
              <a:rPr lang="zh-CN" altLang="en-US" dirty="0"/>
              <a:t>基于</a:t>
            </a:r>
            <a:r>
              <a:rPr lang="en-US" altLang="zh-CN" dirty="0"/>
              <a:t>python</a:t>
            </a:r>
            <a:r>
              <a:rPr lang="zh-CN" altLang="en-US" dirty="0"/>
              <a:t>算法，我们对人口和之前提及的所有关键因素的关联以及两大类因素的联系进行了计算。</a:t>
            </a:r>
            <a:endParaRPr lang="en-US" altLang="zh-CN" dirty="0"/>
          </a:p>
          <a:p>
            <a:r>
              <a:rPr lang="zh-CN" altLang="en-US" dirty="0"/>
              <a:t>最终计算结果：</a:t>
            </a:r>
            <a:r>
              <a:rPr lang="en-US" altLang="zh-CN" dirty="0"/>
              <a:t>12bil</a:t>
            </a:r>
            <a:endParaRPr lang="zh-CN" altLang="en-US" dirty="0"/>
          </a:p>
        </p:txBody>
      </p:sp>
      <p:pic>
        <p:nvPicPr>
          <p:cNvPr id="7" name="内容占位符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41818" y="1191491"/>
            <a:ext cx="6650182" cy="4368800"/>
          </a:xfrm>
        </p:spPr>
      </p:pic>
    </p:spTree>
    <p:extLst>
      <p:ext uri="{BB962C8B-B14F-4D97-AF65-F5344CB8AC3E}">
        <p14:creationId xmlns:p14="http://schemas.microsoft.com/office/powerpoint/2010/main" val="35548107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460</Words>
  <Application>Microsoft Office PowerPoint</Application>
  <PresentationFormat>宽屏</PresentationFormat>
  <Paragraphs>96</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等线</vt:lpstr>
      <vt:lpstr>等线 Light</vt:lpstr>
      <vt:lpstr>Arial</vt:lpstr>
      <vt:lpstr>Bahnschrift Condensed</vt:lpstr>
      <vt:lpstr>Cambria Math</vt:lpstr>
      <vt:lpstr>Office 主题​​</vt:lpstr>
      <vt:lpstr>Dynamic Decisions</vt:lpstr>
      <vt:lpstr>目录</vt:lpstr>
      <vt:lpstr>Safe and Just Space</vt:lpstr>
      <vt:lpstr>关键因素 </vt:lpstr>
      <vt:lpstr>1历史</vt:lpstr>
      <vt:lpstr>Basic Model </vt:lpstr>
      <vt:lpstr>Basic Model </vt:lpstr>
      <vt:lpstr>Dynamic Model</vt:lpstr>
      <vt:lpstr>Dynamic Model</vt:lpstr>
      <vt:lpstr>Dynamic Model</vt:lpstr>
      <vt:lpstr>President Model</vt:lpstr>
      <vt:lpstr>President Model</vt:lpstr>
      <vt:lpstr>President Model</vt:lpstr>
      <vt:lpstr>President Model</vt:lpstr>
      <vt:lpstr>President Model</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Decisions</dc:title>
  <dc:creator>lijh</dc:creator>
  <cp:lastModifiedBy>Allan</cp:lastModifiedBy>
  <cp:revision>19</cp:revision>
  <dcterms:created xsi:type="dcterms:W3CDTF">2021-09-18T08:41:31Z</dcterms:created>
  <dcterms:modified xsi:type="dcterms:W3CDTF">2021-09-24T06:50:58Z</dcterms:modified>
</cp:coreProperties>
</file>