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97" r:id="rId17"/>
    <p:sldId id="298" r:id="rId18"/>
    <p:sldId id="299" r:id="rId19"/>
    <p:sldId id="300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64" r:id="rId44"/>
    <p:sldId id="279" r:id="rId4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7"/>
    <p:restoredTop sz="94059"/>
  </p:normalViewPr>
  <p:slideViewPr>
    <p:cSldViewPr snapToGrid="0" snapToObjects="1">
      <p:cViewPr>
        <p:scale>
          <a:sx n="82" d="100"/>
          <a:sy n="82" d="100"/>
        </p:scale>
        <p:origin x="12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E6BBB-D5A5-7141-AEBA-8CEA87D4F5EF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B9C3A-BF8B-9848-B244-0FCC3C7F68A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76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09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507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59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87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892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110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177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42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5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0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929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781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44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780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8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76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B9C3A-BF8B-9848-B244-0FCC3C7F68A3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64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F07C-6852-EC43-9506-752B4581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ED387-5B5C-2742-8E03-8404568C7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0CF1-D84A-EA41-BF3A-35196874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E790-979E-0949-8CBF-40438343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F0E8-B385-E449-8552-E0323D3E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4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E13F-7B31-8744-A086-91A4C357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43DE-4693-534D-A35E-7731D353E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ECF5-9ADD-B44E-BF95-0C4ACD6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6724-1A04-484B-B194-B389DD4D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0B79-0C91-294D-90F1-EA0092A0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54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E07E-F0B0-C54E-A0FD-AEC91A7E8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3DE0B-D3A2-5043-8E44-8106FCA1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5351-B60C-C049-95A4-82987087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18BE-7560-2F49-A3E6-038F547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6184-A8A0-DD40-BF1B-02DC3AC6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22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0977-43FF-5D4E-ADB0-F2248785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C940-28CE-0C40-A46D-F9A2FFE2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C108-2AD1-9547-89DC-256EC821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6835-79C3-F145-8742-0B450CF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90D-4E96-664B-8C13-C2C9D59B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00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3CE-D3E3-414D-89F7-2FB392DA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F5F3-9F62-1748-82C5-D87E6D98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80C8-48B2-A943-9DD9-0D0E385B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C0AD-4325-E04D-BB44-A6EBDDD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3811-BEE6-CC4D-BC34-475B62A5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04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CB6-0934-3A43-8B97-F882588C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5985-DFC2-334E-96DA-CB79781F1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86A1C-189A-3D4A-91B8-DA784B8E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419F-0D3C-B94D-8816-58B866A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E651B-439B-5E43-BD43-233FA2F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2FC2-59D2-EC4B-BD11-94381B95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AB2-3E6E-614E-B271-E8BCC3B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6DCF-55EE-834A-87D7-AF4368AA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0231-DC97-D146-933C-6EA8E606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30B25-D463-6E45-A357-788494A4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DC709-F2F6-FE4B-BAD8-3D7A6A16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15F94-26B6-DB45-9F16-B0D064A3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B9902-502B-234B-B68F-E78A337C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92F25-D759-204F-855F-B29818A1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38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B51-E775-7D4D-8469-CDC8D84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7B369-5100-D048-9784-88712624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EB54-0AC0-014C-A3E6-436A66F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BA3E5-94B8-1047-AB95-0D0B0B2D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9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8DF0-D0C5-7848-99C9-8E39448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B11C7-F0E3-9B4D-99DD-7E8A4E1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8E83-78F2-E14E-93E4-0359E557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65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BC70-12AD-F843-B470-3C4D3DE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1960-E142-AD43-80FC-CC0A5264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1372-4F3D-8942-9A56-508FC2CE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F7E7-C982-6B47-9BF5-1B5D990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7B0E0-53D0-5145-952B-01289845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CCBB-20FD-E241-8672-B9289C33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6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5001-5338-FB41-8263-9169B8D1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B7167-1488-EC4E-BCDE-FCCD8CABF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B329-01D3-E54A-87AD-D9240D544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799BD-5412-5C4A-9617-618B0464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7290-57B4-1645-9739-2C82D7C6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BB46-4B1A-5041-B433-1B71EF16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1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0776F-7FC8-614C-A052-EF8B69B1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970E-5BEC-6C49-88DE-B4E6CB26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9B7-5E51-D248-9793-B461D5306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0D52-F4E5-E14B-B6C0-2CA121D04724}" type="datetimeFigureOut">
              <a:rPr lang="en-CN" smtClean="0"/>
              <a:t>2022/3/31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B9BDF-21F1-6649-AFB4-F848E128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1A85-DBAB-254E-B8FA-8B8A9FA9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E096-CA72-4F44-8D01-49B42D6288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1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e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.jpeg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2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OOrz-Maths" TargetMode="External"/><Relationship Id="rId2" Type="http://schemas.openxmlformats.org/officeDocument/2006/relationships/hyperlink" Target="https://github.com/stOOrz-Maths/2019_HiMCM_A_1000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the Circuit: </a:t>
            </a:r>
            <a:b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Public Charging With An Electric Circuit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3690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HiMCM 2019 Problem A Team 10005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B96E-655A-874C-9CF8-F0E357C2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BD5E-C819-8243-9D1A-E74A7B0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进行了文献综述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，分析所查阅到的文献的优缺点以及本论文所弥补的点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背景提到了现有的数据以及研究意义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将问题拆分为多个部分，而不是简单的把每一问重述一遍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B795A65-77F3-6349-B449-4A4011020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CFB5E26-EE5E-6D47-B73B-27CF5CBE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FB0-C042-A648-A00A-73198306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总体假设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5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6A60-79FE-5641-92CC-C4A9A587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影响场馆安装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、升级装置是场馆的“兴趣”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成本最小化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总能量消耗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非平民消耗，非平民消耗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农业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工业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交通业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服务业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其它占比小，考虑太复杂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平民消耗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家用消耗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公共区域消耗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在家里耗电（空调，家庭充电器）或公共区域充电，其它的已经算做非平民消耗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满意度满足一定大小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，营收额和服务价值成正比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大部分服务价值都会被消耗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72282C6-2F1B-D04C-B048-0D879FC6C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7D55491-1382-6446-8ED4-A023AECA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CCA4-295B-104F-87EF-9B58DF8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5 - 7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7E5D-09E4-5A44-8DC5-09A157A6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内容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：分析能量随着时间的变化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记号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：能量关于时间的函数，下标为指定国家，附加字母为子内容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：能量分析使用简单线性叠加，迎合假设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3</a:t>
            </a: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拟合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人口增长模型进行拟合，一阶导数和二阶导数判断变化趋势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：利用欧盟公开数据进行拟合并得出结论（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减缓，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2030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持平，最终为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8.5E+09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kWh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88F904C-80B3-DB42-81BE-194774A1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8267B05-1D98-674F-85AE-B9F500755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DC9F243-2118-F04C-9B52-1554FE41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5168900"/>
            <a:ext cx="5499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313-5079-F145-A8BA-60FFFCFE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4A5-B323-C94B-8BDC-F79F4CBF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将一些显然的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，简单的，通用的放到主模型外面，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不拉低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主模型的专业程度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通过简单的分析得出不简单的结论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将假设与实际模型进行紧密联系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变量名简单而显而易见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38FDAB37-3506-F044-928A-48917EDC7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200A30-E14B-8141-A464-4F271B663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249F-564C-624B-BC6C-2807106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模型前研讨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E113-550C-0640-8F87-4938E2F3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Logistic人口增长模型仅适用于有明显因素导致增长率下降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（例如病毒传播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疫情防控）或控制最大值（例如人口增长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食物问题）的时候适用，因此二阶导数先正后负，一阶导数先增加后减小。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并没有明确指明能量为何适合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人口增长模型（或许它根本就不适合）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利用灰色预测模型可能是一个更好的选择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267CE7F-DA9A-2C46-8BC4-FAD4A3B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B6D3761-7021-2846-BF53-82A076E62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why Logistic Regression is not Scientific: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of Energy Consumption is not Obvious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Electricity will increase as Technology develops through time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Box Model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method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Basis: Differential Equation</a:t>
            </a:r>
          </a:p>
          <a:p>
            <a:pPr lvl="1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description of a Development Trend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Derivation Process is tedious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(1, 1)</m:t>
                    </m:r>
                  </m:oMath>
                </a14:m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employed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Define: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Generate a New Sequence (accumulate):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define: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DC20CF5-4898-B947-814C-45A0E071B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776362"/>
              </p:ext>
            </p:extLst>
          </p:nvPr>
        </p:nvGraphicFramePr>
        <p:xfrm>
          <a:off x="3991627" y="2291044"/>
          <a:ext cx="4208746" cy="55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6" imgW="2324100" imgH="304800" progId="Equation.DSMT4">
                  <p:embed/>
                </p:oleObj>
              </mc:Choice>
              <mc:Fallback>
                <p:oleObj r:id="rId6" imgW="2324100" imgH="304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E6F6F7C-CB10-DB4A-98DC-5B13B8964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627" y="2291044"/>
                        <a:ext cx="4208746" cy="551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45046F9-DB87-E143-901B-61B9D53D5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1146"/>
              </p:ext>
            </p:extLst>
          </p:nvPr>
        </p:nvGraphicFramePr>
        <p:xfrm>
          <a:off x="4842575" y="3314529"/>
          <a:ext cx="2506850" cy="55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8" imgW="1384300" imgH="304800" progId="Equation.DSMT4">
                  <p:embed/>
                </p:oleObj>
              </mc:Choice>
              <mc:Fallback>
                <p:oleObj r:id="rId8" imgW="13843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75" y="3314529"/>
                        <a:ext cx="2506850" cy="551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1E4227F-4B42-F146-9E33-B5BB0182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53902"/>
              </p:ext>
            </p:extLst>
          </p:nvPr>
        </p:nvGraphicFramePr>
        <p:xfrm>
          <a:off x="4049122" y="4338014"/>
          <a:ext cx="4093755" cy="551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10" imgW="2260600" imgH="304800" progId="Equation.DSMT4">
                  <p:embed/>
                </p:oleObj>
              </mc:Choice>
              <mc:Fallback>
                <p:oleObj r:id="rId10" imgW="22606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122" y="4338014"/>
                        <a:ext cx="4093755" cy="551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6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differential equation can be drawn: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developing parameter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serves as the controlling parameter.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ratio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calculated through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GLS (generalized least squares)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52F14-9A4A-6A46-B00A-DCDBC3372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6FD69A9-0935-024F-B59E-F3C1E26DF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37037"/>
              </p:ext>
            </p:extLst>
          </p:nvPr>
        </p:nvGraphicFramePr>
        <p:xfrm>
          <a:off x="5325984" y="2147250"/>
          <a:ext cx="1759869" cy="6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6" imgW="1092200" imgH="431800" progId="Equation.DSMT4">
                  <p:embed/>
                </p:oleObj>
              </mc:Choice>
              <mc:Fallback>
                <p:oleObj r:id="rId6" imgW="10922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984" y="2147250"/>
                        <a:ext cx="1759869" cy="69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80D353D-6B5E-C946-916E-96CA6BEE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8525"/>
              </p:ext>
            </p:extLst>
          </p:nvPr>
        </p:nvGraphicFramePr>
        <p:xfrm>
          <a:off x="5408642" y="3949617"/>
          <a:ext cx="1062116" cy="83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8" imgW="584200" imgH="457200" progId="Equation.DSMT4">
                  <p:embed/>
                </p:oleObj>
              </mc:Choice>
              <mc:Fallback>
                <p:oleObj r:id="rId8" imgW="584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42" y="3949617"/>
                        <a:ext cx="1062116" cy="831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8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GLS (generalized least squares) refers to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992FFD-BC38-4F48-B6EB-23F3D9A6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428" y="2392470"/>
            <a:ext cx="136332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AA6FC73-7AE6-7E4B-8815-7300F668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719" y="3544794"/>
            <a:ext cx="18533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C2B0A86-E516-5B4F-A881-BC085AB48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64958"/>
              </p:ext>
            </p:extLst>
          </p:nvPr>
        </p:nvGraphicFramePr>
        <p:xfrm>
          <a:off x="5220639" y="2296928"/>
          <a:ext cx="1750722" cy="50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104900" imgH="317500" progId="Equation.DSMT4">
                  <p:embed/>
                </p:oleObj>
              </mc:Choice>
              <mc:Fallback>
                <p:oleObj r:id="rId5" imgW="1104900" imgH="317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639" y="2296928"/>
                        <a:ext cx="1750722" cy="503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1905628-43E0-8E44-9681-382B21FC4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20510"/>
              </p:ext>
            </p:extLst>
          </p:nvPr>
        </p:nvGraphicFramePr>
        <p:xfrm>
          <a:off x="4019040" y="3640336"/>
          <a:ext cx="4621834" cy="2436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7" imgW="2794000" imgH="1473200" progId="Equation.DSMT4">
                  <p:embed/>
                </p:oleObj>
              </mc:Choice>
              <mc:Fallback>
                <p:oleObj r:id="rId7" imgW="2794000" imgH="147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040" y="3640336"/>
                        <a:ext cx="4621834" cy="2436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2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01E0-FE01-AC48-A6E6-F097952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Gray Box Model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CrisperDong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F14-9A4A-6A46-B00A-DCDBC337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it into the differential equation, we get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BCA9F6F-A1EC-1442-8186-B34A79E74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6C48C6F-C99F-CB4F-B901-FF529E4D8C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A7157FB-1507-574F-8AD6-DC8A8778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AD000F0-F6EF-0544-B865-F3D67F9F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34095A-D2AF-CF4A-B809-AA587943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040" y="3640336"/>
            <a:ext cx="166235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3FADE67-599E-3940-9306-15AF29658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957620"/>
              </p:ext>
            </p:extLst>
          </p:nvPr>
        </p:nvGraphicFramePr>
        <p:xfrm>
          <a:off x="2675756" y="3266269"/>
          <a:ext cx="6678978" cy="908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3175000" imgH="431800" progId="Equation.DSMT4">
                  <p:embed/>
                </p:oleObj>
              </mc:Choice>
              <mc:Fallback>
                <p:oleObj r:id="rId5" imgW="31750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756" y="3266269"/>
                        <a:ext cx="6678978" cy="908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741B-F965-EF4C-B9FF-3E40789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C51F-D452-F746-B861-35C7AD40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问题分析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获奖情况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论文分析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4E9E7905-CE37-F34B-B9B6-4A81D2B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343DC1-5B36-6043-A4B3-16BFB866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F8B7-BDF4-FF4E-990A-003EAC3C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A965-7E7F-1046-8B1B-F8F318D7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综述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：将各种各样的变量联系在一起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因素分析：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场馆本身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环境因素，直接影响布局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电子设备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多种电子设备和最高效利用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pPr lvl="1"/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插座 </a:t>
            </a:r>
            <a:r>
              <a:rPr lang="en-US" altLang="zh-CN" dirty="0">
                <a:latin typeface="Songti TC" panose="02010600040101010101" pitchFamily="2" charset="-120"/>
                <a:ea typeface="Songti TC" panose="02010600040101010101" pitchFamily="2" charset="-120"/>
              </a:rPr>
              <a:t>–</a:t>
            </a:r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插座的布局和电源电阻</a:t>
            </a:r>
            <a:endParaRPr lang="en-US" altLang="zh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变量如图</a:t>
            </a:r>
            <a:endParaRPr lang="en-CN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AE3D4A5-2B8F-4249-B0D7-311F73F81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51A2AD-1B20-E343-8954-39BB6BE3E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47AF6CBD-9C4F-C642-9B87-856B477BB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14" y="1383426"/>
            <a:ext cx="5202412" cy="5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模型简化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：将现实的复杂问题简化为简单的问题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电子设备的分布如果是个体的，以不同密度、概率性的分布，大量的电子设备会使模型过于复杂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电子设备的分布如果是连续的，会带来各种各样的运算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简化为一个简易拓扑网格图，节点和现实场馆相关，电子设备智能分布在节点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evice, scale&#10;&#10;Description automatically generated">
            <a:extLst>
              <a:ext uri="{FF2B5EF4-FFF2-40B4-BE49-F238E27FC236}">
                <a16:creationId xmlns:a16="http://schemas.microsoft.com/office/drawing/2014/main" id="{22592378-51A7-0C41-BCA2-62192ED3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6" y="4076700"/>
            <a:ext cx="4787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一系列在闭合电路中的导线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场馆的走道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一定数量级的导线中的自由电子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待充电的电器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走道的长度，宽度（阻碍因素）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电流通过特定节点时的满意度的上升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在导线两端的电压（电动势）使电子定向流动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耗电量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总电流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总体满意度（电动势导致的结果）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3549BF-6472-5841-9ECF-D58B8D7A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364" y="4797559"/>
            <a:ext cx="709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8-13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的建立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将平面图拓扑结构化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在适当的地点添加插座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添加适当的电线组成闭合回路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添加电阻表示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不便性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7DB87-1B92-A243-859A-2193EE8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566" y="3160965"/>
            <a:ext cx="5978332" cy="35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将现实中多因素化为一个简单的数学化模型（拓扑图）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类比物理中的电路，将不同的物理量转化为模型中的自变量和因变量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从现实因素推出所需要使用的变量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电流环路模型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一些问题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离散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分布的电器的确会比较难进行处理，但是连续分布的电器是否也难处理？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是否可以使用函数、微积分等思想连续分布以优化模型？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（时间不足，并没有进行具体实现）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变量图中的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rate consuming energy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可简单的用功率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power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替代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DCB46CA-1482-2A4F-977F-E7B9942F8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287" b="44168"/>
          <a:stretch/>
        </p:blipFill>
        <p:spPr>
          <a:xfrm>
            <a:off x="1320920" y="4975123"/>
            <a:ext cx="10231432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用电器本身所产生的电阻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用电器数量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用电器类型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用户使用习惯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总需求量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F4C3E-FB9C-2042-84E2-574037B32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160" y="2285385"/>
            <a:ext cx="1282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走道所产生的电阻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用户不愿意走很长的路去充电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通道宽度影响用户密度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利用电阻公式推得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568C9C-7C9B-584F-8D67-5B32BCF8D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100" y="3145708"/>
            <a:ext cx="1231900" cy="7239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249A511-8007-144A-B7FD-0F4C913A5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050" y="3082208"/>
            <a:ext cx="1485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插座产生的电阻（主要因素）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2751070-0BC4-654F-BAE0-478DABE6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0" y="2166579"/>
            <a:ext cx="1536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13, 14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三种电阻综合：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充电过程中的竞争问题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电阻影响的电能分配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在用电器电阻和通道电阻中进行了考虑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充电过程耗费的时间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寻找用电器和充电所耗费的时间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在通道电阻和插座电阻中进行了考虑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简易人文因素考量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相同时间，不方便指数相同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竞争相同，不方便指数相同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72C516-2F98-C241-AA7E-BD9A2D1C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732" y="3429000"/>
            <a:ext cx="2692400" cy="1092200"/>
          </a:xfrm>
          <a:prstGeom prst="rect">
            <a:avLst/>
          </a:prstGeom>
        </p:spPr>
      </p:pic>
      <p:pic>
        <p:nvPicPr>
          <p:cNvPr id="10" name="Picture 9" descr="A picture containing Word&#10;&#10;Description automatically generated">
            <a:extLst>
              <a:ext uri="{FF2B5EF4-FFF2-40B4-BE49-F238E27FC236}">
                <a16:creationId xmlns:a16="http://schemas.microsoft.com/office/drawing/2014/main" id="{404DD633-A3E1-694B-8030-074C1E8FF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64" y="4656137"/>
            <a:ext cx="1651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447-FD1F-8A40-AD20-9F7DCBE5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</a:rPr>
              <a:t>问题分析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9E8-45B0-414B-8220-915800CE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问题A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：公共场所充电与能源问题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分析公共场所的充电能源利用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预测未来的能源利用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建立能源利用模型并求出最小值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：瓶子回收与生态环境保护</a:t>
            </a:r>
            <a:endParaRPr lang="en-CN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分析改变水瓶政策的影响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建立影响模型并实际应用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将模型拓展到不同的情况并且分析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58F7992-2704-9D46-A4E5-8FB2837D2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BC349E-7AD4-A64A-AEB3-BE9588D2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电阻子模型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将一个大的问题拆成小的问题，然后考虑小问题之间的联系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如同主模型，将物理电路和现实问题进行类比，利用现成的公式去推导模型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阻值计算问题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考虑复杂的电路如何求出阻值最优解的过程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354E14-CFE2-1C4F-B0BC-EC6D174E35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283"/>
          <a:stretch/>
        </p:blipFill>
        <p:spPr>
          <a:xfrm>
            <a:off x="1560932" y="2860777"/>
            <a:ext cx="4381500" cy="3478162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ECEB57-A4F9-BD48-8DA4-220F4A097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91" t="45950" r="191" b="143"/>
          <a:stretch/>
        </p:blipFill>
        <p:spPr>
          <a:xfrm>
            <a:off x="7394914" y="2884435"/>
            <a:ext cx="4381500" cy="36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14-17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潜在盈利计算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随着人数的上升盈利的增长率会降低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潜在盈利有显然的上限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87108AF-5DD6-6442-B0CB-7EBAC3780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3779070"/>
            <a:ext cx="261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净成本子模型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通过陈述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模拟过程来演示这个公式的推导过程，浅显易懂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十年之后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”子模型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直接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利用模型前讨论的结论（正比）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DC4C2-5D4C-C840-BAB3-67432C23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100" y="3213100"/>
            <a:ext cx="939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对变量进行分析：拓扑图，用户人数，时间，用户类型，插座功率，费用常数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BFA8AFE1-EAEB-2643-953F-EBE843A28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174" y="2713890"/>
            <a:ext cx="8295862" cy="3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上海虹桥火车站案例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$987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$458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$2749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803A54-88B2-1D41-A46E-5727BB50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43" y="3835775"/>
            <a:ext cx="7184718" cy="2657099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66848A3-0590-7D43-889A-981EEDB8E6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218"/>
          <a:stretch/>
        </p:blipFill>
        <p:spPr>
          <a:xfrm>
            <a:off x="7656313" y="1445976"/>
            <a:ext cx="4332128" cy="2673980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B4C05276-A5DC-674A-933E-AACBFE995E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113" t="679" r="105" b="-679"/>
          <a:stretch/>
        </p:blipFill>
        <p:spPr>
          <a:xfrm>
            <a:off x="7757652" y="4050907"/>
            <a:ext cx="4332127" cy="2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模型应用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17-19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学校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案例分析（匿名性）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变量取值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模型结论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$62151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$28571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维护费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59669F30-4156-074F-AFE3-89F243C8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4" y="3660570"/>
            <a:ext cx="7191682" cy="2859343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EBBB23F-E82C-0449-AF49-3DD341133B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16"/>
          <a:stretch/>
        </p:blipFill>
        <p:spPr>
          <a:xfrm>
            <a:off x="7817784" y="1690688"/>
            <a:ext cx="4374216" cy="248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FD9786-CC6D-D241-A49F-FEBC85CF9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042"/>
          <a:stretch/>
        </p:blipFill>
        <p:spPr>
          <a:xfrm>
            <a:off x="7978091" y="4033173"/>
            <a:ext cx="4111688" cy="2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19, 20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“十年之后”子模型的常数变化的影响（“拉长”程度）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5BBF71-0154-EE4F-BB18-BA2AE6A58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714" y="2479573"/>
            <a:ext cx="934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20, 21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政府提供插座补贴（以不同的比例），提升盈利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倡导购买电动汽车，提升用户基数，使潜在盈利尽可能接近最大值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798C8DB-6402-3945-9222-BBE4410E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76" y="3084456"/>
            <a:ext cx="5906524" cy="211658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BB6DA6-92DB-5F47-8632-4BC4CC313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2531" y="4612443"/>
            <a:ext cx="6319937" cy="20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6195-BA74-A24F-8554-E61F63B1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获奖分析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2AB43-1245-DE46-966C-ADE97B3C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奖项分布相对均匀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我校9810</a:t>
            </a:r>
            <a:r>
              <a:rPr 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, 10005, 10007, 10008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Meritorious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9811, 10006, 10009, 10010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Honorable Mention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9812, 10004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获得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Successful Participant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奖项，符合我校奖项分布规律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Outstanding奖项的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支队伍中有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支来自中国（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9548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华二，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9824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浙江杭州外国语，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9844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9869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七宝，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10057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上中国际），与</a:t>
            </a:r>
            <a:r>
              <a:rPr lang="en-US" altLang="zh-CN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HiMCM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奖项分布比较符合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E8525A2-40A1-FE4E-AE96-091A0F47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3495"/>
            <a:ext cx="12192000" cy="150938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4707B19-1DA4-C247-B9E1-DCAA800FA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4D3948B-688F-CB4C-A227-8164835F8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建议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将数学化的模型“文学化”，显而易见的提供定性的解释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提供数据和图表来客观的表现影响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21, 22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问题的多个小问所需要的“直接结论”点明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Prob. 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4E00277-69ED-F64C-84BF-AB91CD318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94" y="2506662"/>
            <a:ext cx="7189576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DE8BD-7C3C-F247-9DBB-2791A07A4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83" y="2371725"/>
            <a:ext cx="5948517" cy="6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EE8-5695-384C-8DE3-43F7D878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Pg. 22</a:t>
            </a:r>
            <a:endParaRPr lang="en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9E7B2-4676-5245-897B-63A8EF2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优点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EB22-2B22-774A-915B-8C98D55053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数据十分客观，容易获取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将大量的因素都考虑进去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基于物理学模型类比进行分析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计算过程十分简易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通过案例分析来证明模型的逻辑正确性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8D8367-9712-4A43-A095-10467C66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</a:rPr>
              <a:t>缺点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2488AF-7623-B147-AEFE-17438A180D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并没有分析场馆之间的竞争因素</a:t>
            </a: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结论并没有现实数据进行验证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只使用了简单的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模型，考虑的因素不足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E40E389-B5B0-B745-A1BC-3D2BFFC28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CB06AA-16F3-ED4B-9C03-DDEA8359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AB19-BF92-BC4D-A372-07F8EA83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说在最后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05C-C768-CF45-85D3-23260661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本次论文研读复现的资料均在GitHub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2"/>
              </a:rPr>
              <a:t>https://github.com/stOOrz-Maths/2019_HiMCM_A_10005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上开源，欢迎大家查看。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stOOrz讨论组GitHub链接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  <a:hlinkClick r:id="rId3"/>
              </a:rPr>
              <a:t>https://github.com/stOOrz-Maths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，欢迎关注。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欢迎大家加入stOOrz讨论组微信群参与科学相关的讨论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！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E9B1B46-2A9B-3A40-9AFB-0641899E5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t="22114" r="9880" b="18699"/>
          <a:stretch/>
        </p:blipFill>
        <p:spPr>
          <a:xfrm>
            <a:off x="2397606" y="4163083"/>
            <a:ext cx="2310592" cy="232979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2D35967-1816-6D46-8A8B-7D6EAEE04C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82" r="10082"/>
          <a:stretch/>
        </p:blipFill>
        <p:spPr>
          <a:xfrm>
            <a:off x="7483804" y="4182283"/>
            <a:ext cx="2310592" cy="23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FC7-08F1-3A4D-A47C-70FA4BEE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>
                <a:latin typeface="Songti TC" panose="02010600040101010101" pitchFamily="2" charset="-120"/>
                <a:ea typeface="Songti TC" panose="02010600040101010101" pitchFamily="2" charset="-120"/>
                <a:cs typeface="Times New Roman" panose="02020603050405020304" pitchFamily="18" charset="0"/>
              </a:rPr>
              <a:t>谢谢大家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2E74-5856-8D4E-BAB2-33BF59B7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Science. Mind.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stOOrz – EasonSYC / stOOrz - CrisperDong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上海市实验学校 数学建模社</a:t>
            </a:r>
          </a:p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2022.03.31</a:t>
            </a:r>
          </a:p>
          <a:p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84FC9CA-D102-5E45-A6FE-337AEB37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E8B018-7A01-2348-8895-B58A7D6B0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B07A-4DA6-6E46-A0EF-29322166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EDED-22D2-2246-B060-9F63A7D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本次选用的论文是10005论文</a:t>
            </a: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Meritourious奖项</a:t>
            </a:r>
            <a:endParaRPr lang="en-US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指导老师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JUNJUN CHEN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陈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珺珺）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组员为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ZHEHAN XU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TONG XIN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JINGWEN GU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，</a:t>
            </a:r>
            <a:r>
              <a:rPr lang="en-GB" dirty="0">
                <a:latin typeface="Times" pitchFamily="2" charset="0"/>
                <a:ea typeface="Songti TC" panose="02010600040101010101" pitchFamily="2" charset="-120"/>
                <a:cs typeface="Times New Roman" panose="02020603050405020304" pitchFamily="18" charset="0"/>
              </a:rPr>
              <a:t>CHENGYANG YUE </a:t>
            </a:r>
          </a:p>
          <a:p>
            <a:endParaRPr lang="en-CN" dirty="0">
              <a:latin typeface="Times" pitchFamily="2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03566FF-A872-6B46-ADCF-DB450A0F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0D3913-EC7D-A34B-8431-50700A64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5D3-1A7D-D04A-B819-C33E31C9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论文目录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 </a:t>
            </a:r>
            <a:r>
              <a:rPr lang="en-US" altLang="zh-CN" dirty="0">
                <a:latin typeface="Times" pitchFamily="2" charset="0"/>
                <a:ea typeface="Songti TC" panose="02010600040101010101" pitchFamily="2" charset="-120"/>
              </a:rPr>
              <a:t>– Pg. 2</a:t>
            </a:r>
            <a:endParaRPr lang="en-CN" dirty="0">
              <a:latin typeface="Times" pitchFamily="2" charset="0"/>
              <a:ea typeface="Songti TC" panose="02010600040101010101" pitchFamily="2" charset="-12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1D3963-55FD-024A-B2F4-BC4DC55F9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介绍放在最前面</a:t>
            </a:r>
            <a:endParaRPr lang="en-US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假设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建模前的讨论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电流模型（主模型）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en-CN" dirty="0">
                <a:latin typeface="Times" pitchFamily="2" charset="0"/>
                <a:ea typeface="Songti TC" panose="02010600040101010101" pitchFamily="2" charset="-120"/>
              </a:rPr>
              <a:t>电阻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，成本（</a:t>
            </a:r>
            <a:r>
              <a:rPr lang="zh-CN" altLang="en-CN" dirty="0">
                <a:latin typeface="Times" pitchFamily="2" charset="0"/>
                <a:ea typeface="Songti TC" panose="02010600040101010101" pitchFamily="2" charset="-120"/>
              </a:rPr>
              <a:t>子模型</a:t>
            </a:r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）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实际应用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敏感度分析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  <a:p>
            <a:r>
              <a:rPr lang="zh-CN" altLang="en-US" dirty="0">
                <a:latin typeface="Times" pitchFamily="2" charset="0"/>
                <a:ea typeface="Songti TC" panose="02010600040101010101" pitchFamily="2" charset="-120"/>
              </a:rPr>
              <a:t>结论与优缺点</a:t>
            </a:r>
            <a:endParaRPr lang="en-US" altLang="zh-CN" dirty="0">
              <a:latin typeface="Times" pitchFamily="2" charset="0"/>
              <a:ea typeface="Songti TC" panose="02010600040101010101" pitchFamily="2" charset="-12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3767E00-B287-1D47-9815-D271C4E09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337" y="344464"/>
            <a:ext cx="4449733" cy="6148411"/>
          </a:xfr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ACEA602C-621D-ED4F-8787-B8948955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3EC5139D-4809-6542-9506-CE9AEB9E5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7180E-9E84-FA4E-A2D9-A114A56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1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0524AD-85A6-F54B-B363-0D601E4E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首先讲述了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模型核心内容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，并且直接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点出结论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其次是</a:t>
            </a:r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电路分析</a:t>
            </a:r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的相关内容与结论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2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考虑两种</a:t>
            </a:r>
            <a:r>
              <a:rPr lang="en-GB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极端情况</a:t>
            </a:r>
            <a:r>
              <a:rPr lang="en-GB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并取加权平均进行计算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Logistic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回归进行拟合。（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3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对模型的</a:t>
            </a:r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实际应用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，考虑实际经济效应。（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4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为提升经济效益</a:t>
            </a:r>
            <a:r>
              <a:rPr lang="en-US" b="1" dirty="0" err="1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提出几个实际建议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5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敏感度分析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，优缺点分析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。（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Para. 6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）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A68B6C7-D0D0-6444-9935-594D20D7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E55B505-EBE5-0940-99CA-8C57A4A6F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18A8-694B-0548-A1F7-25CC98F9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论文概要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值得学习的地方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ACF4-C4DC-754D-9FF7-86A8094C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结论性的东西为主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，一目了然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总体结构和论文目录，论文正文较为类似，为后文作结构树立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利用了粗体进行重点的强调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EE9ABCA-B4EA-9E4A-B88B-D2688DF0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D829C03-2E5F-0146-BAEF-07D7CB018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476D-E2CD-0149-901F-EC0EBAB6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简介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– Pg. 3, 4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344F-D756-E049-8DC8-DB01FA68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背景介绍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：能量使用的历史变化趋势，电子产品对能量的依赖性，建立模型的目的与意义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文献综述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：他人对未来能源使用变化的预测，现有文献和研究的不足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问题重述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：分析变化趋势，分析公共区域充电的影响，计算成本，分析如何</a:t>
            </a:r>
            <a:r>
              <a:rPr lang="zh-CN" altLang="en-CN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填回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成本，模型调整应用到不同场馆，分析如何减少净成本，提出建议减少净成本</a:t>
            </a:r>
            <a:endParaRPr lang="en-US" altLang="zh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en-CN" b="1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要做的事</a:t>
            </a:r>
            <a:r>
              <a:rPr lang="zh-CN" altLang="en-US" dirty="0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：查找能量变化数据并分析，估计可能的影响，分析电路主模型，建立电阻、习惯、兴趣的子模型，考虑变量取值，应用，建议，调整变量，敏感度分析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97BBEA10-8D72-A24E-AEBD-654C5F750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6" t="22114" r="9880" b="18699"/>
          <a:stretch/>
        </p:blipFill>
        <p:spPr>
          <a:xfrm>
            <a:off x="8976732" y="155441"/>
            <a:ext cx="1217865" cy="1227985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E545180-3B48-8940-8344-4DBC788BC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r="10082"/>
          <a:stretch/>
        </p:blipFill>
        <p:spPr>
          <a:xfrm>
            <a:off x="10871914" y="155441"/>
            <a:ext cx="1217865" cy="121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1970</Words>
  <Application>Microsoft Macintosh PowerPoint</Application>
  <PresentationFormat>Widescreen</PresentationFormat>
  <Paragraphs>239</Paragraphs>
  <Slides>44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Songti TC</vt:lpstr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Equation.DSMT4</vt:lpstr>
      <vt:lpstr>Charge the Circuit:  Modelling Public Charging With An Electric Circuit Model</vt:lpstr>
      <vt:lpstr>目录</vt:lpstr>
      <vt:lpstr>问题分析</vt:lpstr>
      <vt:lpstr>获奖分析</vt:lpstr>
      <vt:lpstr>论文分析</vt:lpstr>
      <vt:lpstr>论文目录 – Pg. 2</vt:lpstr>
      <vt:lpstr>论文概要 – Pg. 1</vt:lpstr>
      <vt:lpstr>论文概要 – 值得学习的地方</vt:lpstr>
      <vt:lpstr>简介 – Pg. 3, 4</vt:lpstr>
      <vt:lpstr>简介 – 值得学习的地方</vt:lpstr>
      <vt:lpstr>总体假设 – Pg. 5</vt:lpstr>
      <vt:lpstr>模型前研讨 – Pg. 5 - 7</vt:lpstr>
      <vt:lpstr>模型前研讨 – 值得学习的地方</vt:lpstr>
      <vt:lpstr>模型前研讨 – 一些问题</vt:lpstr>
      <vt:lpstr>Gray Box Model – CrisperDong</vt:lpstr>
      <vt:lpstr>Gray Box Model – CrisperDong</vt:lpstr>
      <vt:lpstr>Gray Box Model – CrisperDong</vt:lpstr>
      <vt:lpstr>Gray Box Model – CrisperDong</vt:lpstr>
      <vt:lpstr>Gray Box Model – CrisperDong</vt:lpstr>
      <vt:lpstr>电流环路模型 – Pg. 8-13</vt:lpstr>
      <vt:lpstr>电流环路模型 – Pg. 8-13</vt:lpstr>
      <vt:lpstr>电流环路模型 – Pg. 8-13</vt:lpstr>
      <vt:lpstr>电流环路模型 – Pg. 8-13</vt:lpstr>
      <vt:lpstr>电流环路模型 – 值得学习的地方</vt:lpstr>
      <vt:lpstr>电流环路模型 – 一些问题</vt:lpstr>
      <vt:lpstr>电阻子模型 – Pg. 13, 14</vt:lpstr>
      <vt:lpstr>电阻子模型 – Pg. 13, 14</vt:lpstr>
      <vt:lpstr>电阻子模型 – Pg. 13, 14</vt:lpstr>
      <vt:lpstr>电阻子模型 – Pg. 13, 14</vt:lpstr>
      <vt:lpstr>电阻子模型 – 值得学习的地方</vt:lpstr>
      <vt:lpstr>净成本子模型 – Pg. 14-17</vt:lpstr>
      <vt:lpstr>净成本子模型 – Pg. 14-17</vt:lpstr>
      <vt:lpstr>净成本子模型 – 值得学习的地方</vt:lpstr>
      <vt:lpstr>“十年之后”子模型 – Pg. 17</vt:lpstr>
      <vt:lpstr>模型应用 – Pg. 17-19</vt:lpstr>
      <vt:lpstr>模型应用 – Pg. 17-19</vt:lpstr>
      <vt:lpstr>模型应用 – Pg. 17-19</vt:lpstr>
      <vt:lpstr>敏感度分析 – Pg. 19, 20</vt:lpstr>
      <vt:lpstr>建议 – Pg. 20, 21</vt:lpstr>
      <vt:lpstr>建议 – 值得学习的地方</vt:lpstr>
      <vt:lpstr>结论 – Pg. 21, 22</vt:lpstr>
      <vt:lpstr>优缺点分析 – Pg. 22</vt:lpstr>
      <vt:lpstr>说在最后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the Circuit:  Modelling Public Charging With An Electric Circuit Model</dc:title>
  <dc:creator>Office</dc:creator>
  <cp:lastModifiedBy>Office</cp:lastModifiedBy>
  <cp:revision>13</cp:revision>
  <dcterms:created xsi:type="dcterms:W3CDTF">2022-03-30T12:18:41Z</dcterms:created>
  <dcterms:modified xsi:type="dcterms:W3CDTF">2022-03-31T05:22:52Z</dcterms:modified>
</cp:coreProperties>
</file>