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01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97" r:id="rId17"/>
    <p:sldId id="298" r:id="rId18"/>
    <p:sldId id="299" r:id="rId19"/>
    <p:sldId id="300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302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2"/>
    <p:restoredTop sz="94014"/>
  </p:normalViewPr>
  <p:slideViewPr>
    <p:cSldViewPr snapToGrid="0" snapToObjects="1">
      <p:cViewPr>
        <p:scale>
          <a:sx n="118" d="100"/>
          <a:sy n="118" d="100"/>
        </p:scale>
        <p:origin x="11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6BBB-D5A5-7141-AEBA-8CEA87D4F5EF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9C3A-BF8B-9848-B244-0FCC3C7F68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6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9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6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07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59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87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892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1107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177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5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0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2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81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44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80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18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176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49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69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41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034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50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75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23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04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4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319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71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60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7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6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Orz-Maths" TargetMode="External"/><Relationship Id="rId2" Type="http://schemas.openxmlformats.org/officeDocument/2006/relationships/hyperlink" Target="https://github.com/stOOrz-Maths/2019_HiMCM_A_10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C56-DB79-9D43-AF4D-311D1B176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the Circuit: </a:t>
            </a:r>
            <a:b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Public Charging With An Electric Circuit Model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4222-A279-9140-9058-ADC62D9D1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HiMCM 2019 Problem A Team 10005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3D34E14-FE7E-214B-B5B0-2A91C08D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C4EBA-799F-B345-99ED-A4EA5660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B96E-655A-874C-9CF8-F0E357C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D5E-C819-8243-9D1A-E74A7B0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进行了文献综述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，分析所查阅到的文献的优缺点以及本论文所弥补的点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背景提到了现有的数据以及研究意义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将问题拆分为多个部分，而不是简单的把每一问重述一遍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B795A65-77F3-6349-B449-4A401102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FB5E26-EE5E-6D47-B73B-27CF5CB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FB0-C042-A648-A00A-7319830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总体假设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5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6A60-79FE-5641-92CC-C4A9A587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影响场馆安装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、升级装置是场馆的“兴趣”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成本最小化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总能量消耗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非平民消耗，非平民消耗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农业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工业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交通业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服务业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其它占比小，考虑太复杂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家用消耗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公共区域消耗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在家里耗电（空调，家庭充电器）或公共区域充电，其它的已经算做非平民消耗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满意度满足一定大小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，营收额和服务价值成正比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大部分服务价值都会被消耗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72282C6-2F1B-D04C-B048-0D879FC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D55491-1382-6446-8ED4-A023AECA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CA4-295B-104F-87EF-9B58DF8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5 - 7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A7E5D-09E4-5A44-8DC5-09A157A6C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内容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：分析能量随着时间的变化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记号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：能量关于时间的函数，下标为指定国家，附加字母为子内容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en-CN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建立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：能量分析使用简单线性叠加，迎合假设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b="1" dirty="0" err="1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拟合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：利用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Logistic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人口增长模型进行拟合，一阶导数和二阶导数判断变化趋势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en-US" b="1" dirty="0" err="1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应用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：利用欧盟公开数据进行拟合并得出结论（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2021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减缓，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2030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持平，最终为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8.5E+09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kWh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=7.627⋅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0.4615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−2021)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A7E5D-09E4-5A44-8DC5-09A157A6C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88F904C-80B3-DB42-81BE-194774A1D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8267B05-1D98-674F-85AE-B9F500755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313-5079-F145-A8BA-60FFFCF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4A5-B323-C94B-8BDC-F79F4CB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将一些显然的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，简单的，通用的放到主模型外面，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不拉低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主模型的专业程度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通过简单的分析得出不简单的结论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将假设与实际模型进行紧密联系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变量名简单而显而易见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FDAB37-3506-F044-928A-48917EDC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200A30-E14B-8141-A464-4F271B66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49F-564C-624B-BC6C-2807106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E113-550C-0640-8F87-4938E2F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Logistic人口增长模型仅适用于有明显因素导致增长率下降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（例如病毒传播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疫情防控）或控制最大值（例如人口增长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食物问题）的时候适用，因此二阶导数先正后负，一阶导数先增加后减小。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并没有明确指明能量为何适合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人口增长模型（或许它根本就不适合）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利用灰色预测模型可能是一个更好的选择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另一种想法：未来节能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需求平衡，总能量可能趋于稳定？</a:t>
            </a:r>
            <a:endParaRPr lang="en-CN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GB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F</a:t>
            </a:r>
            <a:r>
              <a:rPr lang="en-CN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rom stOOrz_AFOerXRH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267CE7F-DA9A-2C46-8BC4-FAD4A3B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6D3761-7021-2846-BF53-82A076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why Logistic Regression is not Scientific: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of Energy Consumption is not Obvious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Electricity will increase as Technology develops through time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Box Model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method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Basis: Differential Equation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description of a Development Trend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Derivation Process is tedious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(1, 1)</m:t>
                    </m:r>
                  </m:oMath>
                </a14:m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employed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Generate a New Sequence (accumulate):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26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differential equation can be drawn: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developing parameter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controlling parameter.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calculated through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8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 refers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992FFD-BC38-4F48-B6EB-23F3D9A6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428" y="2392470"/>
            <a:ext cx="13633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AA6FC73-7AE6-7E4B-8815-7300F668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719" y="3544794"/>
            <a:ext cx="18533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62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it into the differential equation,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∈0, 1, 2, 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34095A-D2AF-CF4A-B809-AA587943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40" y="3640336"/>
            <a:ext cx="16623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29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41B-F965-EF4C-B9FF-3E40789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51F-D452-F746-B861-35C7AD4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问题分析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获奖情况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论文分析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9E7905-CE37-F34B-B9B6-4A81D2B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43DC1-5B36-6043-A4B3-16BFB8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8B7-BDF4-FF4E-990A-003EAC3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A965-7E7F-1046-8B1B-F8F318D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综述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：将各种各样的变量联系在一起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因素分析：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场馆本身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环境因素，直接影响布局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电子设备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多种电子设备和最高效利用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插座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插座的布局和电源电阻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变量如图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E3D4A5-2B8F-4249-B0D7-311F73F8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51A2AD-1B20-E343-8954-39BB6BE3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7AF6CBD-9C4F-C642-9B87-856B477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4" y="1383426"/>
            <a:ext cx="5202412" cy="5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模型简化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：将现实的复杂问题简化为简单的问题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电子设备的分布如果是个体的，以不同密度、概率性的分布，大量的电子设备会使模型过于复杂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电子设备的分布如果是连续的，会带来各种各样的运算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简化为一个简易拓扑网格图，节点和现实场馆相关，电子设备智能分布在节点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evice, scale&#10;&#10;Description automatically generated">
            <a:extLst>
              <a:ext uri="{FF2B5EF4-FFF2-40B4-BE49-F238E27FC236}">
                <a16:creationId xmlns:a16="http://schemas.microsoft.com/office/drawing/2014/main" id="{22592378-51A7-0C41-BCA2-62192ED3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14" y="1383426"/>
            <a:ext cx="4787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一系列在闭合电路中的导线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场馆的走道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一定数量级的导线中的自由电子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待充电的电器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走道的长度，宽度（阻碍因素）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电流通过特定节点时的满意度的上升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在导线两端的电压（电动势）使电子定向流动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耗电量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总电流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总体满意度（电动势导致的结果）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3549BF-6472-5841-9ECF-D58B8D7A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25" y="2647692"/>
            <a:ext cx="5823344" cy="15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的建立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将平面图拓扑结构化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在适当的地点添加插座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添加适当的电线组成闭合回路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添加电阻表示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不便性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7DB87-1B92-A243-859A-2193EE8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6" y="2492371"/>
            <a:ext cx="5978332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将现实中多因素化为一个简单的数学化模型（拓扑图）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类比物理中的电路，将不同的物理量转化为模型中的自变量和因变量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从现实因素推出所需要使用的变量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分布的电器的确会比较难进行处理，但是连续分布的电器是否也难处理？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是否可以使用函数、微积分等思想连续分布以优化模型？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（时间不足，并没有进行具体实现）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变量图中的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rate consuming energy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可简单的用功率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替代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DCB46CA-1482-2A4F-977F-E7B9942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87" b="44168"/>
          <a:stretch/>
        </p:blipFill>
        <p:spPr>
          <a:xfrm>
            <a:off x="1320920" y="4975123"/>
            <a:ext cx="10231432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用电器本身所产生的电阻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用电器数量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用电器类型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用户使用习惯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总需求量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走道所产生的电阻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用户不愿意走很长的路去充电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通道宽度影响用户密度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利用电阻公式推得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插座产生的电阻（主要因素）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三种电阻综合：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充电过程中的竞争问题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电阻影响的电能分配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在用电器电阻和通道电阻中进行了考虑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充电过程耗费的时间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寻找用电器和充电所耗费的时间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在通道电阻和插座电阻中进行了考虑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简易人文因素考量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相同时间，不方便指数相同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竞争相同，不方便指数相同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447-FD1F-8A40-AD20-9F7DCBE5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</a:rPr>
              <a:t>问题分析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E8-45B0-414B-8220-915800CE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问题A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：公共场所充电与能源问题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分析公共场所的充电能源利用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预测未来的能源利用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建立能源利用模型并求出最小值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：瓶子回收与生态环境保护</a:t>
            </a:r>
            <a:endParaRPr lang="en-CN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分析改变水瓶政策的影响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建立影响模型并实际应用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将模型拓展到不同的情况并且分析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58F7992-2704-9D46-A4E5-8FB2837D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BC349E-7AD4-A64A-AEB3-BE9588D2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将一个大的问题拆成小的问题，然后考虑小问题之间的联系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如同主模型，将物理电路和现实问题进行类比，利用现成的公式去推导模型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阻值计算问题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考虑复杂的电路如何求出阻值最优解的过程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2" name="Content Placeholder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3C75EA-08BF-3C4B-B2C7-8270FBA00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b="49283"/>
          <a:stretch/>
        </p:blipFill>
        <p:spPr>
          <a:xfrm>
            <a:off x="1119772" y="2222500"/>
            <a:ext cx="4583530" cy="3638550"/>
          </a:xfrm>
          <a:prstGeom prst="rect">
            <a:avLst/>
          </a:prstGeom>
        </p:spPr>
      </p:pic>
      <p:pic>
        <p:nvPicPr>
          <p:cNvPr id="13" name="Content Placeholder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EE355C-F6AD-9946-BCBD-4F77A151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-191" t="45950" r="191" b="143"/>
          <a:stretch/>
        </p:blipFill>
        <p:spPr>
          <a:xfrm>
            <a:off x="6629077" y="2222500"/>
            <a:ext cx="431229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潜在盈利计算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随着人数的上升盈利的增长率会降低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潜在盈利有显然的上限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𝐶𝐸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𝐶𝑆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通过陈述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模拟过程来演示这个公式的推导过程，浅显易懂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十年之后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”子模型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直接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利用模型前讨论的结论（正比）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对变量进行分析：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拓扑图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用户人数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时间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用户类型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插座功率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费用常数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FA8AFE1-EAEB-2643-953F-EBE843A2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941" y="2340265"/>
            <a:ext cx="8295862" cy="3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上海虹桥火车站案例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$987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$458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$2749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803A54-88B2-1D41-A46E-5727BB50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196" y="1665053"/>
            <a:ext cx="7184718" cy="2657099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66848A3-0590-7D43-889A-981EEDB8E6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218"/>
          <a:stretch/>
        </p:blipFill>
        <p:spPr>
          <a:xfrm>
            <a:off x="7757651" y="1387047"/>
            <a:ext cx="4332128" cy="267398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4C05276-A5DC-674A-933E-AACBFE995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13" t="679" r="105" b="-679"/>
          <a:stretch/>
        </p:blipFill>
        <p:spPr>
          <a:xfrm>
            <a:off x="7757652" y="4050907"/>
            <a:ext cx="4332127" cy="26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学校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案例分析（匿名性）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$62151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$28571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59669F30-4156-074F-AFE3-89F243C8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961" y="1690688"/>
            <a:ext cx="7191682" cy="285934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EBBB23F-E82C-0449-AF49-3DD341133B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16"/>
          <a:stretch/>
        </p:blipFill>
        <p:spPr>
          <a:xfrm>
            <a:off x="7817784" y="1690688"/>
            <a:ext cx="4374216" cy="248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D9786-CC6D-D241-A49F-FEBC85CF9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042"/>
          <a:stretch/>
        </p:blipFill>
        <p:spPr>
          <a:xfrm>
            <a:off x="7978091" y="4033173"/>
            <a:ext cx="4111688" cy="2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19, 20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“十年之后”子模型的常数变化的影响（“拉长”程度）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5BBF71-0154-EE4F-BB18-BA2AE6A58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66"/>
          <a:stretch/>
        </p:blipFill>
        <p:spPr>
          <a:xfrm>
            <a:off x="2512362" y="4185295"/>
            <a:ext cx="3219844" cy="250642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6419F2-D6CB-AB42-8BCE-830C729C09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344"/>
          <a:stretch/>
        </p:blipFill>
        <p:spPr>
          <a:xfrm>
            <a:off x="7978831" y="2707461"/>
            <a:ext cx="3502015" cy="31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95-BA74-A24F-8554-E61F63B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获奖分析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AB43-1245-DE46-966C-ADE97B3C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题目选择略有不均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奖项分布相对均匀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我校9810</a:t>
            </a:r>
            <a:r>
              <a:rPr 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, 10005, 10007, 10008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Meritorious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9811, 10006, 10009, 10010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Honorable Mention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9812, 10004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Successful Participant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奖项，符合我校奖项分布规律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Outstanding奖项的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支队伍中有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支来自中国（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9548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华二，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9824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浙江杭州外国语，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9844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人大附中，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9869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七宝，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10057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上中国际），与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HiMCM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奖项分布比较符合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8525A2-40A1-FE4E-AE96-091A0F47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495"/>
            <a:ext cx="12192000" cy="150938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4707B19-1DA4-C247-B9E1-DCAA80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4D3948B-688F-CB4C-A227-8164835F8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20, 21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政府提供插座补贴（以不同的比例），提升盈利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倡导购买电动汽车，提升用户基数，使潜在盈利尽可能接近最大值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798C8DB-6402-3945-9222-BBE4410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99" y="4546867"/>
            <a:ext cx="5906524" cy="211658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BB6DA6-92DB-5F47-8632-4BC4CC31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138" y="4650076"/>
            <a:ext cx="6319937" cy="20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将数学化的模型“文学化”，显而易见的提供定性的解释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提供数据和图表来客观的表现影响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21, 22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问题的多个小问所需要的“直接结论”点明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Prob. 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4E00277-69ED-F64C-84BF-AB91CD31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19" y="2371725"/>
            <a:ext cx="718957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DE8BD-7C3C-F247-9DBB-2791A07A4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83" y="2371725"/>
            <a:ext cx="5948517" cy="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22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9E7B2-4676-5245-897B-63A8EF23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数据十分客观，容易获取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将大量的因素都考虑进去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基于物理学模型类比进行分析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计算过程十分简易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通过案例分析来证明模型的逻辑正确性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D8367-9712-4A43-A095-10467C66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缺点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2488AF-7623-B147-AEFE-17438A180D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并没有分析场馆之间的竞争因素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结论并没有现实数据进行验证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只使用了简单的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模型，考虑的因素不足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B19-BF92-BC4D-A372-07F8EA8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说在最后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05C-C768-CF45-85D3-23260661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本次论文研读复现的资料均在GitHub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2"/>
              </a:rPr>
              <a:t>https://github.com/stOOrz-Maths/2019_HiMCM_A_10005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上开源，欢迎大家查看。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stOOrz讨论组GitHub链接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3"/>
              </a:rPr>
              <a:t>https://github.com/stOOrz-Maths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，欢迎关注。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欢迎大家加入stOOrz讨论组微信群参与科学相关的讨论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9B1B46-2A9B-3A40-9AFB-0641899E5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9062694" y="4102985"/>
            <a:ext cx="2310592" cy="23297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B382DB2-B024-B140-ADD5-E4F4D9B658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BC6A7-27CF-114A-89CA-77B34EF31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谢谢大家</a:t>
            </a:r>
            <a:endParaRPr lang="en-C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00D7B-9CD3-7342-B5BE-1D6488A8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6766"/>
          </a:xfrm>
        </p:spPr>
        <p:txBody>
          <a:bodyPr>
            <a:no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eat. 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–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A3D07DB8-53B1-534D-A08C-8DCB7444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A7ABAB-C5A7-8C49-B38A-6D62409C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07A-4DA6-6E46-A0EF-2932216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DED-22D2-2246-B060-9F63A7D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本次选用的论文是10005论文</a:t>
            </a: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Meritourious奖项</a:t>
            </a:r>
            <a:endParaRPr lang="en-US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指导老师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JUNJUN CHEN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陈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珺珺）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组员为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ZHEHAN XU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（许哲涵），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TONG XIN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JINGWEN GU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（顾景文），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CHENGYANG YUE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（岳乘阳）</a:t>
            </a:r>
            <a:endParaRPr lang="en-GB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03566FF-A872-6B46-ADCF-DB450A0F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D3913-EC7D-A34B-8431-50700A64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5D3-1A7D-D04A-B819-C33E31C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论文目录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 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</a:rPr>
              <a:t>– Pg. 2</a:t>
            </a:r>
            <a:endParaRPr lang="en-CN" dirty="0">
              <a:latin typeface="Times" pitchFamily="2" charset="0"/>
              <a:ea typeface="Songti TC" panose="02010600040101010101" pitchFamily="2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D3963-55FD-024A-B2F4-BC4DC55F9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介绍放在最前面</a:t>
            </a:r>
            <a:endParaRPr lang="en-US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假设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建模前的讨论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电流模型（主模型）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电阻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，成本（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</a:rPr>
              <a:t>子模型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实际应用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敏感度分析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结论与优缺点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67E00-B287-1D47-9815-D271C4E0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337" y="344464"/>
            <a:ext cx="4449733" cy="6148411"/>
          </a:xfr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CEA602C-621D-ED4F-8787-B8948955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EC5139D-4809-6542-9506-CE9AEB9E5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7180E-9E84-FA4E-A2D9-A114A5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0524AD-85A6-F54B-B363-0D601E4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首先讲述了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模型核心内容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，并且直接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点出结论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其次是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电路分析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的相关内容与结论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考虑两种</a:t>
            </a:r>
            <a:r>
              <a:rPr lang="en-GB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极端情况</a:t>
            </a:r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并取加权平均进行计算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回归进行拟合。（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3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对模型的</a:t>
            </a:r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实际应用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，考虑实际经济效应。（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为提升经济效益</a:t>
            </a:r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提出几个实际建议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6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A68B6C7-D0D0-6444-9935-594D20D7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E55B505-EBE5-0940-99CA-8C57A4A6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8A8-694B-0548-A1F7-25CC98F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CF4-C4DC-754D-9FF7-86A8094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结论性的东西为主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，一目了然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总体结构和论文目录，论文正文较为类似，为后文作结构树立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利用了粗体进行重点的强调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EE9ABCA-B4EA-9E4A-B88B-D2688DF0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829C03-2E5F-0146-BAEF-07D7CB018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476D-E2CD-0149-901F-EC0EBAB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3, 4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344F-D756-E049-8DC8-DB01FA68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背景介绍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：能量使用的历史变化趋势，电子产品对能量的依赖性，建立模型的目的与意义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：他人对未来能源使用变化的预测，现有文献和研究的不足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问题重述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：分析变化趋势，分析公共区域充电的影响，计算成本，分析如何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填回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成本，模型调整应用到不同场馆，分析如何减少净成本，提出建议减少净成本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要做的事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：查找能量变化数据并分析，估计可能的影响，分析电路主模型，建立电阻、习惯、兴趣的子模型，考虑变量取值，应用，建议，调整变量，敏感度分析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7BBEA10-8D72-A24E-AEBD-654C5F75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E545180-3B48-8940-8344-4DBC788B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{74F621E2-D34A-C141-A9B0-6A576BC3B08E}tf10001121</Template>
  <TotalTime>1083</TotalTime>
  <Words>2076</Words>
  <Application>Microsoft Macintosh PowerPoint</Application>
  <PresentationFormat>Widescreen</PresentationFormat>
  <Paragraphs>251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Songti TC</vt:lpstr>
      <vt:lpstr>Calibri</vt:lpstr>
      <vt:lpstr>Cambria Math</vt:lpstr>
      <vt:lpstr>Century Gothic</vt:lpstr>
      <vt:lpstr>Times</vt:lpstr>
      <vt:lpstr>Times New Roman</vt:lpstr>
      <vt:lpstr>Wingdings 2</vt:lpstr>
      <vt:lpstr>Quotable</vt:lpstr>
      <vt:lpstr>Charge the Circuit:  Modelling Public Charging With An Electric Circuit Model</vt:lpstr>
      <vt:lpstr>目录</vt:lpstr>
      <vt:lpstr>问题分析</vt:lpstr>
      <vt:lpstr>获奖分析</vt:lpstr>
      <vt:lpstr>论文分析</vt:lpstr>
      <vt:lpstr>论文目录 – Pg. 2</vt:lpstr>
      <vt:lpstr>论文概要 – Pg. 1</vt:lpstr>
      <vt:lpstr>论文概要 – 值得学习的地方</vt:lpstr>
      <vt:lpstr>简介 – Pg. 3, 4</vt:lpstr>
      <vt:lpstr>简介 – 值得学习的地方</vt:lpstr>
      <vt:lpstr>总体假设 – Pg. 5</vt:lpstr>
      <vt:lpstr>模型前研讨 – Pg. 5 - 7</vt:lpstr>
      <vt:lpstr>模型前研讨 – 值得学习的地方</vt:lpstr>
      <vt:lpstr>模型前研讨 – 一些问题</vt:lpstr>
      <vt:lpstr>Gray Box Model – CrisperDong</vt:lpstr>
      <vt:lpstr>Gray Box Model – CrisperDong</vt:lpstr>
      <vt:lpstr>Gray Box Model – CrisperDong</vt:lpstr>
      <vt:lpstr>Gray Box Model – CrisperDong</vt:lpstr>
      <vt:lpstr>Gray Box Model – CrisperDong</vt:lpstr>
      <vt:lpstr>电流环路模型 – Pg. 8-13</vt:lpstr>
      <vt:lpstr>电流环路模型 – Pg. 8-13</vt:lpstr>
      <vt:lpstr>电流环路模型 – Pg. 8-13</vt:lpstr>
      <vt:lpstr>电流环路模型 – Pg. 8-13</vt:lpstr>
      <vt:lpstr>电流环路模型 – 值得学习的地方</vt:lpstr>
      <vt:lpstr>电流环路模型 – 一些问题</vt:lpstr>
      <vt:lpstr>电阻子模型 – Pg. 13, 14</vt:lpstr>
      <vt:lpstr>电阻子模型 – Pg. 13, 14</vt:lpstr>
      <vt:lpstr>电阻子模型 – Pg. 13, 14</vt:lpstr>
      <vt:lpstr>电阻子模型 – Pg. 13, 14</vt:lpstr>
      <vt:lpstr>电阻子模型 – 值得学习的地方</vt:lpstr>
      <vt:lpstr>净成本子模型 – Pg. 14-17</vt:lpstr>
      <vt:lpstr>净成本子模型 – Pg. 14-17</vt:lpstr>
      <vt:lpstr>净成本子模型 – Pg. 14-17</vt:lpstr>
      <vt:lpstr>净成本子模型 – 值得学习的地方</vt:lpstr>
      <vt:lpstr>“十年之后”子模型 – Pg. 17</vt:lpstr>
      <vt:lpstr>模型应用 – Pg. 17-19</vt:lpstr>
      <vt:lpstr>模型应用 – Pg. 17-19</vt:lpstr>
      <vt:lpstr>模型应用 – Pg. 17-19</vt:lpstr>
      <vt:lpstr>敏感度分析 – Pg. 19, 20</vt:lpstr>
      <vt:lpstr>建议 – Pg. 20, 21</vt:lpstr>
      <vt:lpstr>建议 – 值得学习的地方</vt:lpstr>
      <vt:lpstr>结论 – Pg. 21, 22</vt:lpstr>
      <vt:lpstr>优缺点分析 – Pg. 22</vt:lpstr>
      <vt:lpstr>说在最后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the Circuit:  Modelling Public Charging With An Electric Circuit Model</dc:title>
  <dc:creator>Office</dc:creator>
  <cp:lastModifiedBy>Office</cp:lastModifiedBy>
  <cp:revision>22</cp:revision>
  <dcterms:created xsi:type="dcterms:W3CDTF">2022-03-30T12:18:41Z</dcterms:created>
  <dcterms:modified xsi:type="dcterms:W3CDTF">2022-03-31T07:29:39Z</dcterms:modified>
</cp:coreProperties>
</file>