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5"/>
  </p:notesMasterIdLst>
  <p:sldIdLst>
    <p:sldId id="269" r:id="rId3"/>
    <p:sldId id="26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48A"/>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71" autoAdjust="0"/>
  </p:normalViewPr>
  <p:slideViewPr>
    <p:cSldViewPr snapToGrid="0">
      <p:cViewPr varScale="1">
        <p:scale>
          <a:sx n="93" d="100"/>
          <a:sy n="93"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2022-04-18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07351-DFF5-46A5-8276-46FD1071D81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49950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addition, we conduct some improvements on our model to make our model direct and clear. First, we use many variables to describe our model, which prevent interference of irrelevant coefficients. We also avoid intermediate variables to simplify our model. The example is shown on the slide. Finally, we make some preparations to lay the foundation for further linear construction.</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424196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DB55C45-5C52-4C68-8A9A-392A972BD591}"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174324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BA573E9-B82E-43C3-9D1F-EAFC4D76D7F5}"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4290960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D6EAC6D-3722-4288-9D55-C65D5FAD7E20}"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3054089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5CC333-42F9-4EC2-B143-20D16058D15C}" type="datetime1">
              <a:rPr lang="zh-CN" altLang="en-US" smtClean="0">
                <a:solidFill>
                  <a:srgbClr val="000000"/>
                </a:solidFill>
              </a:rPr>
              <a:pPr/>
              <a:t>2022-04-18</a:t>
            </a:fld>
            <a:endParaRPr lang="zh-CN" altLang="en-US">
              <a:solidFill>
                <a:srgbClr val="000000"/>
              </a:solidFill>
            </a:endParaRPr>
          </a:p>
        </p:txBody>
      </p:sp>
      <p:sp>
        <p:nvSpPr>
          <p:cNvPr id="6" name="Footer Placeholder 5"/>
          <p:cNvSpPr>
            <a:spLocks noGrp="1"/>
          </p:cNvSpPr>
          <p:nvPr>
            <p:ph type="ftr" sz="quarter" idx="11"/>
          </p:nvPr>
        </p:nvSpPr>
        <p:spPr/>
        <p:txBody>
          <a:bodyPr/>
          <a:lstStyle/>
          <a:p>
            <a:endParaRPr lang="zh-CN" altLang="en-US">
              <a:solidFill>
                <a:srgbClr val="000000"/>
              </a:solidFill>
            </a:endParaRPr>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655824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3F8F13-C142-49EA-8301-2A03599C16EC}" type="datetime1">
              <a:rPr lang="zh-CN" altLang="en-US" smtClean="0">
                <a:solidFill>
                  <a:srgbClr val="000000"/>
                </a:solidFill>
              </a:rPr>
              <a:pPr/>
              <a:t>2022-04-18</a:t>
            </a:fld>
            <a:endParaRPr lang="zh-CN" altLang="en-US">
              <a:solidFill>
                <a:srgbClr val="000000"/>
              </a:solidFill>
            </a:endParaRPr>
          </a:p>
        </p:txBody>
      </p:sp>
      <p:sp>
        <p:nvSpPr>
          <p:cNvPr id="8" name="Footer Placeholder 7"/>
          <p:cNvSpPr>
            <a:spLocks noGrp="1"/>
          </p:cNvSpPr>
          <p:nvPr>
            <p:ph type="ftr" sz="quarter" idx="11"/>
          </p:nvPr>
        </p:nvSpPr>
        <p:spPr/>
        <p:txBody>
          <a:bodyPr/>
          <a:lstStyle/>
          <a:p>
            <a:endParaRPr lang="zh-CN" altLang="en-US">
              <a:solidFill>
                <a:srgbClr val="000000"/>
              </a:solidFill>
            </a:endParaRPr>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170934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583718-44B2-4C5B-9FB1-5A8409CF03C2}" type="datetime1">
              <a:rPr lang="zh-CN" altLang="en-US" smtClean="0">
                <a:solidFill>
                  <a:srgbClr val="000000"/>
                </a:solidFill>
              </a:rPr>
              <a:pPr/>
              <a:t>2022-04-18</a:t>
            </a:fld>
            <a:endParaRPr lang="zh-CN" altLang="en-US">
              <a:solidFill>
                <a:srgbClr val="000000"/>
              </a:solidFill>
            </a:endParaRPr>
          </a:p>
        </p:txBody>
      </p:sp>
      <p:sp>
        <p:nvSpPr>
          <p:cNvPr id="4" name="Footer Placeholder 3"/>
          <p:cNvSpPr>
            <a:spLocks noGrp="1"/>
          </p:cNvSpPr>
          <p:nvPr>
            <p:ph type="ftr" sz="quarter" idx="11"/>
          </p:nvPr>
        </p:nvSpPr>
        <p:spPr/>
        <p:txBody>
          <a:bodyPr/>
          <a:lstStyle/>
          <a:p>
            <a:endParaRPr lang="zh-CN" altLang="en-US">
              <a:solidFill>
                <a:srgbClr val="000000"/>
              </a:solidFill>
            </a:endParaRPr>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43170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DCEBB-D54D-4244-833A-DBC581B1330E}" type="datetime1">
              <a:rPr lang="zh-CN" altLang="en-US" smtClean="0">
                <a:solidFill>
                  <a:srgbClr val="000000"/>
                </a:solidFill>
              </a:rPr>
              <a:pPr/>
              <a:t>2022-04-18</a:t>
            </a:fld>
            <a:endParaRPr lang="zh-CN" altLang="en-US">
              <a:solidFill>
                <a:srgbClr val="000000"/>
              </a:solidFill>
            </a:endParaRPr>
          </a:p>
        </p:txBody>
      </p:sp>
      <p:sp>
        <p:nvSpPr>
          <p:cNvPr id="3" name="Footer Placeholder 2"/>
          <p:cNvSpPr>
            <a:spLocks noGrp="1"/>
          </p:cNvSpPr>
          <p:nvPr>
            <p:ph type="ftr" sz="quarter" idx="11"/>
          </p:nvPr>
        </p:nvSpPr>
        <p:spPr/>
        <p:txBody>
          <a:bodyPr/>
          <a:lstStyle/>
          <a:p>
            <a:endParaRPr lang="zh-CN" altLang="en-US">
              <a:solidFill>
                <a:srgbClr val="000000"/>
              </a:solidFill>
            </a:endParaRPr>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19392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F872CDA-107B-4961-89E3-2F0F7BF64442}" type="datetime1">
              <a:rPr lang="zh-CN" altLang="en-US" smtClean="0">
                <a:solidFill>
                  <a:srgbClr val="000000"/>
                </a:solidFill>
              </a:rPr>
              <a:pPr/>
              <a:t>2022-04-18</a:t>
            </a:fld>
            <a:endParaRPr lang="zh-CN" altLang="en-US">
              <a:solidFill>
                <a:srgbClr val="000000"/>
              </a:solidFill>
            </a:endParaRPr>
          </a:p>
        </p:txBody>
      </p:sp>
      <p:sp>
        <p:nvSpPr>
          <p:cNvPr id="6" name="Footer Placeholder 5"/>
          <p:cNvSpPr>
            <a:spLocks noGrp="1"/>
          </p:cNvSpPr>
          <p:nvPr>
            <p:ph type="ftr" sz="quarter" idx="11"/>
          </p:nvPr>
        </p:nvSpPr>
        <p:spPr/>
        <p:txBody>
          <a:bodyPr/>
          <a:lstStyle/>
          <a:p>
            <a:endParaRPr lang="zh-CN" altLang="en-US">
              <a:solidFill>
                <a:srgbClr val="000000"/>
              </a:solidFill>
            </a:endParaRPr>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785530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5DC960B7-8392-4455-B051-5ABD69C3E053}" type="datetime1">
              <a:rPr lang="zh-CN" altLang="en-US" smtClean="0">
                <a:solidFill>
                  <a:srgbClr val="000000"/>
                </a:solidFill>
              </a:rPr>
              <a:pPr/>
              <a:t>2022-04-18</a:t>
            </a:fld>
            <a:endParaRPr lang="zh-CN" altLang="en-US">
              <a:solidFill>
                <a:srgbClr val="000000"/>
              </a:solidFill>
            </a:endParaRPr>
          </a:p>
        </p:txBody>
      </p:sp>
      <p:sp>
        <p:nvSpPr>
          <p:cNvPr id="6" name="Footer Placeholder 5"/>
          <p:cNvSpPr>
            <a:spLocks noGrp="1"/>
          </p:cNvSpPr>
          <p:nvPr>
            <p:ph type="ftr" sz="quarter" idx="11"/>
          </p:nvPr>
        </p:nvSpPr>
        <p:spPr>
          <a:xfrm>
            <a:off x="590396" y="6041362"/>
            <a:ext cx="3295413" cy="365125"/>
          </a:xfrm>
        </p:spPr>
        <p:txBody>
          <a:bodyPr/>
          <a:lstStyle/>
          <a:p>
            <a:endParaRPr lang="zh-CN" altLang="en-US">
              <a:solidFill>
                <a:srgbClr val="000000"/>
              </a:solidFill>
            </a:endParaRPr>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4121613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atin typeface="宋体" panose="02010600030101010101" pitchFamily="2" charset="-122"/>
              </a:defRPr>
            </a:lvl1pPr>
          </a:lstStyle>
          <a:p>
            <a:r>
              <a:rPr lang="zh-CN" altLang="en-US" dirty="0"/>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84C213-9E09-4481-A09C-BF03A92B78A3}" type="datetime1">
              <a:rPr lang="zh-CN" altLang="en-US" smtClean="0">
                <a:solidFill>
                  <a:srgbClr val="000000"/>
                </a:solidFill>
              </a:rPr>
              <a:pPr/>
              <a:t>2022-04-18</a:t>
            </a:fld>
            <a:endParaRPr lang="zh-CN" altLang="en-US">
              <a:solidFill>
                <a:srgbClr val="000000"/>
              </a:solidFill>
            </a:endParaRPr>
          </a:p>
        </p:txBody>
      </p:sp>
      <p:sp>
        <p:nvSpPr>
          <p:cNvPr id="6" name="Footer Placeholder 5"/>
          <p:cNvSpPr>
            <a:spLocks noGrp="1"/>
          </p:cNvSpPr>
          <p:nvPr>
            <p:ph type="ftr" sz="quarter" idx="11"/>
          </p:nvPr>
        </p:nvSpPr>
        <p:spPr/>
        <p:txBody>
          <a:bodyPr/>
          <a:lstStyle/>
          <a:p>
            <a:endParaRPr lang="zh-CN" altLang="en-US">
              <a:solidFill>
                <a:srgbClr val="000000"/>
              </a:solidFill>
            </a:endParaRPr>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5762469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DF5CDC10-F42B-4B58-82D1-E93AE09CD4BB}"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25949940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4CB85886-D12C-489D-9CFB-CF697FDAC6E2}" type="datetime1">
              <a:rPr lang="zh-CN" altLang="en-US" smtClean="0">
                <a:solidFill>
                  <a:srgbClr val="000000"/>
                </a:solidFill>
              </a:rPr>
              <a:pPr/>
              <a:t>2022-04-18</a:t>
            </a:fld>
            <a:endParaRPr lang="zh-CN" altLang="en-US">
              <a:solidFill>
                <a:srgbClr val="000000"/>
              </a:solidFill>
            </a:endParaRPr>
          </a:p>
        </p:txBody>
      </p:sp>
      <p:sp>
        <p:nvSpPr>
          <p:cNvPr id="3" name="Footer Placeholder 2"/>
          <p:cNvSpPr>
            <a:spLocks noGrp="1"/>
          </p:cNvSpPr>
          <p:nvPr>
            <p:ph type="ftr" sz="quarter" idx="11"/>
          </p:nvPr>
        </p:nvSpPr>
        <p:spPr/>
        <p:txBody>
          <a:bodyPr/>
          <a:lstStyle/>
          <a:p>
            <a:endParaRPr lang="zh-CN" altLang="en-US">
              <a:solidFill>
                <a:srgbClr val="000000"/>
              </a:solidFill>
            </a:endParaRPr>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1553443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81ED89-84C7-4A39-9302-3C881F2B92FB}"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1508755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57F90C-957C-4822-B486-3774C39B52CF}" type="datetime1">
              <a:rPr lang="zh-CN" altLang="en-US" smtClean="0">
                <a:solidFill>
                  <a:srgbClr val="000000"/>
                </a:solidFill>
              </a:rPr>
              <a:pPr/>
              <a:t>2022-04-18</a:t>
            </a:fld>
            <a:endParaRPr lang="zh-CN" altLang="en-US">
              <a:solidFill>
                <a:srgbClr val="000000"/>
              </a:solidFill>
            </a:endParaRPr>
          </a:p>
        </p:txBody>
      </p:sp>
      <p:sp>
        <p:nvSpPr>
          <p:cNvPr id="5" name="Footer Placeholder 4"/>
          <p:cNvSpPr>
            <a:spLocks noGrp="1"/>
          </p:cNvSpPr>
          <p:nvPr>
            <p:ph type="ftr" sz="quarter" idx="11"/>
          </p:nvPr>
        </p:nvSpPr>
        <p:spPr/>
        <p:txBody>
          <a:bodyPr/>
          <a:lstStyle/>
          <a:p>
            <a:endParaRPr lang="zh-CN" altLang="en-US">
              <a:solidFill>
                <a:srgbClr val="000000"/>
              </a:solidFill>
            </a:endParaRPr>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solidFill>
                  <a:srgbClr val="21048A"/>
                </a:solidFill>
              </a:rPr>
              <a:pPr/>
              <a:t>‹#›</a:t>
            </a:fld>
            <a:endParaRPr lang="zh-CN" altLang="en-US">
              <a:solidFill>
                <a:srgbClr val="21048A"/>
              </a:solidFill>
            </a:endParaRPr>
          </a:p>
        </p:txBody>
      </p:sp>
    </p:spTree>
    <p:extLst>
      <p:ext uri="{BB962C8B-B14F-4D97-AF65-F5344CB8AC3E}">
        <p14:creationId xmlns:p14="http://schemas.microsoft.com/office/powerpoint/2010/main" val="370201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2022-04-18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2022-04-18</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2022-04-18</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宋体" panose="02010600030101010101" pitchFamily="2" charset="-122"/>
              </a:defRPr>
            </a:lvl1pPr>
          </a:lstStyle>
          <a:p>
            <a:endParaRPr lang="zh-CN" altLang="en-US" dirty="0">
              <a:solidFill>
                <a:srgbClr val="000000"/>
              </a:solidFill>
            </a:endParaRP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宋体" panose="02010600030101010101" pitchFamily="2" charset="-122"/>
              </a:defRPr>
            </a:lvl1pPr>
          </a:lstStyle>
          <a:p>
            <a:fld id="{5CA0DA82-5E29-457E-9AC2-3BBDB2EF9DF0}" type="datetime1">
              <a:rPr lang="zh-CN" altLang="en-US" smtClean="0">
                <a:solidFill>
                  <a:srgbClr val="000000"/>
                </a:solidFill>
              </a:rPr>
              <a:pPr/>
              <a:t>2022-04-18</a:t>
            </a:fld>
            <a:endParaRPr lang="zh-CN" altLang="en-US" dirty="0">
              <a:solidFill>
                <a:srgbClr val="000000"/>
              </a:solidFill>
            </a:endParaRP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宋体" panose="02010600030101010101" pitchFamily="2" charset="-122"/>
              </a:defRPr>
            </a:lvl1pPr>
          </a:lstStyle>
          <a:p>
            <a:fld id="{B9DE70C3-2CAA-4C8C-8B82-D83E0E054D45}" type="slidenum">
              <a:rPr lang="zh-CN" altLang="en-US" smtClean="0">
                <a:solidFill>
                  <a:srgbClr val="21048A"/>
                </a:solidFill>
              </a:rPr>
              <a:pPr/>
              <a:t>‹#›</a:t>
            </a:fld>
            <a:endParaRPr lang="zh-CN" altLang="en-US" dirty="0">
              <a:solidFill>
                <a:srgbClr val="21048A"/>
              </a:solidFill>
            </a:endParaRPr>
          </a:p>
        </p:txBody>
      </p:sp>
    </p:spTree>
    <p:extLst>
      <p:ext uri="{BB962C8B-B14F-4D97-AF65-F5344CB8AC3E}">
        <p14:creationId xmlns:p14="http://schemas.microsoft.com/office/powerpoint/2010/main" val="40761554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lvl1pPr algn="l" defTabSz="457200" rtl="0" eaLnBrk="1" latinLnBrk="0" hangingPunct="1">
        <a:spcBef>
          <a:spcPct val="0"/>
        </a:spcBef>
        <a:buNone/>
        <a:defRPr sz="4000" b="1" kern="1200">
          <a:solidFill>
            <a:srgbClr val="FEFEFE"/>
          </a:solidFill>
          <a:latin typeface="宋体" panose="02010600030101010101" pitchFamily="2" charset="-122"/>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宋体" panose="02010600030101010101" pitchFamily="2" charset="-122"/>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宋体" panose="02010600030101010101" pitchFamily="2" charset="-122"/>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宋体" panose="02010600030101010101" pitchFamily="2" charset="-122"/>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宋体" panose="02010600030101010101" pitchFamily="2" charset="-122"/>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宋体" panose="02010600030101010101" pitchFamily="2" charset="-122"/>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4.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a:extLst>
              <a:ext uri="{FF2B5EF4-FFF2-40B4-BE49-F238E27FC236}">
                <a16:creationId xmlns:a16="http://schemas.microsoft.com/office/drawing/2014/main" xmlns="" id="{53F6AC99-4485-41A6-8F95-9975730B8818}"/>
              </a:ext>
            </a:extLst>
          </p:cNvPr>
          <p:cNvSpPr>
            <a:spLocks noGrp="1"/>
          </p:cNvSpPr>
          <p:nvPr>
            <p:ph type="title"/>
          </p:nvPr>
        </p:nvSpPr>
        <p:spPr>
          <a:xfrm>
            <a:off x="810000" y="403278"/>
            <a:ext cx="10571998" cy="1014360"/>
          </a:xfrm>
        </p:spPr>
        <p:txBody>
          <a:bodyPr anchor="ctr">
            <a:noAutofit/>
          </a:bodyPr>
          <a:lstStyle/>
          <a:p>
            <a:r>
              <a:rPr lang="en-US" altLang="zh-CN" dirty="0" smtClean="0">
                <a:latin typeface="Times New Roman" panose="02020603050405020304" pitchFamily="18" charset="0"/>
                <a:cs typeface="Times New Roman" panose="02020603050405020304" pitchFamily="18" charset="0"/>
              </a:rPr>
              <a:t>Using Matrixes to describe passenger states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xmlns:a14="http://schemas.microsoft.com/office/drawing/2010/main" xmlns:mc="http://schemas.openxmlformats.org/markup-compatibility/2006" xmlns="" id="{282BAF8A-EA5B-4D73-A23E-3DE33D6E3272}"/>
              </a:ext>
            </a:extLst>
          </p:cNvPr>
          <p:cNvSpPr>
            <a:spLocks noGrp="1"/>
          </p:cNvSpPr>
          <p:nvPr>
            <p:ph idx="1"/>
          </p:nvPr>
        </p:nvSpPr>
        <p:spPr>
          <a:xfrm>
            <a:off x="818712" y="2222287"/>
            <a:ext cx="10554574" cy="4767793"/>
          </a:xfrm>
        </p:spPr>
        <p:txBody>
          <a:bodyPr anchor="t">
            <a:noAutofit/>
          </a:bodyPr>
          <a:lstStyle/>
          <a:p>
            <a:pPr marL="285750" indent="-285750">
              <a:spcBef>
                <a:spcPts val="600"/>
              </a:spcBef>
              <a:buClr>
                <a:srgbClr val="110087"/>
              </a:buClr>
              <a:buSzPct val="88000"/>
              <a:buFont typeface="Wingdings" panose="05000000000000000000" pitchFamily="2" charset="2"/>
              <a:buChar char="p"/>
            </a:pP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Why?</a:t>
            </a:r>
            <a:endPar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To describe the states mathematically</a:t>
            </a:r>
          </a:p>
          <a:p>
            <a:pPr lvl="2" indent="-285750">
              <a:spcBef>
                <a:spcPts val="600"/>
              </a:spcBef>
              <a:buClr>
                <a:srgbClr val="110087"/>
              </a:buClr>
              <a:buSzPct val="88000"/>
              <a:buFont typeface="Wingdings" panose="05000000000000000000" pitchFamily="2" charset="2"/>
              <a:buChar char="p"/>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The originally abstract states of passengers can be quantified</a:t>
            </a:r>
          </a:p>
          <a:p>
            <a:pPr marL="857250" lvl="2" indent="0">
              <a:spcBef>
                <a:spcPts val="600"/>
              </a:spcBef>
              <a:buClr>
                <a:srgbClr val="110087"/>
              </a:buClr>
              <a:buSzPct val="88000"/>
              <a:buNone/>
            </a:pP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857250" lvl="2" indent="0">
              <a:spcBef>
                <a:spcPts val="600"/>
              </a:spcBef>
              <a:buClr>
                <a:srgbClr val="110087"/>
              </a:buClr>
              <a:buSzPct val="88000"/>
              <a:buNone/>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spcBef>
                <a:spcPts val="600"/>
              </a:spcBef>
              <a:buClr>
                <a:srgbClr val="110087"/>
              </a:buClr>
              <a:buSzPct val="88000"/>
              <a:buFont typeface="Wingdings" panose="05000000000000000000" pitchFamily="2" charset="2"/>
              <a:buChar char="p"/>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To ensure the linearity</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2" indent="-285750">
              <a:spcBef>
                <a:spcPts val="600"/>
              </a:spcBef>
              <a:buClr>
                <a:srgbClr val="110087"/>
              </a:buClr>
              <a:buSzPct val="88000"/>
              <a:buFont typeface="Wingdings" panose="05000000000000000000" pitchFamily="2" charset="2"/>
              <a:buChar char="p"/>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The state Matrix can be calculated from the existing ones according to the recursion formula</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任意多边形 19">
            <a:hlinkClick r:id="" action="ppaction://noaction"/>
            <a:extLst>
              <a:ext uri="{FF2B5EF4-FFF2-40B4-BE49-F238E27FC236}">
                <a16:creationId xmlns:a16="http://schemas.microsoft.com/office/drawing/2014/main" xmlns="" id="{B469E5DF-2464-4928-B863-64C85ACF8E77}"/>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16" name="文本框 15">
            <a:extLst>
              <a:ext uri="{FF2B5EF4-FFF2-40B4-BE49-F238E27FC236}">
                <a16:creationId xmlns:a16="http://schemas.microsoft.com/office/drawing/2014/main" xmlns="" id="{A1C39F9A-E647-4446-8FF4-68013442285F}"/>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rgbClr val="21048A"/>
                </a:solidFill>
              </a:rPr>
              <a:pPr/>
              <a:t>1</a:t>
            </a:fld>
            <a:endParaRPr lang="zh-CN" altLang="en-US" sz="1200" b="1" dirty="0">
              <a:solidFill>
                <a:srgbClr val="21048A"/>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29724749"/>
              </p:ext>
            </p:extLst>
          </p:nvPr>
        </p:nvGraphicFramePr>
        <p:xfrm>
          <a:off x="1335204" y="3629082"/>
          <a:ext cx="8638014" cy="614503"/>
        </p:xfrm>
        <a:graphic>
          <a:graphicData uri="http://schemas.openxmlformats.org/presentationml/2006/ole">
            <mc:AlternateContent xmlns:mc="http://schemas.openxmlformats.org/markup-compatibility/2006">
              <mc:Choice xmlns:v="urn:schemas-microsoft-com:vml" Requires="v">
                <p:oleObj spid="_x0000_s2058" name="AxMath" r:id="rId4" imgW="5490360" imgH="390960" progId="Equation.AxMath">
                  <p:embed/>
                </p:oleObj>
              </mc:Choice>
              <mc:Fallback>
                <p:oleObj name="AxMath" r:id="rId4" imgW="5490360" imgH="390960" progId="Equation.AxMath">
                  <p:embed/>
                  <p:pic>
                    <p:nvPicPr>
                      <p:cNvPr id="0" name=""/>
                      <p:cNvPicPr/>
                      <p:nvPr/>
                    </p:nvPicPr>
                    <p:blipFill>
                      <a:blip r:embed="rId5"/>
                      <a:stretch>
                        <a:fillRect/>
                      </a:stretch>
                    </p:blipFill>
                    <p:spPr>
                      <a:xfrm>
                        <a:off x="1335204" y="3629082"/>
                        <a:ext cx="8638014" cy="61450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58162842"/>
              </p:ext>
            </p:extLst>
          </p:nvPr>
        </p:nvGraphicFramePr>
        <p:xfrm>
          <a:off x="1335204" y="5630190"/>
          <a:ext cx="5519119" cy="569506"/>
        </p:xfrm>
        <a:graphic>
          <a:graphicData uri="http://schemas.openxmlformats.org/presentationml/2006/ole">
            <mc:AlternateContent xmlns:mc="http://schemas.openxmlformats.org/markup-compatibility/2006">
              <mc:Choice xmlns:v="urn:schemas-microsoft-com:vml" Requires="v">
                <p:oleObj spid="_x0000_s2059" name="AxMath" r:id="rId6" imgW="3784680" imgH="390960" progId="Equation.AxMath">
                  <p:embed/>
                </p:oleObj>
              </mc:Choice>
              <mc:Fallback>
                <p:oleObj name="AxMath" r:id="rId6" imgW="3784680" imgH="390960" progId="Equation.AxMath">
                  <p:embed/>
                  <p:pic>
                    <p:nvPicPr>
                      <p:cNvPr id="0" name=""/>
                      <p:cNvPicPr/>
                      <p:nvPr/>
                    </p:nvPicPr>
                    <p:blipFill>
                      <a:blip r:embed="rId7"/>
                      <a:stretch>
                        <a:fillRect/>
                      </a:stretch>
                    </p:blipFill>
                    <p:spPr>
                      <a:xfrm>
                        <a:off x="1335204" y="5630190"/>
                        <a:ext cx="5519119" cy="569506"/>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089878730"/>
              </p:ext>
            </p:extLst>
          </p:nvPr>
        </p:nvGraphicFramePr>
        <p:xfrm>
          <a:off x="7447692" y="5263855"/>
          <a:ext cx="2392596" cy="1302176"/>
        </p:xfrm>
        <a:graphic>
          <a:graphicData uri="http://schemas.openxmlformats.org/presentationml/2006/ole">
            <mc:AlternateContent xmlns:mc="http://schemas.openxmlformats.org/markup-compatibility/2006">
              <mc:Choice xmlns:v="urn:schemas-microsoft-com:vml" Requires="v">
                <p:oleObj spid="_x0000_s2060" name="AxMath" r:id="rId8" imgW="1559880" imgH="848520" progId="Equation.AxMath">
                  <p:embed/>
                </p:oleObj>
              </mc:Choice>
              <mc:Fallback>
                <p:oleObj name="AxMath" r:id="rId8" imgW="1559880" imgH="848520" progId="Equation.AxMath">
                  <p:embed/>
                  <p:pic>
                    <p:nvPicPr>
                      <p:cNvPr id="0" name=""/>
                      <p:cNvPicPr/>
                      <p:nvPr/>
                    </p:nvPicPr>
                    <p:blipFill>
                      <a:blip r:embed="rId9"/>
                      <a:stretch>
                        <a:fillRect/>
                      </a:stretch>
                    </p:blipFill>
                    <p:spPr>
                      <a:xfrm>
                        <a:off x="7447692" y="5263855"/>
                        <a:ext cx="2392596" cy="1302176"/>
                      </a:xfrm>
                      <a:prstGeom prst="rect">
                        <a:avLst/>
                      </a:prstGeom>
                    </p:spPr>
                  </p:pic>
                </p:oleObj>
              </mc:Fallback>
            </mc:AlternateContent>
          </a:graphicData>
        </a:graphic>
      </p:graphicFrame>
    </p:spTree>
    <p:extLst>
      <p:ext uri="{BB962C8B-B14F-4D97-AF65-F5344CB8AC3E}">
        <p14:creationId xmlns:p14="http://schemas.microsoft.com/office/powerpoint/2010/main" val="238179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55DCE302-11B0-4322-87BB-1F0DAF15809D}"/>
              </a:ext>
            </a:extLst>
          </p:cNvPr>
          <p:cNvSpPr>
            <a:spLocks noGrp="1"/>
          </p:cNvSpPr>
          <p:nvPr>
            <p:ph idx="1"/>
          </p:nvPr>
        </p:nvSpPr>
        <p:spPr>
          <a:xfrm>
            <a:off x="818712" y="2222287"/>
            <a:ext cx="10554574" cy="5706371"/>
          </a:xfrm>
        </p:spPr>
        <p:txBody>
          <a:bodyPr anchor="t">
            <a:noAutofit/>
          </a:bodyPr>
          <a:lstStyle/>
          <a:p>
            <a:pPr marR="0" lvl="0" algn="l"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sz="1800" b="1" dirty="0">
                <a:solidFill>
                  <a:srgbClr val="13009C"/>
                </a:solidFill>
                <a:latin typeface="Times New Roman" panose="02020603050405020304" pitchFamily="18" charset="0"/>
                <a:ea typeface="+mj-ea"/>
                <a:cs typeface="Times New Roman" panose="02020603050405020304" pitchFamily="18" charset="0"/>
              </a:rPr>
              <a:t>Why?</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To make our model direct and clear.</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Facilitate our calculation.</a:t>
            </a:r>
          </a:p>
          <a:p>
            <a:pPr lvl="0" defTabSz="914400">
              <a:lnSpc>
                <a:spcPct val="150000"/>
              </a:lnSpc>
              <a:spcBef>
                <a:spcPts val="0"/>
              </a:spcBef>
              <a:spcAft>
                <a:spcPts val="0"/>
              </a:spcAft>
              <a:buClrTx/>
              <a:buFont typeface="Wingdings" panose="05000000000000000000" pitchFamily="2" charset="2"/>
              <a:buChar char="p"/>
              <a:defRPr/>
            </a:pP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Avoid </a:t>
            </a: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intermediate variables</a:t>
            </a: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cs typeface="Times New Roman" panose="02020603050405020304" pitchFamily="18" charset="0"/>
              </a:rPr>
              <a:t>Prevent interference of irrelevant coefficients.</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cs typeface="Times New Roman" panose="02020603050405020304" pitchFamily="18" charset="0"/>
              </a:rPr>
              <a:t>Ensure the model’s accuracy</a:t>
            </a:r>
            <a:r>
              <a:rPr lang="en-US" altLang="zh-CN" sz="1800" dirty="0" smtClean="0">
                <a:solidFill>
                  <a:prstClr val="black"/>
                </a:solidFill>
                <a:latin typeface="Times New Roman" panose="02020603050405020304" pitchFamily="18" charset="0"/>
                <a:cs typeface="Times New Roman" panose="02020603050405020304" pitchFamily="18" charset="0"/>
              </a:rPr>
              <a:t>.</a:t>
            </a:r>
            <a:endPar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Facilitate our calculation.</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Ensure that the logic of our model is </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coherent </a:t>
            </a:r>
            <a:r>
              <a:rPr lang="en-US" altLang="zh-CN" sz="1800" dirty="0">
                <a:solidFill>
                  <a:prstClr val="black"/>
                </a:solidFill>
                <a:latin typeface="Times New Roman" panose="02020603050405020304" pitchFamily="18" charset="0"/>
                <a:ea typeface="+mj-ea"/>
                <a:cs typeface="Times New Roman" panose="02020603050405020304" pitchFamily="18" charset="0"/>
              </a:rPr>
              <a:t>and rigorous</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Make the afterward analyses more </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intuitive</a:t>
            </a:r>
          </a:p>
          <a:p>
            <a:pPr defTabSz="914400">
              <a:lnSpc>
                <a:spcPct val="150000"/>
              </a:lnSpc>
              <a:spcBef>
                <a:spcPts val="0"/>
              </a:spcBef>
              <a:spcAft>
                <a:spcPts val="0"/>
              </a:spcAft>
              <a:buClrTx/>
              <a:buFont typeface="Wingdings" panose="05000000000000000000" pitchFamily="2" charset="2"/>
              <a:buChar char="p"/>
              <a:defRPr/>
            </a:pP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Lay </a:t>
            </a: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the foundation for linear construction</a:t>
            </a: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xmlns="" id="{1EBF12C4-B3B7-42A8-ABC2-2F3FAFEC89B0}"/>
              </a:ext>
            </a:extLst>
          </p:cNvPr>
          <p:cNvSpPr>
            <a:spLocks noGrp="1"/>
          </p:cNvSpPr>
          <p:nvPr>
            <p:ph type="title"/>
          </p:nvPr>
        </p:nvSpPr>
        <p:spPr>
          <a:xfrm>
            <a:off x="818712" y="413735"/>
            <a:ext cx="10571998" cy="970450"/>
          </a:xfrm>
        </p:spPr>
        <p:txBody>
          <a:bodyPr anchor="ctr"/>
          <a:lstStyle/>
          <a:p>
            <a:r>
              <a:rPr lang="en-US" altLang="zh-CN" dirty="0" smtClean="0">
                <a:latin typeface="Times New Roman" panose="02020603050405020304" pitchFamily="18" charset="0"/>
                <a:cs typeface="Times New Roman" panose="02020603050405020304" pitchFamily="18" charset="0"/>
              </a:rPr>
              <a:t>Mathematical (Algebraic) Simplifications</a:t>
            </a:r>
            <a:endParaRPr lang="zh-CN" altLang="en-US" dirty="0">
              <a:latin typeface="Times New Roman" panose="02020603050405020304" pitchFamily="18" charset="0"/>
              <a:cs typeface="Times New Roman" panose="02020603050405020304" pitchFamily="18" charset="0"/>
            </a:endParaRPr>
          </a:p>
        </p:txBody>
      </p:sp>
      <p:sp>
        <p:nvSpPr>
          <p:cNvPr id="9" name="任意多边形 19">
            <a:hlinkClick r:id="" action="ppaction://noaction"/>
            <a:extLst>
              <a:ext uri="{FF2B5EF4-FFF2-40B4-BE49-F238E27FC236}">
                <a16:creationId xmlns:a16="http://schemas.microsoft.com/office/drawing/2014/main" xmlns=""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2</a:t>
            </a:fld>
            <a:endParaRPr lang="zh-CN" altLang="en-US" sz="1200" b="1" dirty="0">
              <a:solidFill>
                <a:schemeClr val="accent1"/>
              </a:solidFill>
              <a:latin typeface="+mj-lt"/>
            </a:endParaRPr>
          </a:p>
        </p:txBody>
      </p:sp>
      <p:cxnSp>
        <p:nvCxnSpPr>
          <p:cNvPr id="8" name="直接箭头连接符 7">
            <a:extLst>
              <a:ext uri="{FF2B5EF4-FFF2-40B4-BE49-F238E27FC236}">
                <a16:creationId xmlns:a16="http://schemas.microsoft.com/office/drawing/2014/main" xmlns="" id="{BCF2EB27-E635-45CF-A9D3-B320799BA483}"/>
              </a:ext>
            </a:extLst>
          </p:cNvPr>
          <p:cNvCxnSpPr>
            <a:cxnSpLocks/>
            <a:endCxn id="11" idx="0"/>
          </p:cNvCxnSpPr>
          <p:nvPr/>
        </p:nvCxnSpPr>
        <p:spPr>
          <a:xfrm flipH="1">
            <a:off x="8431037" y="4100533"/>
            <a:ext cx="99552" cy="430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8C90A164-6928-4E9F-90E1-0F65A966F075}"/>
              </a:ext>
            </a:extLst>
          </p:cNvPr>
          <p:cNvSpPr txBox="1"/>
          <p:nvPr/>
        </p:nvSpPr>
        <p:spPr>
          <a:xfrm>
            <a:off x="7601322" y="4530670"/>
            <a:ext cx="1659429" cy="369332"/>
          </a:xfrm>
          <a:prstGeom prst="rect">
            <a:avLst/>
          </a:prstGeom>
          <a:noFill/>
          <a:ln w="28575">
            <a:solidFill>
              <a:schemeClr val="accent1"/>
            </a:solidFill>
          </a:ln>
        </p:spPr>
        <p:txBody>
          <a:bodyPr wrap="none" rtlCol="0">
            <a:spAutoFit/>
          </a:bodyPr>
          <a:lstStyle/>
          <a:p>
            <a:r>
              <a:rPr lang="en-US" altLang="zh-CN" dirty="0">
                <a:latin typeface="Times New Roman" panose="02020603050405020304" pitchFamily="18" charset="0"/>
                <a:cs typeface="Times New Roman" panose="02020603050405020304" pitchFamily="18" charset="0"/>
              </a:rPr>
              <a:t>Direct and clear</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981058634"/>
              </p:ext>
            </p:extLst>
          </p:nvPr>
        </p:nvGraphicFramePr>
        <p:xfrm>
          <a:off x="6214527" y="2715699"/>
          <a:ext cx="5476712" cy="1372700"/>
        </p:xfrm>
        <a:graphic>
          <a:graphicData uri="http://schemas.openxmlformats.org/presentationml/2006/ole">
            <mc:AlternateContent xmlns:mc="http://schemas.openxmlformats.org/markup-compatibility/2006">
              <mc:Choice xmlns:v="urn:schemas-microsoft-com:vml" Requires="v">
                <p:oleObj spid="_x0000_s1044" name="AxMath" r:id="rId4" imgW="4208040" imgH="1055880" progId="Equation.AxMath">
                  <p:embed/>
                </p:oleObj>
              </mc:Choice>
              <mc:Fallback>
                <p:oleObj name="AxMath" r:id="rId4" imgW="4208040" imgH="1055880" progId="Equation.AxMath">
                  <p:embed/>
                  <p:pic>
                    <p:nvPicPr>
                      <p:cNvPr id="4" name="对象 3"/>
                      <p:cNvPicPr/>
                      <p:nvPr/>
                    </p:nvPicPr>
                    <p:blipFill>
                      <a:blip r:embed="rId5"/>
                      <a:stretch>
                        <a:fillRect/>
                      </a:stretch>
                    </p:blipFill>
                    <p:spPr>
                      <a:xfrm>
                        <a:off x="6214527" y="2715699"/>
                        <a:ext cx="5476712" cy="1372700"/>
                      </a:xfrm>
                      <a:prstGeom prst="rect">
                        <a:avLst/>
                      </a:prstGeom>
                      <a:ln w="28575">
                        <a:solidFill>
                          <a:schemeClr val="accent1"/>
                        </a:solidFill>
                      </a:ln>
                    </p:spPr>
                  </p:pic>
                </p:oleObj>
              </mc:Fallback>
            </mc:AlternateContent>
          </a:graphicData>
        </a:graphic>
      </p:graphicFrame>
      <p:sp>
        <p:nvSpPr>
          <p:cNvPr id="2" name="矩形 1"/>
          <p:cNvSpPr/>
          <p:nvPr/>
        </p:nvSpPr>
        <p:spPr>
          <a:xfrm>
            <a:off x="7472680" y="363982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10997" y="303530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538968" y="2773680"/>
            <a:ext cx="519176" cy="32308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58143" y="3627530"/>
            <a:ext cx="568529"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610406" y="362753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97012" y="3022354"/>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9768840" y="3934870"/>
            <a:ext cx="233680" cy="13940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xmlns="" id="{8C90A164-6928-4E9F-90E1-0F65A966F075}"/>
                  </a:ext>
                </a:extLst>
              </p:cNvPr>
              <p:cNvSpPr txBox="1"/>
              <p:nvPr/>
            </p:nvSpPr>
            <p:spPr>
              <a:xfrm>
                <a:off x="7185147" y="5341054"/>
                <a:ext cx="4747133" cy="369332"/>
              </a:xfrm>
              <a:prstGeom prst="rect">
                <a:avLst/>
              </a:prstGeom>
              <a:noFill/>
              <a:ln w="28575">
                <a:solidFill>
                  <a:schemeClr val="accent1"/>
                </a:solidFill>
              </a:ln>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Constants: only focus on the critical variables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𝑣</m:t>
                    </m:r>
                  </m:oMath>
                </a14:m>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8C90A164-6928-4E9F-90E1-0F65A966F075}"/>
                  </a:ext>
                </a:extLst>
              </p:cNvPr>
              <p:cNvSpPr txBox="1">
                <a:spLocks noRot="1" noChangeAspect="1" noMove="1" noResize="1" noEditPoints="1" noAdjustHandles="1" noChangeArrowheads="1" noChangeShapeType="1" noTextEdit="1"/>
              </p:cNvSpPr>
              <p:nvPr/>
            </p:nvSpPr>
            <p:spPr>
              <a:xfrm>
                <a:off x="7185147" y="5341054"/>
                <a:ext cx="4747133" cy="369332"/>
              </a:xfrm>
              <a:prstGeom prst="rect">
                <a:avLst/>
              </a:prstGeom>
              <a:blipFill>
                <a:blip r:embed="rId6"/>
                <a:stretch>
                  <a:fillRect l="-894" t="-4545" b="-18182"/>
                </a:stretch>
              </a:blipFill>
              <a:ln w="28575">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953624464"/>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1_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stOOrz">
      <a:majorFont>
        <a:latin typeface="Times New Roman"/>
        <a:ea typeface="宋体"/>
        <a:cs typeface=""/>
      </a:majorFont>
      <a:minorFont>
        <a:latin typeface="Times New Roman"/>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427</TotalTime>
  <Words>191</Words>
  <Application>Microsoft Office PowerPoint</Application>
  <PresentationFormat>宽屏</PresentationFormat>
  <Paragraphs>26</Paragraphs>
  <Slides>2</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vt:i4>
      </vt:variant>
    </vt:vector>
  </HeadingPairs>
  <TitlesOfParts>
    <vt:vector size="12" baseType="lpstr">
      <vt:lpstr>等线</vt:lpstr>
      <vt:lpstr>宋体</vt:lpstr>
      <vt:lpstr>Cambria Math</vt:lpstr>
      <vt:lpstr>Century Gothic</vt:lpstr>
      <vt:lpstr>Times New Roman</vt:lpstr>
      <vt:lpstr>Wingdings</vt:lpstr>
      <vt:lpstr>Wingdings 2</vt:lpstr>
      <vt:lpstr>引用</vt:lpstr>
      <vt:lpstr>1_引用</vt:lpstr>
      <vt:lpstr>AxMath</vt:lpstr>
      <vt:lpstr>Using Matrixes to describe passenger states</vt:lpstr>
      <vt:lpstr>Mathematical (Algebraic) Simplifications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Windows 用户</cp:lastModifiedBy>
  <cp:revision>31</cp:revision>
  <dcterms:created xsi:type="dcterms:W3CDTF">2022-04-09T13:58:34Z</dcterms:created>
  <dcterms:modified xsi:type="dcterms:W3CDTF">2022-04-18T10:40:29Z</dcterms:modified>
</cp:coreProperties>
</file>