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 id="262" r:id="rId8"/>
    <p:sldId id="263"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007D"/>
    <a:srgbClr val="FFFFFF"/>
    <a:srgbClr val="13009C"/>
    <a:srgbClr val="1100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0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AEBF2D6-E447-4BEF-9829-4C127F4405AD}" type="datetimeFigureOut">
              <a:rPr lang="zh-CN" altLang="en-US" smtClean="0"/>
              <a:t>2022/4/10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2940036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AEBF2D6-E447-4BEF-9829-4C127F4405AD}" type="datetimeFigureOut">
              <a:rPr lang="zh-CN" altLang="en-US" smtClean="0"/>
              <a:t>2022/4/10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3313386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AEBF2D6-E447-4BEF-9829-4C127F4405AD}" type="datetimeFigureOut">
              <a:rPr lang="zh-CN" altLang="en-US" smtClean="0"/>
              <a:t>2022/4/10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2902327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AEBF2D6-E447-4BEF-9829-4C127F4405AD}" type="datetimeFigureOut">
              <a:rPr lang="zh-CN" altLang="en-US" smtClean="0"/>
              <a:t>2022/4/10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3018616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AEBF2D6-E447-4BEF-9829-4C127F4405AD}" type="datetimeFigureOut">
              <a:rPr lang="zh-CN" altLang="en-US" smtClean="0"/>
              <a:t>2022/4/10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2932591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AEBF2D6-E447-4BEF-9829-4C127F4405AD}" type="datetimeFigureOut">
              <a:rPr lang="zh-CN" altLang="en-US" smtClean="0"/>
              <a:t>2022/4/10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1284150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AEBF2D6-E447-4BEF-9829-4C127F4405AD}" type="datetimeFigureOut">
              <a:rPr lang="zh-CN" altLang="en-US" smtClean="0"/>
              <a:t>2022/4/10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1716973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AEBF2D6-E447-4BEF-9829-4C127F4405AD}" type="datetimeFigureOut">
              <a:rPr lang="zh-CN" altLang="en-US" smtClean="0"/>
              <a:t>2022/4/10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1865343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AEBF2D6-E447-4BEF-9829-4C127F4405AD}" type="datetimeFigureOut">
              <a:rPr lang="zh-CN" altLang="en-US" smtClean="0"/>
              <a:t>2022/4/10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879715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AEBF2D6-E447-4BEF-9829-4C127F4405AD}" type="datetimeFigureOut">
              <a:rPr lang="zh-CN" altLang="en-US" smtClean="0"/>
              <a:t>2022/4/10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390335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AEBF2D6-E447-4BEF-9829-4C127F4405AD}" type="datetimeFigureOut">
              <a:rPr lang="zh-CN" altLang="en-US" smtClean="0"/>
              <a:t>2022/4/10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2656297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EBF2D6-E447-4BEF-9829-4C127F4405AD}" type="datetimeFigureOut">
              <a:rPr lang="zh-CN" altLang="en-US" smtClean="0"/>
              <a:t>2022/4/10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1933929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oleObject" Target="../embeddings/oleObject1.bin"/><Relationship Id="rId7" Type="http://schemas.openxmlformats.org/officeDocument/2006/relationships/image" Target="../media/image6.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png"/><Relationship Id="rId4" Type="http://schemas.openxmlformats.org/officeDocument/2006/relationships/image" Target="../media/image5.wmf"/><Relationship Id="rId9" Type="http://schemas.openxmlformats.org/officeDocument/2006/relationships/image" Target="../media/image7.w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11.jpeg"/><Relationship Id="rId7" Type="http://schemas.openxmlformats.org/officeDocument/2006/relationships/image" Target="../media/image9.w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8.wmf"/><Relationship Id="rId4" Type="http://schemas.openxmlformats.org/officeDocument/2006/relationships/oleObject" Target="../embeddings/oleObject4.bin"/><Relationship Id="rId9" Type="http://schemas.openxmlformats.org/officeDocument/2006/relationships/image" Target="../media/image10.wmf"/></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12.wmf"/><Relationship Id="rId4"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14.wmf"/><Relationship Id="rId4"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18.wmf"/><Relationship Id="rId4"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0" y="0"/>
            <a:ext cx="12192000" cy="1920240"/>
          </a:xfrm>
          <a:custGeom>
            <a:avLst/>
            <a:gdLst>
              <a:gd name="connsiteX0" fmla="*/ 0 w 12192000"/>
              <a:gd name="connsiteY0" fmla="*/ 0 h 2240279"/>
              <a:gd name="connsiteX1" fmla="*/ 12192000 w 12192000"/>
              <a:gd name="connsiteY1" fmla="*/ 0 h 2240279"/>
              <a:gd name="connsiteX2" fmla="*/ 12192000 w 12192000"/>
              <a:gd name="connsiteY2" fmla="*/ 1920239 h 2240279"/>
              <a:gd name="connsiteX3" fmla="*/ 2854960 w 12192000"/>
              <a:gd name="connsiteY3" fmla="*/ 1920239 h 2240279"/>
              <a:gd name="connsiteX4" fmla="*/ 2489200 w 12192000"/>
              <a:gd name="connsiteY4" fmla="*/ 2240279 h 2240279"/>
              <a:gd name="connsiteX5" fmla="*/ 2123440 w 12192000"/>
              <a:gd name="connsiteY5" fmla="*/ 1920239 h 2240279"/>
              <a:gd name="connsiteX6" fmla="*/ 0 w 12192000"/>
              <a:gd name="connsiteY6" fmla="*/ 1920239 h 224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240279">
                <a:moveTo>
                  <a:pt x="0" y="0"/>
                </a:moveTo>
                <a:lnTo>
                  <a:pt x="12192000" y="0"/>
                </a:lnTo>
                <a:lnTo>
                  <a:pt x="12192000" y="1920239"/>
                </a:lnTo>
                <a:lnTo>
                  <a:pt x="2854960" y="1920239"/>
                </a:lnTo>
                <a:lnTo>
                  <a:pt x="2489200" y="2240279"/>
                </a:lnTo>
                <a:lnTo>
                  <a:pt x="2123440" y="1920239"/>
                </a:lnTo>
                <a:lnTo>
                  <a:pt x="0" y="1920239"/>
                </a:lnTo>
                <a:close/>
              </a:path>
            </a:pathLst>
          </a:custGeom>
          <a:gradFill>
            <a:gsLst>
              <a:gs pos="0">
                <a:srgbClr val="13009C"/>
              </a:gs>
              <a:gs pos="83000">
                <a:srgbClr val="110087"/>
              </a:gs>
              <a:gs pos="100000">
                <a:srgbClr val="0F007D"/>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85799" y="2005446"/>
            <a:ext cx="10068339" cy="861774"/>
          </a:xfrm>
          <a:prstGeom prst="rect">
            <a:avLst/>
          </a:prstGeom>
          <a:noFill/>
        </p:spPr>
        <p:txBody>
          <a:bodyPr wrap="square" rtlCol="0">
            <a:spAutoFit/>
          </a:bodyPr>
          <a:lstStyle/>
          <a:p>
            <a:pPr marL="285750" indent="-285750">
              <a:buClr>
                <a:srgbClr val="110087"/>
              </a:buClr>
              <a:buSzPct val="88000"/>
              <a:buFont typeface="Wingdings" panose="05000000000000000000" pitchFamily="2" charset="2"/>
              <a:buChar char="p"/>
            </a:pPr>
            <a:r>
              <a:rPr lang="zh-CN" altLang="en-US" sz="1500" dirty="0" smtClean="0">
                <a:latin typeface="宋体" panose="02010600030101010101" pitchFamily="2" charset="-122"/>
                <a:ea typeface="宋体" panose="02010600030101010101" pitchFamily="2" charset="-122"/>
                <a:cs typeface="Times New Roman" panose="02020603050405020304" pitchFamily="18" charset="0"/>
              </a:rPr>
              <a:t>这一部分中，我们将采用逐步推演的方式较为清晰地展示乘客速度之间的关系。</a:t>
            </a:r>
            <a:endParaRPr lang="en-US" altLang="zh-CN" sz="1500" dirty="0" smtClean="0">
              <a:latin typeface="宋体" panose="02010600030101010101" pitchFamily="2" charset="-122"/>
              <a:ea typeface="宋体" panose="02010600030101010101" pitchFamily="2" charset="-122"/>
              <a:cs typeface="Times New Roman" panose="02020603050405020304" pitchFamily="18" charset="0"/>
            </a:endParaRPr>
          </a:p>
          <a:p>
            <a:pPr>
              <a:buClr>
                <a:srgbClr val="110087"/>
              </a:buClr>
              <a:buSzPct val="88000"/>
            </a:pPr>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      In this part, we’ll carefully deduct and explicitly display the connections between the passengers’ velocities.</a:t>
            </a:r>
          </a:p>
          <a:p>
            <a:pPr marL="285750" indent="-285750">
              <a:spcBef>
                <a:spcPts val="600"/>
              </a:spcBef>
              <a:buClr>
                <a:srgbClr val="110087"/>
              </a:buClr>
              <a:buSzPct val="88000"/>
              <a:buFont typeface="Wingdings" panose="05000000000000000000" pitchFamily="2" charset="2"/>
              <a:buChar char="p"/>
            </a:pPr>
            <a:r>
              <a:rPr lang="zh-CN" altLang="en-US" sz="1500" b="1" dirty="0" smtClean="0">
                <a:solidFill>
                  <a:srgbClr val="13009C"/>
                </a:solidFill>
                <a:latin typeface="Times New Roman" panose="02020603050405020304" pitchFamily="18" charset="0"/>
                <a:ea typeface="宋体" panose="02010600030101010101" pitchFamily="2" charset="-122"/>
                <a:cs typeface="Times New Roman" panose="02020603050405020304" pitchFamily="18" charset="0"/>
              </a:rPr>
              <a:t>坐标系的构建</a:t>
            </a:r>
            <a:r>
              <a:rPr lang="en-US" altLang="zh-CN" sz="1500" b="1" dirty="0" smtClean="0">
                <a:solidFill>
                  <a:srgbClr val="13009C"/>
                </a:solidFill>
                <a:latin typeface="Times New Roman" panose="02020603050405020304" pitchFamily="18" charset="0"/>
                <a:ea typeface="宋体" panose="02010600030101010101" pitchFamily="2" charset="-122"/>
                <a:cs typeface="Times New Roman" panose="02020603050405020304" pitchFamily="18" charset="0"/>
              </a:rPr>
              <a:t> - The construction of the coordinate</a:t>
            </a:r>
          </a:p>
        </p:txBody>
      </p:sp>
      <p:sp>
        <p:nvSpPr>
          <p:cNvPr id="6" name="标题 1"/>
          <p:cNvSpPr txBox="1">
            <a:spLocks/>
          </p:cNvSpPr>
          <p:nvPr/>
        </p:nvSpPr>
        <p:spPr>
          <a:xfrm>
            <a:off x="551149" y="371566"/>
            <a:ext cx="10571998"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000" b="1" dirty="0">
                <a:solidFill>
                  <a:srgbClr val="FEFEFE"/>
                </a:solidFill>
                <a:latin typeface="宋体" panose="02010600030101010101" pitchFamily="2" charset="-122"/>
                <a:ea typeface="宋体" panose="02010600030101010101" pitchFamily="2" charset="-122"/>
                <a:cs typeface="Times New Roman" panose="02020603050405020304" pitchFamily="18" charset="0"/>
              </a:rPr>
              <a:t>构建数学模型计算登机</a:t>
            </a:r>
            <a:r>
              <a:rPr lang="zh-CN" altLang="en-US" sz="4000" b="1" dirty="0" smtClean="0">
                <a:solidFill>
                  <a:srgbClr val="FEFEFE"/>
                </a:solidFill>
                <a:latin typeface="宋体" panose="02010600030101010101" pitchFamily="2" charset="-122"/>
                <a:ea typeface="宋体" panose="02010600030101010101" pitchFamily="2" charset="-122"/>
                <a:cs typeface="Times New Roman" panose="02020603050405020304" pitchFamily="18" charset="0"/>
              </a:rPr>
              <a:t>时间</a:t>
            </a:r>
            <a:r>
              <a:rPr lang="en-US" altLang="zh-CN" sz="4000" b="1" dirty="0">
                <a:solidFill>
                  <a:srgbClr val="FEFEFE"/>
                </a:solidFill>
                <a:latin typeface="宋体" panose="02010600030101010101" pitchFamily="2" charset="-122"/>
                <a:ea typeface="宋体" panose="02010600030101010101" pitchFamily="2" charset="-122"/>
                <a:cs typeface="Times New Roman" panose="02020603050405020304" pitchFamily="18" charset="0"/>
              </a:rPr>
              <a:t>——</a:t>
            </a:r>
            <a:r>
              <a:rPr lang="zh-CN" altLang="en-US" sz="4000" b="1" dirty="0" smtClean="0">
                <a:solidFill>
                  <a:srgbClr val="FEFEFE"/>
                </a:solidFill>
                <a:latin typeface="宋体" panose="02010600030101010101" pitchFamily="2" charset="-122"/>
                <a:ea typeface="宋体" panose="02010600030101010101" pitchFamily="2" charset="-122"/>
                <a:cs typeface="Times New Roman" panose="02020603050405020304" pitchFamily="18" charset="0"/>
              </a:rPr>
              <a:t>常规状态</a:t>
            </a:r>
            <a:r>
              <a:rPr lang="en-US" altLang="zh-CN" sz="4000" b="1" dirty="0">
                <a:solidFill>
                  <a:srgbClr val="FEFEFE"/>
                </a:solidFill>
                <a:latin typeface="宋体" panose="02010600030101010101" pitchFamily="2" charset="-122"/>
                <a:ea typeface="宋体" panose="02010600030101010101" pitchFamily="2" charset="-122"/>
                <a:cs typeface="Times New Roman" panose="02020603050405020304" pitchFamily="18" charset="0"/>
              </a:rPr>
              <a:t/>
            </a:r>
            <a:br>
              <a:rPr lang="en-US" altLang="zh-CN" sz="4000" b="1" dirty="0">
                <a:solidFill>
                  <a:srgbClr val="FEFEFE"/>
                </a:solidFill>
                <a:latin typeface="宋体" panose="02010600030101010101" pitchFamily="2" charset="-122"/>
                <a:ea typeface="宋体" panose="02010600030101010101" pitchFamily="2" charset="-122"/>
                <a:cs typeface="Times New Roman" panose="02020603050405020304" pitchFamily="18" charset="0"/>
              </a:rPr>
            </a:br>
            <a:r>
              <a:rPr lang="en-US" altLang="zh-CN" sz="2000" dirty="0" smtClean="0">
                <a:solidFill>
                  <a:schemeClr val="bg1"/>
                </a:solidFill>
                <a:latin typeface="Times New Roman" panose="02020603050405020304" pitchFamily="18" charset="0"/>
                <a:cs typeface="Times New Roman" panose="02020603050405020304" pitchFamily="18" charset="0"/>
              </a:rPr>
              <a:t>Devising a Model to Calculate Total Boarding </a:t>
            </a:r>
            <a:r>
              <a:rPr lang="en-US" altLang="zh-CN" sz="2000" dirty="0" smtClean="0">
                <a:solidFill>
                  <a:schemeClr val="bg1"/>
                </a:solidFill>
                <a:latin typeface="Times New Roman" panose="02020603050405020304" pitchFamily="18" charset="0"/>
                <a:cs typeface="Times New Roman" panose="02020603050405020304" pitchFamily="18" charset="0"/>
              </a:rPr>
              <a:t>Time – Under Regular States</a:t>
            </a:r>
            <a:endParaRPr lang="zh-CN" altLang="en-US" dirty="0">
              <a:solidFill>
                <a:schemeClr val="bg1"/>
              </a:solidFill>
              <a:latin typeface="Times New Roman" panose="02020603050405020304" pitchFamily="18" charset="0"/>
              <a:cs typeface="Times New Roman" panose="02020603050405020304" pitchFamily="18" charset="0"/>
            </a:endParaRPr>
          </a:p>
        </p:txBody>
      </p:sp>
      <p:grpSp>
        <p:nvGrpSpPr>
          <p:cNvPr id="3" name="组合 2"/>
          <p:cNvGrpSpPr/>
          <p:nvPr/>
        </p:nvGrpSpPr>
        <p:grpSpPr>
          <a:xfrm>
            <a:off x="778785" y="2890140"/>
            <a:ext cx="8058217" cy="3168814"/>
            <a:chOff x="848359" y="2952426"/>
            <a:chExt cx="8698118" cy="3420449"/>
          </a:xfrm>
        </p:grpSpPr>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359" y="2952426"/>
              <a:ext cx="8698118" cy="2827541"/>
            </a:xfrm>
            <a:prstGeom prst="rect">
              <a:avLst/>
            </a:prstGeom>
          </p:spPr>
        </p:pic>
        <p:sp>
          <p:nvSpPr>
            <p:cNvPr id="14" name="文本框 13"/>
            <p:cNvSpPr txBox="1"/>
            <p:nvPr/>
          </p:nvSpPr>
          <p:spPr>
            <a:xfrm>
              <a:off x="868821" y="5808106"/>
              <a:ext cx="8677656" cy="564769"/>
            </a:xfrm>
            <a:prstGeom prst="rect">
              <a:avLst/>
            </a:prstGeom>
            <a:noFill/>
          </p:spPr>
          <p:txBody>
            <a:bodyPr wrap="square" rtlCol="0">
              <a:spAutoFit/>
            </a:bodyPr>
            <a:lstStyle/>
            <a:p>
              <a:pPr algn="ct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坐标系的构建</a:t>
              </a:r>
              <a:endParaRPr lang="en-US" altLang="zh-CN" sz="1400" dirty="0">
                <a:latin typeface="Times New Roman" panose="02020603050405020304" pitchFamily="18" charset="0"/>
                <a:ea typeface="宋体" panose="02010600030101010101" pitchFamily="2" charset="-122"/>
                <a:cs typeface="Times New Roman" panose="02020603050405020304" pitchFamily="18" charset="0"/>
              </a:endParaRPr>
            </a:p>
            <a:p>
              <a:pPr algn="ct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Fig. The construction of the coordinate</a:t>
              </a:r>
              <a:endParaRPr lang="zh-CN" altLang="en-US" sz="1400" dirty="0">
                <a:latin typeface="Times New Roman" panose="02020603050405020304" pitchFamily="18" charset="0"/>
                <a:ea typeface="宋体" panose="02010600030101010101" pitchFamily="2" charset="-122"/>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2" name="文本框 1"/>
              <p:cNvSpPr txBox="1"/>
              <p:nvPr/>
            </p:nvSpPr>
            <p:spPr>
              <a:xfrm>
                <a:off x="8726557" y="2952426"/>
                <a:ext cx="3160643" cy="3247043"/>
              </a:xfrm>
              <a:prstGeom prst="rect">
                <a:avLst/>
              </a:prstGeom>
              <a:noFill/>
            </p:spPr>
            <p:txBody>
              <a:bodyPr wrap="square" rtlCol="0">
                <a:spAutoFit/>
              </a:bodyPr>
              <a:lstStyle>
                <a:defPPr>
                  <a:defRPr lang="zh-CN"/>
                </a:defPPr>
                <a:lvl1pPr marL="285750" indent="-285750">
                  <a:buClr>
                    <a:srgbClr val="110087"/>
                  </a:buClr>
                  <a:buSzPct val="88000"/>
                  <a:buFont typeface="Wingdings" panose="05000000000000000000" pitchFamily="2" charset="2"/>
                  <a:buChar char="p"/>
                  <a:defRPr sz="1500">
                    <a:latin typeface="宋体" panose="02010600030101010101" pitchFamily="2" charset="-122"/>
                    <a:ea typeface="宋体" panose="02010600030101010101" pitchFamily="2" charset="-122"/>
                    <a:cs typeface="Times New Roman" panose="02020603050405020304" pitchFamily="18" charset="0"/>
                  </a:defRPr>
                </a:lvl1pPr>
              </a:lstStyle>
              <a:p>
                <a:r>
                  <a:rPr lang="zh-CN" altLang="en-US" dirty="0" smtClean="0"/>
                  <a:t>过道为</a:t>
                </a:r>
                <a14:m>
                  <m:oMath xmlns:m="http://schemas.openxmlformats.org/officeDocument/2006/math">
                    <m:r>
                      <a:rPr lang="en-US" altLang="zh-CN" b="0" i="1" smtClean="0">
                        <a:latin typeface="Cambria Math" panose="02040503050406030204" pitchFamily="18" charset="0"/>
                      </a:rPr>
                      <m:t>𝑥</m:t>
                    </m:r>
                  </m:oMath>
                </a14:m>
                <a:r>
                  <a:rPr lang="zh-CN" altLang="en-US" dirty="0" smtClean="0"/>
                  <a:t>轴，从左至右依次增大。</a:t>
                </a:r>
              </a:p>
              <a:p>
                <a:r>
                  <a:rPr lang="en-US" altLang="zh-CN" dirty="0" smtClean="0">
                    <a:latin typeface="Times New Roman" panose="02020603050405020304" pitchFamily="18" charset="0"/>
                  </a:rPr>
                  <a:t>The aisle is set as the </a:t>
                </a:r>
                <a14:m>
                  <m:oMath xmlns:m="http://schemas.openxmlformats.org/officeDocument/2006/math">
                    <m:r>
                      <a:rPr lang="en-US" altLang="zh-CN" b="0" i="1" smtClean="0">
                        <a:latin typeface="Cambria Math" panose="02040503050406030204" pitchFamily="18" charset="0"/>
                      </a:rPr>
                      <m:t>𝑥</m:t>
                    </m:r>
                  </m:oMath>
                </a14:m>
                <a:r>
                  <a:rPr lang="en-US" altLang="zh-CN" dirty="0" smtClean="0">
                    <a:latin typeface="Times New Roman" panose="02020603050405020304" pitchFamily="18" charset="0"/>
                  </a:rPr>
                  <a:t> axis, and increases from the left to the right.</a:t>
                </a:r>
              </a:p>
              <a:p>
                <a:pPr>
                  <a:spcBef>
                    <a:spcPts val="600"/>
                  </a:spcBef>
                </a:pPr>
                <a:r>
                  <a:rPr lang="zh-CN" altLang="en-US" dirty="0" smtClean="0">
                    <a:latin typeface="Times New Roman" panose="02020603050405020304" pitchFamily="18" charset="0"/>
                  </a:rPr>
                  <a:t>对于没人坐或是不对齐的座位，我们将其按照实际位置补入坐标空间中。</a:t>
                </a:r>
                <a:endParaRPr lang="en-US" altLang="zh-CN" dirty="0" smtClean="0">
                  <a:latin typeface="Times New Roman" panose="02020603050405020304" pitchFamily="18" charset="0"/>
                </a:endParaRPr>
              </a:p>
              <a:p>
                <a:r>
                  <a:rPr lang="en-US" altLang="zh-CN" dirty="0" smtClean="0">
                    <a:latin typeface="Times New Roman" panose="02020603050405020304" pitchFamily="18" charset="0"/>
                  </a:rPr>
                  <a:t>For unoccupied or unaligned seats, we add them into the coordinate according to its actual position.</a:t>
                </a:r>
              </a:p>
              <a:p>
                <a:pPr>
                  <a:spcBef>
                    <a:spcPts val="600"/>
                  </a:spcBef>
                </a:pPr>
                <a:r>
                  <a:rPr lang="zh-CN" altLang="en-US" dirty="0" smtClean="0">
                    <a:latin typeface="Times New Roman" panose="02020603050405020304" pitchFamily="18" charset="0"/>
                  </a:rPr>
                  <a:t>这样，每一个位置都存在唯一的单元格与之对应。</a:t>
                </a:r>
                <a:endParaRPr lang="en-US" altLang="zh-CN" dirty="0" smtClean="0">
                  <a:latin typeface="Times New Roman" panose="02020603050405020304" pitchFamily="18" charset="0"/>
                </a:endParaRPr>
              </a:p>
              <a:p>
                <a:r>
                  <a:rPr lang="en-US" altLang="zh-CN" dirty="0" smtClean="0">
                    <a:latin typeface="Times New Roman" panose="02020603050405020304" pitchFamily="18" charset="0"/>
                  </a:rPr>
                  <a:t>In this case, there exists only one correspondent cell to each position.</a:t>
                </a:r>
                <a:endParaRPr lang="zh-CN" altLang="en-US" dirty="0">
                  <a:latin typeface="Times New Roman" panose="02020603050405020304" pitchFamily="18"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8726557" y="2952426"/>
                <a:ext cx="3160643" cy="3247043"/>
              </a:xfrm>
              <a:prstGeom prst="rect">
                <a:avLst/>
              </a:prstGeom>
              <a:blipFill>
                <a:blip r:embed="rId3"/>
                <a:stretch>
                  <a:fillRect l="-193" t="-563" r="-6950" b="-1126"/>
                </a:stretch>
              </a:blipFill>
            </p:spPr>
            <p:txBody>
              <a:bodyPr/>
              <a:lstStyle/>
              <a:p>
                <a:r>
                  <a:rPr lang="zh-CN" altLang="en-US">
                    <a:noFill/>
                  </a:rPr>
                  <a:t> </a:t>
                </a:r>
              </a:p>
            </p:txBody>
          </p:sp>
        </mc:Fallback>
      </mc:AlternateContent>
      <p:sp>
        <p:nvSpPr>
          <p:cNvPr id="4" name="矩形 3"/>
          <p:cNvSpPr/>
          <p:nvPr/>
        </p:nvSpPr>
        <p:spPr>
          <a:xfrm>
            <a:off x="8643189" y="3236907"/>
            <a:ext cx="387626" cy="30811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660428" y="4423150"/>
            <a:ext cx="387626" cy="30811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a:stCxn id="9" idx="2"/>
          </p:cNvCxnSpPr>
          <p:nvPr/>
        </p:nvCxnSpPr>
        <p:spPr>
          <a:xfrm>
            <a:off x="1520687" y="4112150"/>
            <a:ext cx="468133" cy="1936706"/>
          </a:xfrm>
          <a:prstGeom prst="straightConnector1">
            <a:avLst/>
          </a:prstGeom>
          <a:ln w="19050">
            <a:solidFill>
              <a:srgbClr val="0F007D"/>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411357" y="3436289"/>
            <a:ext cx="218660" cy="675861"/>
          </a:xfrm>
          <a:prstGeom prst="rect">
            <a:avLst/>
          </a:prstGeom>
          <a:noFill/>
          <a:ln w="28575">
            <a:solidFill>
              <a:srgbClr val="1100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302024" y="6048856"/>
            <a:ext cx="4099031" cy="553998"/>
          </a:xfrm>
          <a:prstGeom prst="rect">
            <a:avLst/>
          </a:prstGeom>
          <a:noFill/>
          <a:ln w="28575">
            <a:solidFill>
              <a:srgbClr val="13009C"/>
            </a:solidFill>
          </a:ln>
        </p:spPr>
        <p:txBody>
          <a:bodyPr wrap="square" rtlCol="0">
            <a:spAutoFit/>
          </a:bodyPr>
          <a:lstStyle/>
          <a:p>
            <a:r>
              <a:rPr lang="zh-CN" altLang="en-US" sz="1500" dirty="0" smtClean="0">
                <a:latin typeface="宋体" panose="02010600030101010101" pitchFamily="2" charset="-122"/>
                <a:ea typeface="宋体" panose="02010600030101010101" pitchFamily="2" charset="-122"/>
              </a:rPr>
              <a:t>比如该墙体仍然被当作坐标格处理</a:t>
            </a:r>
            <a:endParaRPr lang="en-US" altLang="zh-CN" sz="1500" dirty="0" smtClean="0">
              <a:latin typeface="宋体" panose="02010600030101010101" pitchFamily="2" charset="-122"/>
              <a:ea typeface="宋体" panose="02010600030101010101" pitchFamily="2" charset="-122"/>
            </a:endParaRPr>
          </a:p>
          <a:p>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For example, this wall is still taken as several cells.</a:t>
            </a:r>
            <a:endParaRPr lang="zh-CN" altLang="en-US" sz="15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矩形 17"/>
          <p:cNvSpPr/>
          <p:nvPr/>
        </p:nvSpPr>
        <p:spPr>
          <a:xfrm>
            <a:off x="8660428" y="5640089"/>
            <a:ext cx="387626" cy="30811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129790" y="3982732"/>
            <a:ext cx="57150" cy="55868"/>
          </a:xfrm>
          <a:prstGeom prst="ellipse">
            <a:avLst/>
          </a:prstGeom>
          <a:solidFill>
            <a:srgbClr val="110087"/>
          </a:solidFill>
          <a:ln>
            <a:solidFill>
              <a:srgbClr val="0F0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0" name="文本框 19"/>
              <p:cNvSpPr txBox="1"/>
              <p:nvPr/>
            </p:nvSpPr>
            <p:spPr>
              <a:xfrm>
                <a:off x="2054949" y="3686385"/>
                <a:ext cx="64579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rgbClr val="13009C"/>
                          </a:solidFill>
                          <a:latin typeface="Cambria Math" panose="02040503050406030204" pitchFamily="18" charset="0"/>
                        </a:rPr>
                        <m:t>(4,1)</m:t>
                      </m:r>
                    </m:oMath>
                  </m:oMathPara>
                </a14:m>
                <a:endParaRPr lang="zh-CN" altLang="en-US" sz="1400" dirty="0">
                  <a:solidFill>
                    <a:srgbClr val="13009C"/>
                  </a:solidFill>
                </a:endParaRPr>
              </a:p>
            </p:txBody>
          </p:sp>
        </mc:Choice>
        <mc:Fallback xmlns="">
          <p:sp>
            <p:nvSpPr>
              <p:cNvPr id="20" name="文本框 19"/>
              <p:cNvSpPr txBox="1">
                <a:spLocks noRot="1" noChangeAspect="1" noMove="1" noResize="1" noEditPoints="1" noAdjustHandles="1" noChangeArrowheads="1" noChangeShapeType="1" noTextEdit="1"/>
              </p:cNvSpPr>
              <p:nvPr/>
            </p:nvSpPr>
            <p:spPr>
              <a:xfrm>
                <a:off x="2054949" y="3686385"/>
                <a:ext cx="645795" cy="307777"/>
              </a:xfrm>
              <a:prstGeom prst="rect">
                <a:avLst/>
              </a:prstGeom>
              <a:blipFill>
                <a:blip r:embed="rId4"/>
                <a:stretch>
                  <a:fillRect b="-8000"/>
                </a:stretch>
              </a:blipFill>
            </p:spPr>
            <p:txBody>
              <a:bodyPr/>
              <a:lstStyle/>
              <a:p>
                <a:r>
                  <a:rPr lang="zh-CN" altLang="en-US">
                    <a:noFill/>
                  </a:rPr>
                  <a:t> </a:t>
                </a:r>
              </a:p>
            </p:txBody>
          </p:sp>
        </mc:Fallback>
      </mc:AlternateContent>
      <p:cxnSp>
        <p:nvCxnSpPr>
          <p:cNvPr id="23" name="直接箭头连接符 22"/>
          <p:cNvCxnSpPr/>
          <p:nvPr/>
        </p:nvCxnSpPr>
        <p:spPr>
          <a:xfrm flipH="1">
            <a:off x="706485" y="4224020"/>
            <a:ext cx="814202" cy="62992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502388" y="4183879"/>
            <a:ext cx="57150" cy="5586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22693" y="4835005"/>
            <a:ext cx="551362" cy="261610"/>
          </a:xfrm>
          <a:prstGeom prst="rect">
            <a:avLst/>
          </a:prstGeom>
          <a:noFill/>
        </p:spPr>
        <p:txBody>
          <a:bodyPr wrap="square" rtlCol="0">
            <a:spAutoFit/>
          </a:bodyPr>
          <a:lstStyle/>
          <a:p>
            <a:r>
              <a:rPr lang="en-US" altLang="zh-CN" sz="1100" dirty="0" smtClean="0">
                <a:solidFill>
                  <a:srgbClr val="FF0000"/>
                </a:solidFill>
                <a:latin typeface="Times New Roman" panose="02020603050405020304" pitchFamily="18" charset="0"/>
                <a:cs typeface="Times New Roman" panose="02020603050405020304" pitchFamily="18" charset="0"/>
              </a:rPr>
              <a:t>Cell 1</a:t>
            </a:r>
            <a:endParaRPr lang="zh-CN" altLang="en-US" sz="1100" dirty="0">
              <a:solidFill>
                <a:srgbClr val="FF0000"/>
              </a:solidFill>
              <a:latin typeface="Times New Roman" panose="02020603050405020304" pitchFamily="18" charset="0"/>
              <a:cs typeface="Times New Roman" panose="02020603050405020304" pitchFamily="18" charset="0"/>
            </a:endParaRPr>
          </a:p>
        </p:txBody>
      </p:sp>
      <p:sp>
        <p:nvSpPr>
          <p:cNvPr id="29" name="文本框 28"/>
          <p:cNvSpPr txBox="1"/>
          <p:nvPr/>
        </p:nvSpPr>
        <p:spPr>
          <a:xfrm>
            <a:off x="322693" y="5172335"/>
            <a:ext cx="551362" cy="261610"/>
          </a:xfrm>
          <a:prstGeom prst="rect">
            <a:avLst/>
          </a:prstGeom>
          <a:noFill/>
        </p:spPr>
        <p:txBody>
          <a:bodyPr wrap="square" rtlCol="0">
            <a:spAutoFit/>
          </a:bodyPr>
          <a:lstStyle/>
          <a:p>
            <a:r>
              <a:rPr lang="en-US" altLang="zh-CN" sz="1100" dirty="0" smtClean="0">
                <a:solidFill>
                  <a:srgbClr val="FF0000"/>
                </a:solidFill>
                <a:latin typeface="Times New Roman" panose="02020603050405020304" pitchFamily="18" charset="0"/>
                <a:cs typeface="Times New Roman" panose="02020603050405020304" pitchFamily="18" charset="0"/>
              </a:rPr>
              <a:t>Cell 2</a:t>
            </a:r>
            <a:endParaRPr lang="zh-CN" altLang="en-US" sz="1100" dirty="0">
              <a:solidFill>
                <a:srgbClr val="FF0000"/>
              </a:solidFill>
              <a:latin typeface="Times New Roman" panose="02020603050405020304" pitchFamily="18" charset="0"/>
              <a:cs typeface="Times New Roman" panose="02020603050405020304" pitchFamily="18" charset="0"/>
            </a:endParaRPr>
          </a:p>
        </p:txBody>
      </p:sp>
      <p:cxnSp>
        <p:nvCxnSpPr>
          <p:cNvPr id="30" name="直接箭头连接符 29"/>
          <p:cNvCxnSpPr/>
          <p:nvPr/>
        </p:nvCxnSpPr>
        <p:spPr>
          <a:xfrm flipH="1">
            <a:off x="681595" y="4224020"/>
            <a:ext cx="1054992" cy="100655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1718288" y="4183879"/>
            <a:ext cx="57150" cy="5586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982963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p:cNvSpPr txBox="1">
            <a:spLocks/>
          </p:cNvSpPr>
          <p:nvPr/>
        </p:nvSpPr>
        <p:spPr>
          <a:xfrm>
            <a:off x="551149" y="371566"/>
            <a:ext cx="10571998"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000" b="1" dirty="0">
                <a:solidFill>
                  <a:srgbClr val="FEFEFE"/>
                </a:solidFill>
                <a:latin typeface="宋体" panose="02010600030101010101" pitchFamily="2" charset="-122"/>
                <a:ea typeface="宋体" panose="02010600030101010101" pitchFamily="2" charset="-122"/>
                <a:cs typeface="Times New Roman" panose="02020603050405020304" pitchFamily="18" charset="0"/>
              </a:rPr>
              <a:t>构建数学模型计算登机</a:t>
            </a:r>
            <a:r>
              <a:rPr lang="zh-CN" altLang="en-US" sz="4000" b="1" dirty="0" smtClean="0">
                <a:solidFill>
                  <a:srgbClr val="FEFEFE"/>
                </a:solidFill>
                <a:latin typeface="宋体" panose="02010600030101010101" pitchFamily="2" charset="-122"/>
                <a:ea typeface="宋体" panose="02010600030101010101" pitchFamily="2" charset="-122"/>
                <a:cs typeface="Times New Roman" panose="02020603050405020304" pitchFamily="18" charset="0"/>
              </a:rPr>
              <a:t>时间</a:t>
            </a:r>
            <a:r>
              <a:rPr lang="en-US" altLang="zh-CN" sz="4000" b="1" dirty="0">
                <a:solidFill>
                  <a:srgbClr val="FEFEFE"/>
                </a:solidFill>
                <a:latin typeface="宋体" panose="02010600030101010101" pitchFamily="2" charset="-122"/>
                <a:ea typeface="宋体" panose="02010600030101010101" pitchFamily="2" charset="-122"/>
                <a:cs typeface="Times New Roman" panose="02020603050405020304" pitchFamily="18" charset="0"/>
              </a:rPr>
              <a:t>——</a:t>
            </a:r>
            <a:r>
              <a:rPr lang="zh-CN" altLang="en-US" sz="4000" b="1" dirty="0" smtClean="0">
                <a:solidFill>
                  <a:srgbClr val="FEFEFE"/>
                </a:solidFill>
                <a:latin typeface="宋体" panose="02010600030101010101" pitchFamily="2" charset="-122"/>
                <a:ea typeface="宋体" panose="02010600030101010101" pitchFamily="2" charset="-122"/>
                <a:cs typeface="Times New Roman" panose="02020603050405020304" pitchFamily="18" charset="0"/>
              </a:rPr>
              <a:t>常规状态</a:t>
            </a:r>
            <a:r>
              <a:rPr lang="en-US" altLang="zh-CN" sz="4000" b="1" dirty="0">
                <a:solidFill>
                  <a:srgbClr val="FEFEFE"/>
                </a:solidFill>
                <a:latin typeface="宋体" panose="02010600030101010101" pitchFamily="2" charset="-122"/>
                <a:ea typeface="宋体" panose="02010600030101010101" pitchFamily="2" charset="-122"/>
                <a:cs typeface="Times New Roman" panose="02020603050405020304" pitchFamily="18" charset="0"/>
              </a:rPr>
              <a:t/>
            </a:r>
            <a:br>
              <a:rPr lang="en-US" altLang="zh-CN" sz="4000" b="1" dirty="0">
                <a:solidFill>
                  <a:srgbClr val="FEFEFE"/>
                </a:solidFill>
                <a:latin typeface="宋体" panose="02010600030101010101" pitchFamily="2" charset="-122"/>
                <a:ea typeface="宋体" panose="02010600030101010101" pitchFamily="2" charset="-122"/>
                <a:cs typeface="Times New Roman" panose="02020603050405020304" pitchFamily="18" charset="0"/>
              </a:rPr>
            </a:br>
            <a:r>
              <a:rPr lang="en-US" altLang="zh-CN" sz="2000" dirty="0" smtClean="0">
                <a:solidFill>
                  <a:schemeClr val="bg1"/>
                </a:solidFill>
                <a:latin typeface="Times New Roman" panose="02020603050405020304" pitchFamily="18" charset="0"/>
                <a:cs typeface="Times New Roman" panose="02020603050405020304" pitchFamily="18" charset="0"/>
              </a:rPr>
              <a:t>Devising a Model to Calculate Total Boarding </a:t>
            </a:r>
            <a:r>
              <a:rPr lang="en-US" altLang="zh-CN" sz="2000" dirty="0" smtClean="0">
                <a:solidFill>
                  <a:schemeClr val="bg1"/>
                </a:solidFill>
                <a:latin typeface="Times New Roman" panose="02020603050405020304" pitchFamily="18" charset="0"/>
                <a:cs typeface="Times New Roman" panose="02020603050405020304" pitchFamily="18" charset="0"/>
              </a:rPr>
              <a:t>Time – Under Regular States</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11" name="任意多边形 10"/>
          <p:cNvSpPr/>
          <p:nvPr/>
        </p:nvSpPr>
        <p:spPr>
          <a:xfrm>
            <a:off x="0" y="0"/>
            <a:ext cx="12192000" cy="1920240"/>
          </a:xfrm>
          <a:custGeom>
            <a:avLst/>
            <a:gdLst>
              <a:gd name="connsiteX0" fmla="*/ 0 w 12192000"/>
              <a:gd name="connsiteY0" fmla="*/ 0 h 2240279"/>
              <a:gd name="connsiteX1" fmla="*/ 12192000 w 12192000"/>
              <a:gd name="connsiteY1" fmla="*/ 0 h 2240279"/>
              <a:gd name="connsiteX2" fmla="*/ 12192000 w 12192000"/>
              <a:gd name="connsiteY2" fmla="*/ 1920239 h 2240279"/>
              <a:gd name="connsiteX3" fmla="*/ 2854960 w 12192000"/>
              <a:gd name="connsiteY3" fmla="*/ 1920239 h 2240279"/>
              <a:gd name="connsiteX4" fmla="*/ 2489200 w 12192000"/>
              <a:gd name="connsiteY4" fmla="*/ 2240279 h 2240279"/>
              <a:gd name="connsiteX5" fmla="*/ 2123440 w 12192000"/>
              <a:gd name="connsiteY5" fmla="*/ 1920239 h 2240279"/>
              <a:gd name="connsiteX6" fmla="*/ 0 w 12192000"/>
              <a:gd name="connsiteY6" fmla="*/ 1920239 h 224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240279">
                <a:moveTo>
                  <a:pt x="0" y="0"/>
                </a:moveTo>
                <a:lnTo>
                  <a:pt x="12192000" y="0"/>
                </a:lnTo>
                <a:lnTo>
                  <a:pt x="12192000" y="1920239"/>
                </a:lnTo>
                <a:lnTo>
                  <a:pt x="2854960" y="1920239"/>
                </a:lnTo>
                <a:lnTo>
                  <a:pt x="2489200" y="2240279"/>
                </a:lnTo>
                <a:lnTo>
                  <a:pt x="2123440" y="1920239"/>
                </a:lnTo>
                <a:lnTo>
                  <a:pt x="0" y="1920239"/>
                </a:lnTo>
                <a:close/>
              </a:path>
            </a:pathLst>
          </a:custGeom>
          <a:gradFill>
            <a:gsLst>
              <a:gs pos="0">
                <a:srgbClr val="13009C"/>
              </a:gs>
              <a:gs pos="83000">
                <a:srgbClr val="110087"/>
              </a:gs>
              <a:gs pos="100000">
                <a:srgbClr val="0F007D"/>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2" name="文本框 11"/>
              <p:cNvSpPr txBox="1"/>
              <p:nvPr/>
            </p:nvSpPr>
            <p:spPr>
              <a:xfrm>
                <a:off x="685799" y="2005446"/>
                <a:ext cx="10068339" cy="2400657"/>
              </a:xfrm>
              <a:prstGeom prst="rect">
                <a:avLst/>
              </a:prstGeom>
              <a:noFill/>
            </p:spPr>
            <p:txBody>
              <a:bodyPr wrap="square" rtlCol="0">
                <a:spAutoFit/>
              </a:bodyPr>
              <a:lstStyle/>
              <a:p>
                <a:pPr marL="285750" indent="-285750">
                  <a:buClr>
                    <a:srgbClr val="110087"/>
                  </a:buClr>
                  <a:buSzPct val="88000"/>
                  <a:buFont typeface="Wingdings" panose="05000000000000000000" pitchFamily="2" charset="2"/>
                  <a:buChar char="p"/>
                </a:pPr>
                <a:r>
                  <a:rPr lang="zh-CN" altLang="en-US" sz="1500" b="1" dirty="0" smtClean="0">
                    <a:solidFill>
                      <a:srgbClr val="13009C"/>
                    </a:solidFill>
                    <a:latin typeface="宋体" panose="02010600030101010101" pitchFamily="2" charset="-122"/>
                    <a:ea typeface="宋体" panose="02010600030101010101" pitchFamily="2" charset="-122"/>
                    <a:cs typeface="Times New Roman" panose="02020603050405020304" pitchFamily="18" charset="0"/>
                  </a:rPr>
                  <a:t>需要注意的地方</a:t>
                </a:r>
                <a:r>
                  <a:rPr lang="en-US" altLang="zh-CN" sz="1500" b="1" dirty="0" smtClean="0">
                    <a:solidFill>
                      <a:srgbClr val="13009C"/>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sz="1500" b="1" dirty="0" smtClean="0">
                    <a:solidFill>
                      <a:srgbClr val="13009C"/>
                    </a:solidFill>
                    <a:latin typeface="Times New Roman" panose="02020603050405020304" pitchFamily="18" charset="0"/>
                    <a:ea typeface="宋体" panose="02010600030101010101" pitchFamily="2" charset="-122"/>
                    <a:cs typeface="Times New Roman" panose="02020603050405020304" pitchFamily="18" charset="0"/>
                  </a:rPr>
                  <a:t>Places to take notice</a:t>
                </a:r>
                <a:endParaRPr lang="en-US" altLang="zh-CN" sz="1500" b="1" dirty="0" smtClean="0">
                  <a:solidFill>
                    <a:srgbClr val="13009C"/>
                  </a:solidFill>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spcBef>
                    <a:spcPts val="600"/>
                  </a:spcBef>
                  <a:buClr>
                    <a:srgbClr val="110087"/>
                  </a:buClr>
                  <a:buSzPct val="88000"/>
                  <a:buFont typeface="Wingdings" panose="05000000000000000000" pitchFamily="2" charset="2"/>
                  <a:buChar char="p"/>
                </a:pPr>
                <a:r>
                  <a:rPr lang="zh-CN" altLang="en-US" sz="1500" dirty="0" smtClean="0">
                    <a:latin typeface="Times New Roman" panose="02020603050405020304" pitchFamily="18" charset="0"/>
                    <a:ea typeface="宋体" panose="02010600030101010101" pitchFamily="2" charset="-122"/>
                    <a:cs typeface="Times New Roman" panose="02020603050405020304" pitchFamily="18" charset="0"/>
                  </a:rPr>
                  <a:t>我们这里形式地定义了</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拥堵</a:t>
                </a:r>
                <a:r>
                  <a:rPr lang="zh-CN" altLang="en-US" sz="1500" dirty="0" smtClean="0">
                    <a:latin typeface="Times New Roman" panose="02020603050405020304" pitchFamily="18" charset="0"/>
                    <a:ea typeface="宋体" panose="02010600030101010101" pitchFamily="2" charset="-122"/>
                    <a:cs typeface="Times New Roman" panose="02020603050405020304" pitchFamily="18" charset="0"/>
                  </a:rPr>
                  <a:t>状态下的</a:t>
                </a:r>
                <a14:m>
                  <m:oMath xmlns:m="http://schemas.openxmlformats.org/officeDocument/2006/math">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𝑣</m:t>
                    </m:r>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m:t>
                    </m:r>
                    <m:r>
                      <a:rPr lang="zh-CN" altLang="en-US" sz="1500" i="1">
                        <a:latin typeface="Cambria Math" panose="02040503050406030204" pitchFamily="18" charset="0"/>
                        <a:ea typeface="宋体" panose="02010600030101010101" pitchFamily="2" charset="-122"/>
                        <a:cs typeface="Times New Roman" panose="02020603050405020304" pitchFamily="18" charset="0"/>
                      </a:rPr>
                      <m:t>，</m:t>
                    </m:r>
                    <m:r>
                      <a:rPr lang="zh-CN" altLang="en-US" sz="1500" i="1" smtClean="0">
                        <a:latin typeface="Cambria Math" panose="02040503050406030204" pitchFamily="18" charset="0"/>
                        <a:ea typeface="宋体" panose="02010600030101010101" pitchFamily="2" charset="-122"/>
                        <a:cs typeface="Times New Roman" panose="02020603050405020304" pitchFamily="18" charset="0"/>
                      </a:rPr>
                      <m:t>但是</m:t>
                    </m:r>
                  </m:oMath>
                </a14:m>
                <a:r>
                  <a:rPr lang="zh-CN" altLang="en-US" sz="1500" b="0" dirty="0" smtClean="0">
                    <a:latin typeface="Times New Roman" panose="02020603050405020304" pitchFamily="18" charset="0"/>
                    <a:ea typeface="宋体" panose="02010600030101010101" pitchFamily="2" charset="-122"/>
                    <a:cs typeface="Times New Roman" panose="02020603050405020304" pitchFamily="18" charset="0"/>
                  </a:rPr>
                  <a:t>这样的定义会对事后的计算造成不便</a:t>
                </a:r>
                <a:endParaRPr lang="en-US" altLang="zh-CN" sz="1500" b="0" dirty="0" smtClean="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Clr>
                    <a:srgbClr val="110087"/>
                  </a:buClr>
                  <a:buSzPct val="88000"/>
                  <a:buFont typeface="Wingdings" panose="05000000000000000000" pitchFamily="2" charset="2"/>
                  <a:buChar char="p"/>
                </a:pPr>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Here we define </a:t>
                </a:r>
                <a14:m>
                  <m:oMath xmlns:m="http://schemas.openxmlformats.org/officeDocument/2006/math">
                    <m:r>
                      <a:rPr lang="en-US" altLang="zh-CN" sz="1500" i="1">
                        <a:latin typeface="Cambria Math" panose="02040503050406030204" pitchFamily="18" charset="0"/>
                        <a:ea typeface="宋体" panose="02010600030101010101" pitchFamily="2" charset="-122"/>
                        <a:cs typeface="Times New Roman" panose="02020603050405020304" pitchFamily="18" charset="0"/>
                      </a:rPr>
                      <m:t>𝑣</m:t>
                    </m:r>
                    <m:r>
                      <a:rPr lang="en-US" altLang="zh-CN" sz="1500" i="1">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1500" b="0" dirty="0" smtClean="0">
                    <a:latin typeface="Times New Roman" panose="02020603050405020304" pitchFamily="18" charset="0"/>
                    <a:ea typeface="宋体" panose="02010600030101010101" pitchFamily="2" charset="-122"/>
                    <a:cs typeface="Times New Roman" panose="02020603050405020304" pitchFamily="18" charset="0"/>
                  </a:rPr>
                  <a:t> for </a:t>
                </a:r>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the integrity of our definitions, but actually this may cause inconvenience for later calculations.</a:t>
                </a:r>
                <a:endParaRPr lang="en-US" altLang="zh-CN" sz="1500" b="0" dirty="0" smtClean="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spcBef>
                    <a:spcPts val="600"/>
                  </a:spcBef>
                  <a:buClr>
                    <a:srgbClr val="110087"/>
                  </a:buClr>
                  <a:buSzPct val="88000"/>
                  <a:buFont typeface="Wingdings" panose="05000000000000000000" pitchFamily="2" charset="2"/>
                  <a:buChar char="p"/>
                </a:pPr>
                <a:r>
                  <a:rPr lang="zh-CN" altLang="en-US" sz="1500" dirty="0" smtClean="0">
                    <a:latin typeface="Times New Roman" panose="02020603050405020304" pitchFamily="18" charset="0"/>
                    <a:ea typeface="宋体" panose="02010600030101010101" pitchFamily="2" charset="-122"/>
                    <a:cs typeface="Times New Roman" panose="02020603050405020304" pitchFamily="18" charset="0"/>
                  </a:rPr>
                  <a:t>事实上我们将在后面定义“拥堵程序”来解决这一问题</a:t>
                </a:r>
                <a:endPar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Clr>
                    <a:srgbClr val="110087"/>
                  </a:buClr>
                  <a:buSzPct val="88000"/>
                  <a:buFont typeface="Wingdings" panose="05000000000000000000" pitchFamily="2" charset="2"/>
                  <a:buChar char="p"/>
                </a:pPr>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In fact we’ll define the </a:t>
                </a:r>
                <a:r>
                  <a:rPr lang="en-US" altLang="zh-CN" sz="1500" i="1" dirty="0" smtClean="0">
                    <a:latin typeface="Times New Roman" panose="02020603050405020304" pitchFamily="18" charset="0"/>
                    <a:ea typeface="宋体" panose="02010600030101010101" pitchFamily="2" charset="-122"/>
                    <a:cs typeface="Times New Roman" panose="02020603050405020304" pitchFamily="18" charset="0"/>
                  </a:rPr>
                  <a:t>congestion state </a:t>
                </a:r>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later to tackle this issue.</a:t>
                </a:r>
              </a:p>
              <a:p>
                <a:pPr marL="742950" lvl="1" indent="-285750">
                  <a:spcBef>
                    <a:spcPts val="600"/>
                  </a:spcBef>
                  <a:buClr>
                    <a:srgbClr val="110087"/>
                  </a:buClr>
                  <a:buSzPct val="88000"/>
                  <a:buFont typeface="Wingdings" panose="05000000000000000000" pitchFamily="2" charset="2"/>
                  <a:buChar char="p"/>
                </a:pPr>
                <a:r>
                  <a:rPr lang="zh-CN" altLang="en-US" sz="1500" b="0" dirty="0" smtClean="0">
                    <a:latin typeface="Times New Roman" panose="02020603050405020304" pitchFamily="18" charset="0"/>
                    <a:ea typeface="宋体" panose="02010600030101010101" pitchFamily="2" charset="-122"/>
                    <a:cs typeface="Times New Roman" panose="02020603050405020304" pitchFamily="18" charset="0"/>
                  </a:rPr>
                  <a:t>但在下面</a:t>
                </a:r>
                <a:r>
                  <a:rPr lang="zh-CN" altLang="en-US" sz="1500" dirty="0" smtClean="0">
                    <a:latin typeface="Times New Roman" panose="02020603050405020304" pitchFamily="18" charset="0"/>
                    <a:ea typeface="宋体" panose="02010600030101010101" pitchFamily="2" charset="-122"/>
                    <a:cs typeface="Times New Roman" panose="02020603050405020304" pitchFamily="18" charset="0"/>
                  </a:rPr>
                  <a:t>得到正常状态下的</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递推式</a:t>
                </a:r>
                <a:r>
                  <a:rPr lang="zh-CN" altLang="en-US" sz="1500" dirty="0" smtClean="0">
                    <a:latin typeface="Times New Roman" panose="02020603050405020304" pitchFamily="18" charset="0"/>
                    <a:ea typeface="宋体" panose="02010600030101010101" pitchFamily="2" charset="-122"/>
                    <a:cs typeface="Times New Roman" panose="02020603050405020304" pitchFamily="18" charset="0"/>
                  </a:rPr>
                  <a:t>的过程中，我们将默认提到的乘客均处于行走状态</a:t>
                </a:r>
                <a:endPar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Clr>
                    <a:srgbClr val="110087"/>
                  </a:buClr>
                  <a:buSzPct val="88000"/>
                  <a:buFont typeface="Wingdings" panose="05000000000000000000" pitchFamily="2" charset="2"/>
                  <a:buChar char="p"/>
                </a:pPr>
                <a:r>
                  <a:rPr lang="en-US" altLang="zh-CN" sz="1500" b="0" dirty="0" smtClean="0">
                    <a:latin typeface="Times New Roman" panose="02020603050405020304" pitchFamily="18" charset="0"/>
                    <a:ea typeface="宋体" panose="02010600030101010101" pitchFamily="2" charset="-122"/>
                    <a:cs typeface="Times New Roman" panose="02020603050405020304" pitchFamily="18" charset="0"/>
                  </a:rPr>
                  <a:t>But in the following process of deriving the recursion formula in the normal state, we’ll tacitly assume that all passengers are in the </a:t>
                </a:r>
                <a:r>
                  <a:rPr lang="en-US" altLang="zh-CN" sz="1500" b="0" i="1" dirty="0" smtClean="0">
                    <a:latin typeface="Times New Roman" panose="02020603050405020304" pitchFamily="18" charset="0"/>
                    <a:ea typeface="宋体" panose="02010600030101010101" pitchFamily="2" charset="-122"/>
                    <a:cs typeface="Times New Roman" panose="02020603050405020304" pitchFamily="18" charset="0"/>
                  </a:rPr>
                  <a:t>walking </a:t>
                </a:r>
                <a:r>
                  <a:rPr lang="en-US" altLang="zh-CN" sz="1500" b="0" dirty="0" smtClean="0">
                    <a:latin typeface="Times New Roman" panose="02020603050405020304" pitchFamily="18" charset="0"/>
                    <a:ea typeface="宋体" panose="02010600030101010101" pitchFamily="2" charset="-122"/>
                    <a:cs typeface="Times New Roman" panose="02020603050405020304" pitchFamily="18" charset="0"/>
                  </a:rPr>
                  <a:t>state.</a:t>
                </a:r>
              </a:p>
            </p:txBody>
          </p:sp>
        </mc:Choice>
        <mc:Fallback>
          <p:sp>
            <p:nvSpPr>
              <p:cNvPr id="12" name="文本框 11"/>
              <p:cNvSpPr txBox="1">
                <a:spLocks noRot="1" noChangeAspect="1" noMove="1" noResize="1" noEditPoints="1" noAdjustHandles="1" noChangeArrowheads="1" noChangeShapeType="1" noTextEdit="1"/>
              </p:cNvSpPr>
              <p:nvPr/>
            </p:nvSpPr>
            <p:spPr>
              <a:xfrm>
                <a:off x="685799" y="2005446"/>
                <a:ext cx="10068339" cy="2400657"/>
              </a:xfrm>
              <a:prstGeom prst="rect">
                <a:avLst/>
              </a:prstGeom>
              <a:blipFill>
                <a:blip r:embed="rId2"/>
                <a:stretch>
                  <a:fillRect t="-761" b="-1777"/>
                </a:stretch>
              </a:blipFill>
            </p:spPr>
            <p:txBody>
              <a:bodyPr/>
              <a:lstStyle/>
              <a:p>
                <a:r>
                  <a:rPr lang="zh-CN" altLang="en-US">
                    <a:noFill/>
                  </a:rPr>
                  <a:t> </a:t>
                </a:r>
              </a:p>
            </p:txBody>
          </p:sp>
        </mc:Fallback>
      </mc:AlternateContent>
      <p:sp>
        <p:nvSpPr>
          <p:cNvPr id="6" name="标题 1"/>
          <p:cNvSpPr txBox="1">
            <a:spLocks/>
          </p:cNvSpPr>
          <p:nvPr/>
        </p:nvSpPr>
        <p:spPr>
          <a:xfrm>
            <a:off x="551149" y="371566"/>
            <a:ext cx="10571998"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000" b="1" dirty="0" smtClean="0">
                <a:solidFill>
                  <a:srgbClr val="FEFEFE"/>
                </a:solidFill>
                <a:latin typeface="宋体" panose="02010600030101010101" pitchFamily="2" charset="-122"/>
                <a:ea typeface="宋体" panose="02010600030101010101" pitchFamily="2" charset="-122"/>
                <a:cs typeface="Times New Roman" panose="02020603050405020304" pitchFamily="18" charset="0"/>
              </a:rPr>
              <a:t>构建数学模型计算登机时间</a:t>
            </a:r>
            <a:r>
              <a:rPr lang="en-US" altLang="zh-CN" sz="4000" b="1" dirty="0" smtClean="0">
                <a:solidFill>
                  <a:srgbClr val="FEFEFE"/>
                </a:solidFill>
                <a:latin typeface="宋体" panose="02010600030101010101" pitchFamily="2" charset="-122"/>
                <a:ea typeface="宋体" panose="02010600030101010101" pitchFamily="2" charset="-122"/>
                <a:cs typeface="Times New Roman" panose="02020603050405020304" pitchFamily="18" charset="0"/>
              </a:rPr>
              <a:t>——</a:t>
            </a:r>
            <a:r>
              <a:rPr lang="zh-CN" altLang="en-US" sz="4000" b="1" dirty="0" smtClean="0">
                <a:solidFill>
                  <a:srgbClr val="FEFEFE"/>
                </a:solidFill>
                <a:latin typeface="宋体" panose="02010600030101010101" pitchFamily="2" charset="-122"/>
                <a:ea typeface="宋体" panose="02010600030101010101" pitchFamily="2" charset="-122"/>
                <a:cs typeface="Times New Roman" panose="02020603050405020304" pitchFamily="18" charset="0"/>
              </a:rPr>
              <a:t>常规状态</a:t>
            </a:r>
            <a:r>
              <a:rPr lang="en-US" altLang="zh-CN" sz="4000" b="1" dirty="0" smtClean="0">
                <a:solidFill>
                  <a:srgbClr val="FEFEFE"/>
                </a:solidFill>
                <a:latin typeface="宋体" panose="02010600030101010101" pitchFamily="2" charset="-122"/>
                <a:ea typeface="宋体" panose="02010600030101010101" pitchFamily="2" charset="-122"/>
                <a:cs typeface="Times New Roman" panose="02020603050405020304" pitchFamily="18" charset="0"/>
              </a:rPr>
              <a:t/>
            </a:r>
            <a:br>
              <a:rPr lang="en-US" altLang="zh-CN" sz="4000" b="1" dirty="0" smtClean="0">
                <a:solidFill>
                  <a:srgbClr val="FEFEFE"/>
                </a:solidFill>
                <a:latin typeface="宋体" panose="02010600030101010101" pitchFamily="2" charset="-122"/>
                <a:ea typeface="宋体" panose="02010600030101010101" pitchFamily="2" charset="-122"/>
                <a:cs typeface="Times New Roman" panose="02020603050405020304" pitchFamily="18" charset="0"/>
              </a:rPr>
            </a:br>
            <a:r>
              <a:rPr lang="en-US" altLang="zh-CN" sz="2000" dirty="0" smtClean="0">
                <a:solidFill>
                  <a:schemeClr val="bg1"/>
                </a:solidFill>
                <a:latin typeface="Times New Roman" panose="02020603050405020304" pitchFamily="18" charset="0"/>
                <a:cs typeface="Times New Roman" panose="02020603050405020304" pitchFamily="18" charset="0"/>
              </a:rPr>
              <a:t>Devising a Model to Calculate Total Boarding Time – Under Regular States</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13" name="矩形 12"/>
          <p:cNvSpPr/>
          <p:nvPr/>
        </p:nvSpPr>
        <p:spPr>
          <a:xfrm>
            <a:off x="1089218" y="2594147"/>
            <a:ext cx="322138" cy="258383"/>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089218" y="3370933"/>
            <a:ext cx="322138" cy="258383"/>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89218" y="3920687"/>
            <a:ext cx="322138" cy="258383"/>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24140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0" y="0"/>
            <a:ext cx="12192000" cy="1920240"/>
          </a:xfrm>
          <a:custGeom>
            <a:avLst/>
            <a:gdLst>
              <a:gd name="connsiteX0" fmla="*/ 0 w 12192000"/>
              <a:gd name="connsiteY0" fmla="*/ 0 h 2240279"/>
              <a:gd name="connsiteX1" fmla="*/ 12192000 w 12192000"/>
              <a:gd name="connsiteY1" fmla="*/ 0 h 2240279"/>
              <a:gd name="connsiteX2" fmla="*/ 12192000 w 12192000"/>
              <a:gd name="connsiteY2" fmla="*/ 1920239 h 2240279"/>
              <a:gd name="connsiteX3" fmla="*/ 2854960 w 12192000"/>
              <a:gd name="connsiteY3" fmla="*/ 1920239 h 2240279"/>
              <a:gd name="connsiteX4" fmla="*/ 2489200 w 12192000"/>
              <a:gd name="connsiteY4" fmla="*/ 2240279 h 2240279"/>
              <a:gd name="connsiteX5" fmla="*/ 2123440 w 12192000"/>
              <a:gd name="connsiteY5" fmla="*/ 1920239 h 2240279"/>
              <a:gd name="connsiteX6" fmla="*/ 0 w 12192000"/>
              <a:gd name="connsiteY6" fmla="*/ 1920239 h 224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240279">
                <a:moveTo>
                  <a:pt x="0" y="0"/>
                </a:moveTo>
                <a:lnTo>
                  <a:pt x="12192000" y="0"/>
                </a:lnTo>
                <a:lnTo>
                  <a:pt x="12192000" y="1920239"/>
                </a:lnTo>
                <a:lnTo>
                  <a:pt x="2854960" y="1920239"/>
                </a:lnTo>
                <a:lnTo>
                  <a:pt x="2489200" y="2240279"/>
                </a:lnTo>
                <a:lnTo>
                  <a:pt x="2123440" y="1920239"/>
                </a:lnTo>
                <a:lnTo>
                  <a:pt x="0" y="1920239"/>
                </a:lnTo>
                <a:close/>
              </a:path>
            </a:pathLst>
          </a:custGeom>
          <a:gradFill>
            <a:gsLst>
              <a:gs pos="0">
                <a:srgbClr val="13009C"/>
              </a:gs>
              <a:gs pos="83000">
                <a:srgbClr val="110087"/>
              </a:gs>
              <a:gs pos="100000">
                <a:srgbClr val="0F007D"/>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85799" y="2005446"/>
            <a:ext cx="10068339" cy="630942"/>
          </a:xfrm>
          <a:prstGeom prst="rect">
            <a:avLst/>
          </a:prstGeom>
          <a:noFill/>
        </p:spPr>
        <p:txBody>
          <a:bodyPr wrap="square" rtlCol="0">
            <a:spAutoFit/>
          </a:bodyPr>
          <a:lstStyle/>
          <a:p>
            <a:pPr marL="285750" indent="-285750">
              <a:buClr>
                <a:srgbClr val="110087"/>
              </a:buClr>
              <a:buSzPct val="88000"/>
              <a:buFont typeface="Wingdings" panose="05000000000000000000" pitchFamily="2" charset="2"/>
              <a:buChar char="p"/>
            </a:pPr>
            <a:r>
              <a:rPr lang="zh-CN" altLang="en-US" sz="1500" b="1" dirty="0" smtClean="0">
                <a:solidFill>
                  <a:srgbClr val="13009C"/>
                </a:solidFill>
                <a:latin typeface="宋体" panose="02010600030101010101" pitchFamily="2" charset="-122"/>
                <a:ea typeface="宋体" panose="02010600030101010101" pitchFamily="2" charset="-122"/>
                <a:cs typeface="Times New Roman" panose="02020603050405020304" pitchFamily="18" charset="0"/>
              </a:rPr>
              <a:t>根据人流密度计算乘客的速度</a:t>
            </a:r>
            <a:r>
              <a:rPr lang="en-US" altLang="zh-CN" sz="1500" b="1" dirty="0" smtClean="0">
                <a:solidFill>
                  <a:srgbClr val="13009C"/>
                </a:solidFill>
                <a:latin typeface="宋体" panose="02010600030101010101" pitchFamily="2" charset="-122"/>
                <a:ea typeface="宋体" panose="02010600030101010101" pitchFamily="2" charset="-122"/>
                <a:cs typeface="Times New Roman" panose="02020603050405020304" pitchFamily="18" charset="0"/>
              </a:rPr>
              <a:t> - </a:t>
            </a:r>
            <a:r>
              <a:rPr lang="en-US" altLang="zh-CN" sz="1500" b="1" dirty="0" smtClean="0">
                <a:solidFill>
                  <a:srgbClr val="13009C"/>
                </a:solidFill>
                <a:latin typeface="Times New Roman" panose="02020603050405020304" pitchFamily="18" charset="0"/>
                <a:ea typeface="宋体" panose="02010600030101010101" pitchFamily="2" charset="-122"/>
                <a:cs typeface="Times New Roman" panose="02020603050405020304" pitchFamily="18" charset="0"/>
              </a:rPr>
              <a:t>Calculating passengers’ speed with the crowd density</a:t>
            </a:r>
          </a:p>
          <a:p>
            <a:pPr marL="742950" lvl="1" indent="-285750">
              <a:spcBef>
                <a:spcPts val="600"/>
              </a:spcBef>
              <a:buClr>
                <a:srgbClr val="110087"/>
              </a:buClr>
              <a:buSzPct val="88000"/>
              <a:buFont typeface="Wingdings" panose="05000000000000000000" pitchFamily="2" charset="2"/>
              <a:buChar char="p"/>
            </a:pPr>
            <a:r>
              <a:rPr lang="zh-CN" altLang="en-US" sz="1500" dirty="0" smtClean="0">
                <a:latin typeface="Times New Roman" panose="02020603050405020304" pitchFamily="18" charset="0"/>
                <a:ea typeface="宋体" panose="02010600030101010101" pitchFamily="2" charset="-122"/>
                <a:cs typeface="Times New Roman" panose="02020603050405020304" pitchFamily="18" charset="0"/>
              </a:rPr>
              <a:t>在</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本</a:t>
            </a:r>
            <a:r>
              <a:rPr lang="zh-CN" altLang="en-US" sz="1500" dirty="0" smtClean="0">
                <a:latin typeface="Times New Roman" panose="02020603050405020304" pitchFamily="18" charset="0"/>
                <a:ea typeface="宋体" panose="02010600030101010101" pitchFamily="2" charset="-122"/>
                <a:cs typeface="Times New Roman" panose="02020603050405020304" pitchFamily="18" charset="0"/>
              </a:rPr>
              <a:t>模型中定义的人流密度 </a:t>
            </a:r>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 The crowd density defined in our model</a:t>
            </a:r>
          </a:p>
        </p:txBody>
      </p:sp>
      <p:sp>
        <p:nvSpPr>
          <p:cNvPr id="6" name="标题 1"/>
          <p:cNvSpPr txBox="1">
            <a:spLocks/>
          </p:cNvSpPr>
          <p:nvPr/>
        </p:nvSpPr>
        <p:spPr>
          <a:xfrm>
            <a:off x="551149" y="371566"/>
            <a:ext cx="10571998"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000" b="1" dirty="0">
                <a:solidFill>
                  <a:srgbClr val="FEFEFE"/>
                </a:solidFill>
                <a:latin typeface="宋体" panose="02010600030101010101" pitchFamily="2" charset="-122"/>
                <a:ea typeface="宋体" panose="02010600030101010101" pitchFamily="2" charset="-122"/>
                <a:cs typeface="Times New Roman" panose="02020603050405020304" pitchFamily="18" charset="0"/>
              </a:rPr>
              <a:t>构建数学模型计算登机</a:t>
            </a:r>
            <a:r>
              <a:rPr lang="zh-CN" altLang="en-US" sz="4000" b="1" dirty="0" smtClean="0">
                <a:solidFill>
                  <a:srgbClr val="FEFEFE"/>
                </a:solidFill>
                <a:latin typeface="宋体" panose="02010600030101010101" pitchFamily="2" charset="-122"/>
                <a:ea typeface="宋体" panose="02010600030101010101" pitchFamily="2" charset="-122"/>
                <a:cs typeface="Times New Roman" panose="02020603050405020304" pitchFamily="18" charset="0"/>
              </a:rPr>
              <a:t>时间</a:t>
            </a:r>
            <a:r>
              <a:rPr lang="en-US" altLang="zh-CN" sz="4000" b="1" dirty="0" smtClean="0">
                <a:solidFill>
                  <a:srgbClr val="FEFEFE"/>
                </a:solidFill>
                <a:latin typeface="宋体" panose="02010600030101010101" pitchFamily="2" charset="-122"/>
                <a:ea typeface="宋体" panose="02010600030101010101" pitchFamily="2" charset="-122"/>
                <a:cs typeface="Times New Roman" panose="02020603050405020304" pitchFamily="18" charset="0"/>
              </a:rPr>
              <a:t>——</a:t>
            </a:r>
            <a:r>
              <a:rPr lang="zh-CN" altLang="en-US" sz="4000" b="1" dirty="0" smtClean="0">
                <a:solidFill>
                  <a:srgbClr val="FEFEFE"/>
                </a:solidFill>
                <a:latin typeface="宋体" panose="02010600030101010101" pitchFamily="2" charset="-122"/>
                <a:ea typeface="宋体" panose="02010600030101010101" pitchFamily="2" charset="-122"/>
                <a:cs typeface="Times New Roman" panose="02020603050405020304" pitchFamily="18" charset="0"/>
              </a:rPr>
              <a:t>常规状态</a:t>
            </a:r>
            <a:r>
              <a:rPr lang="en-US" altLang="zh-CN" sz="4000" b="1" dirty="0">
                <a:solidFill>
                  <a:srgbClr val="FEFEFE"/>
                </a:solidFill>
                <a:latin typeface="宋体" panose="02010600030101010101" pitchFamily="2" charset="-122"/>
                <a:ea typeface="宋体" panose="02010600030101010101" pitchFamily="2" charset="-122"/>
                <a:cs typeface="Times New Roman" panose="02020603050405020304" pitchFamily="18" charset="0"/>
              </a:rPr>
              <a:t/>
            </a:r>
            <a:br>
              <a:rPr lang="en-US" altLang="zh-CN" sz="4000" b="1" dirty="0">
                <a:solidFill>
                  <a:srgbClr val="FEFEFE"/>
                </a:solidFill>
                <a:latin typeface="宋体" panose="02010600030101010101" pitchFamily="2" charset="-122"/>
                <a:ea typeface="宋体" panose="02010600030101010101" pitchFamily="2" charset="-122"/>
                <a:cs typeface="Times New Roman" panose="02020603050405020304" pitchFamily="18" charset="0"/>
              </a:rPr>
            </a:br>
            <a:r>
              <a:rPr lang="en-US" altLang="zh-CN" sz="2000" dirty="0" smtClean="0">
                <a:solidFill>
                  <a:schemeClr val="bg1"/>
                </a:solidFill>
                <a:latin typeface="Times New Roman" panose="02020603050405020304" pitchFamily="18" charset="0"/>
                <a:cs typeface="Times New Roman" panose="02020603050405020304" pitchFamily="18" charset="0"/>
              </a:rPr>
              <a:t>Devising a Model to Calculate Total Boarding </a:t>
            </a:r>
            <a:r>
              <a:rPr lang="en-US" altLang="zh-CN" sz="2000" dirty="0" smtClean="0">
                <a:solidFill>
                  <a:schemeClr val="bg1"/>
                </a:solidFill>
                <a:latin typeface="Times New Roman" panose="02020603050405020304" pitchFamily="18" charset="0"/>
                <a:cs typeface="Times New Roman" panose="02020603050405020304" pitchFamily="18" charset="0"/>
              </a:rPr>
              <a:t>Time – Under Regular States</a:t>
            </a:r>
            <a:endParaRPr lang="zh-CN" altLang="en-US" dirty="0">
              <a:solidFill>
                <a:schemeClr val="bg1"/>
              </a:solidFill>
              <a:latin typeface="Times New Roman" panose="02020603050405020304" pitchFamily="18" charset="0"/>
              <a:cs typeface="Times New Roman" panose="02020603050405020304" pitchFamily="18" charset="0"/>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2325676357"/>
              </p:ext>
            </p:extLst>
          </p:nvPr>
        </p:nvGraphicFramePr>
        <p:xfrm>
          <a:off x="2785173" y="2637466"/>
          <a:ext cx="6619240" cy="582259"/>
        </p:xfrm>
        <a:graphic>
          <a:graphicData uri="http://schemas.openxmlformats.org/presentationml/2006/ole">
            <mc:AlternateContent xmlns:mc="http://schemas.openxmlformats.org/markup-compatibility/2006">
              <mc:Choice xmlns:v="urn:schemas-microsoft-com:vml" Requires="v">
                <p:oleObj spid="_x0000_s1136" name="AxMath" r:id="rId3" imgW="4313520" imgH="378720" progId="Equation.AxMath">
                  <p:embed/>
                </p:oleObj>
              </mc:Choice>
              <mc:Fallback>
                <p:oleObj name="AxMath" r:id="rId3" imgW="4313520" imgH="378720" progId="Equation.AxMath">
                  <p:embed/>
                  <p:pic>
                    <p:nvPicPr>
                      <p:cNvPr id="0" name=""/>
                      <p:cNvPicPr/>
                      <p:nvPr/>
                    </p:nvPicPr>
                    <p:blipFill>
                      <a:blip r:embed="rId4"/>
                      <a:stretch>
                        <a:fillRect/>
                      </a:stretch>
                    </p:blipFill>
                    <p:spPr>
                      <a:xfrm>
                        <a:off x="2785173" y="2637466"/>
                        <a:ext cx="6619240" cy="582259"/>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21" name="文本框 20"/>
              <p:cNvSpPr txBox="1"/>
              <p:nvPr/>
            </p:nvSpPr>
            <p:spPr>
              <a:xfrm>
                <a:off x="685798" y="3185942"/>
                <a:ext cx="10185402" cy="2881879"/>
              </a:xfrm>
              <a:prstGeom prst="rect">
                <a:avLst/>
              </a:prstGeom>
              <a:noFill/>
            </p:spPr>
            <p:txBody>
              <a:bodyPr wrap="square" rtlCol="0">
                <a:spAutoFit/>
              </a:bodyPr>
              <a:lstStyle/>
              <a:p>
                <a:pPr marL="742950" lvl="1" indent="-285750">
                  <a:spcBef>
                    <a:spcPts val="600"/>
                  </a:spcBef>
                  <a:buClr>
                    <a:srgbClr val="110087"/>
                  </a:buClr>
                  <a:buSzPct val="88000"/>
                  <a:buFont typeface="Wingdings" panose="05000000000000000000" pitchFamily="2" charset="2"/>
                  <a:buChar char="p"/>
                </a:pPr>
                <a:r>
                  <a:rPr lang="zh-CN" altLang="en-US" sz="1500" dirty="0" smtClean="0">
                    <a:latin typeface="Times New Roman" panose="02020603050405020304" pitchFamily="18" charset="0"/>
                    <a:ea typeface="宋体" panose="02010600030101010101" pitchFamily="2" charset="-122"/>
                    <a:cs typeface="Times New Roman" panose="02020603050405020304" pitchFamily="18" charset="0"/>
                  </a:rPr>
                  <a:t>选择</a:t>
                </a:r>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4</a:t>
                </a:r>
                <a:r>
                  <a:rPr lang="zh-CN" altLang="en-US" sz="1500" dirty="0" smtClean="0">
                    <a:latin typeface="Times New Roman" panose="02020603050405020304" pitchFamily="18" charset="0"/>
                    <a:ea typeface="宋体" panose="02010600030101010101" pitchFamily="2" charset="-122"/>
                    <a:cs typeface="Times New Roman" panose="02020603050405020304" pitchFamily="18" charset="0"/>
                  </a:rPr>
                  <a:t>作为可见度范围的原因 </a:t>
                </a:r>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 The reason for taking 4 as the visibility range</a:t>
                </a:r>
              </a:p>
              <a:p>
                <a:pPr marL="1200150" lvl="2" indent="-285750">
                  <a:spcBef>
                    <a:spcPts val="600"/>
                  </a:spcBef>
                  <a:buClr>
                    <a:srgbClr val="110087"/>
                  </a:buClr>
                  <a:buSzPct val="88000"/>
                  <a:buFont typeface="Wingdings" panose="05000000000000000000" pitchFamily="2" charset="2"/>
                  <a:buChar char="p"/>
                </a:pPr>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4</a:t>
                </a:r>
                <a:r>
                  <a:rPr lang="zh-CN" altLang="en-US" sz="1500" dirty="0" smtClean="0">
                    <a:latin typeface="Times New Roman" panose="02020603050405020304" pitchFamily="18" charset="0"/>
                    <a:ea typeface="宋体" panose="02010600030101010101" pitchFamily="2" charset="-122"/>
                    <a:cs typeface="Times New Roman" panose="02020603050405020304" pitchFamily="18" charset="0"/>
                  </a:rPr>
                  <a:t>格的距离较为适中（</a:t>
                </a:r>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3.2m</a:t>
                </a:r>
                <a:r>
                  <a:rPr lang="zh-CN" altLang="en-US" sz="1500" dirty="0" smtClean="0">
                    <a:latin typeface="Times New Roman" panose="02020603050405020304" pitchFamily="18" charset="0"/>
                    <a:ea typeface="宋体" panose="02010600030101010101" pitchFamily="2" charset="-122"/>
                    <a:cs typeface="Times New Roman" panose="02020603050405020304" pitchFamily="18" charset="0"/>
                  </a:rPr>
                  <a:t>）较为符合现实</a:t>
                </a:r>
                <a:endPar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endParaRPr>
              </a:p>
              <a:p>
                <a:pPr marL="1200150" lvl="2" indent="-285750">
                  <a:buClr>
                    <a:srgbClr val="110087"/>
                  </a:buClr>
                  <a:buSzPct val="88000"/>
                  <a:buFont typeface="Wingdings" panose="05000000000000000000" pitchFamily="2" charset="2"/>
                  <a:buChar char="p"/>
                </a:pPr>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4 cells combined have a moderate range of 4.2 </a:t>
                </a:r>
                <a:r>
                  <a:rPr lang="en-US" altLang="zh-CN" sz="1500" dirty="0" err="1" smtClean="0">
                    <a:latin typeface="Times New Roman" panose="02020603050405020304" pitchFamily="18" charset="0"/>
                    <a:ea typeface="宋体" panose="02010600030101010101" pitchFamily="2" charset="-122"/>
                    <a:cs typeface="Times New Roman" panose="02020603050405020304" pitchFamily="18" charset="0"/>
                  </a:rPr>
                  <a:t>metres</a:t>
                </a:r>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 which is also quite realistic.</a:t>
                </a:r>
              </a:p>
              <a:p>
                <a:pPr marL="1200150" lvl="2" indent="-285750">
                  <a:spcBef>
                    <a:spcPts val="600"/>
                  </a:spcBef>
                  <a:buClr>
                    <a:srgbClr val="110087"/>
                  </a:buClr>
                  <a:buSzPct val="88000"/>
                  <a:buFont typeface="Wingdings" panose="05000000000000000000" pitchFamily="2" charset="2"/>
                  <a:buChar char="p"/>
                </a:pPr>
                <a:r>
                  <a:rPr lang="zh-CN" altLang="en-US" sz="1500" dirty="0" smtClean="0">
                    <a:latin typeface="Times New Roman" panose="02020603050405020304" pitchFamily="18" charset="0"/>
                    <a:ea typeface="宋体" panose="02010600030101010101" pitchFamily="2" charset="-122"/>
                    <a:cs typeface="Times New Roman" panose="02020603050405020304" pitchFamily="18" charset="0"/>
                  </a:rPr>
                  <a:t>在我们的模型中，可见度范围同时决定了我们算法中的时间间隔的长短，因此选择</a:t>
                </a:r>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4</a:t>
                </a:r>
                <a:r>
                  <a:rPr lang="zh-CN" altLang="en-US" sz="1500" dirty="0" smtClean="0">
                    <a:latin typeface="Times New Roman" panose="02020603050405020304" pitchFamily="18" charset="0"/>
                    <a:ea typeface="宋体" panose="02010600030101010101" pitchFamily="2" charset="-122"/>
                    <a:cs typeface="Times New Roman" panose="02020603050405020304" pitchFamily="18" charset="0"/>
                  </a:rPr>
                  <a:t>之后我们可以选取模拟间隔为</a:t>
                </a:r>
                <a14:m>
                  <m:oMath xmlns:m="http://schemas.openxmlformats.org/officeDocument/2006/math">
                    <m:r>
                      <a:rPr lang="en-US" altLang="zh-CN" sz="1500" b="0" i="0" smtClean="0">
                        <a:latin typeface="Cambria Math" panose="02040503050406030204" pitchFamily="18" charset="0"/>
                        <a:ea typeface="宋体" panose="02010600030101010101" pitchFamily="2" charset="-122"/>
                        <a:cs typeface="Times New Roman" panose="02020603050405020304" pitchFamily="18" charset="0"/>
                      </a:rPr>
                      <m:t> </m:t>
                    </m:r>
                    <m:f>
                      <m:fPr>
                        <m:ctrlP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6</m:t>
                        </m:r>
                      </m:den>
                    </m:f>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sz="1500" dirty="0" smtClean="0">
                    <a:latin typeface="Times New Roman" panose="02020603050405020304" pitchFamily="18" charset="0"/>
                    <a:ea typeface="宋体" panose="02010600030101010101" pitchFamily="2" charset="-122"/>
                    <a:cs typeface="Times New Roman" panose="02020603050405020304" pitchFamily="18" charset="0"/>
                  </a:rPr>
                  <a:t>或</a:t>
                </a:r>
                <a14:m>
                  <m:oMath xmlns:m="http://schemas.openxmlformats.org/officeDocument/2006/math">
                    <m:r>
                      <a:rPr lang="en-US" altLang="zh-CN" sz="1500" b="0" i="0" smtClean="0">
                        <a:latin typeface="Cambria Math" panose="02040503050406030204" pitchFamily="18" charset="0"/>
                        <a:ea typeface="宋体" panose="02010600030101010101" pitchFamily="2" charset="-122"/>
                        <a:cs typeface="Times New Roman" panose="02020603050405020304" pitchFamily="18" charset="0"/>
                      </a:rPr>
                      <m:t> </m:t>
                    </m:r>
                    <m:f>
                      <m:fPr>
                        <m:ctrlPr>
                          <a:rPr lang="en-US" altLang="zh-CN" sz="1500" i="1">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500" i="1">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12</m:t>
                        </m:r>
                      </m:den>
                    </m:f>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 </m:t>
                    </m:r>
                    <m:r>
                      <a:rPr lang="zh-CN" altLang="en-US" sz="1500" i="1">
                        <a:latin typeface="Cambria Math" panose="02040503050406030204" pitchFamily="18" charset="0"/>
                        <a:ea typeface="宋体" panose="02010600030101010101" pitchFamily="2" charset="-122"/>
                        <a:cs typeface="Times New Roman" panose="02020603050405020304" pitchFamily="18" charset="0"/>
                      </a:rPr>
                      <m:t>而</m:t>
                    </m:r>
                  </m:oMath>
                </a14:m>
                <a:r>
                  <a:rPr lang="zh-CN" altLang="en-US" sz="1500" dirty="0" smtClean="0">
                    <a:latin typeface="Times New Roman" panose="02020603050405020304" pitchFamily="18" charset="0"/>
                    <a:ea typeface="宋体" panose="02010600030101010101" pitchFamily="2" charset="-122"/>
                    <a:cs typeface="Times New Roman" panose="02020603050405020304" pitchFamily="18" charset="0"/>
                  </a:rPr>
                  <a:t>不必为更小的间隔（</a:t>
                </a:r>
                <a14:m>
                  <m:oMath xmlns:m="http://schemas.openxmlformats.org/officeDocument/2006/math">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𝑙𝑐𝑚</m:t>
                    </m:r>
                    <m:d>
                      <m:dPr>
                        <m:ctrlP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1,2,3,4</m:t>
                        </m:r>
                      </m:e>
                    </m:d>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=12</m:t>
                    </m:r>
                  </m:oMath>
                </a14:m>
                <a:r>
                  <a:rPr lang="zh-CN" altLang="en-US" sz="15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endParaRPr>
              </a:p>
              <a:p>
                <a:pPr marL="1200150" lvl="2" indent="-285750">
                  <a:buClr>
                    <a:srgbClr val="110087"/>
                  </a:buClr>
                  <a:buSzPct val="88000"/>
                  <a:buFont typeface="Wingdings" panose="05000000000000000000" pitchFamily="2" charset="2"/>
                  <a:buChar char="p"/>
                </a:pPr>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In our model, the visibility range simultaneously affects the interval in our algorithm. Therefore, choosing 4 as the visibility range, can avoid unnecessary complexity.</a:t>
                </a:r>
              </a:p>
              <a:p>
                <a:pPr marL="742950" lvl="1" indent="-285750">
                  <a:spcBef>
                    <a:spcPts val="600"/>
                  </a:spcBef>
                  <a:buClr>
                    <a:srgbClr val="110087"/>
                  </a:buClr>
                  <a:buSzPct val="88000"/>
                  <a:buFont typeface="Wingdings" panose="05000000000000000000" pitchFamily="2" charset="2"/>
                  <a:buChar char="p"/>
                </a:pPr>
                <a:r>
                  <a:rPr lang="zh-CN" altLang="en-US" sz="1500" dirty="0">
                    <a:latin typeface="宋体" panose="02010600030101010101" pitchFamily="2" charset="-122"/>
                    <a:ea typeface="宋体" panose="02010600030101010101" pitchFamily="2" charset="-122"/>
                    <a:cs typeface="Times New Roman" panose="02020603050405020304" pitchFamily="18" charset="0"/>
                  </a:rPr>
                  <a:t>格林希尔茨（</a:t>
                </a:r>
                <a:r>
                  <a:rPr lang="en-US" altLang="zh-CN" sz="1500" dirty="0" err="1">
                    <a:latin typeface="Times New Roman" panose="02020603050405020304" pitchFamily="18" charset="0"/>
                    <a:ea typeface="宋体" panose="02010600030101010101" pitchFamily="2" charset="-122"/>
                    <a:cs typeface="Times New Roman" panose="02020603050405020304" pitchFamily="18" charset="0"/>
                  </a:rPr>
                  <a:t>Greenshields</a:t>
                </a:r>
                <a:r>
                  <a:rPr lang="zh-CN" altLang="en-US" sz="1500" dirty="0">
                    <a:latin typeface="宋体" panose="02010600030101010101" pitchFamily="2" charset="-122"/>
                    <a:ea typeface="宋体" panose="02010600030101010101" pitchFamily="2" charset="-122"/>
                    <a:cs typeface="Times New Roman" panose="02020603050405020304" pitchFamily="18" charset="0"/>
                  </a:rPr>
                  <a:t>）速度</a:t>
                </a:r>
                <a:r>
                  <a:rPr lang="en-US" altLang="zh-CN" sz="1500" dirty="0">
                    <a:latin typeface="宋体" panose="02010600030101010101" pitchFamily="2" charset="-122"/>
                    <a:ea typeface="宋体" panose="02010600030101010101" pitchFamily="2" charset="-122"/>
                    <a:cs typeface="Times New Roman" panose="02020603050405020304" pitchFamily="18" charset="0"/>
                  </a:rPr>
                  <a:t>-</a:t>
                </a:r>
                <a:r>
                  <a:rPr lang="zh-CN" altLang="en-US" sz="1500" dirty="0">
                    <a:latin typeface="宋体" panose="02010600030101010101" pitchFamily="2" charset="-122"/>
                    <a:ea typeface="宋体" panose="02010600030101010101" pitchFamily="2" charset="-122"/>
                    <a:cs typeface="Times New Roman" panose="02020603050405020304" pitchFamily="18" charset="0"/>
                  </a:rPr>
                  <a:t>人流密度线性关系模型（论文中引用</a:t>
                </a:r>
                <a:r>
                  <a:rPr lang="en-US" altLang="zh-CN" sz="1500" dirty="0">
                    <a:solidFill>
                      <a:srgbClr val="110087"/>
                    </a:solidFill>
                    <a:latin typeface="宋体" panose="02010600030101010101" pitchFamily="2" charset="-122"/>
                    <a:ea typeface="宋体" panose="02010600030101010101" pitchFamily="2" charset="-122"/>
                    <a:cs typeface="Times New Roman" panose="02020603050405020304" pitchFamily="18" charset="0"/>
                  </a:rPr>
                  <a:t>3</a:t>
                </a:r>
                <a:r>
                  <a:rPr lang="zh-CN" altLang="en-US" sz="1500" dirty="0" smtClean="0">
                    <a:latin typeface="宋体" panose="02010600030101010101" pitchFamily="2" charset="-122"/>
                    <a:ea typeface="宋体" panose="02010600030101010101" pitchFamily="2" charset="-122"/>
                    <a:cs typeface="Times New Roman" panose="02020603050405020304" pitchFamily="18" charset="0"/>
                  </a:rPr>
                  <a:t>）</a:t>
                </a:r>
                <a:endParaRPr lang="en-US" altLang="zh-CN" sz="1500" dirty="0" smtClean="0">
                  <a:latin typeface="宋体" panose="02010600030101010101" pitchFamily="2" charset="-122"/>
                  <a:ea typeface="宋体" panose="02010600030101010101" pitchFamily="2" charset="-122"/>
                  <a:cs typeface="Times New Roman" panose="02020603050405020304" pitchFamily="18" charset="0"/>
                </a:endParaRPr>
              </a:p>
              <a:p>
                <a:pPr marL="742950" lvl="1" indent="-285750">
                  <a:buClr>
                    <a:srgbClr val="110087"/>
                  </a:buClr>
                  <a:buSzPct val="88000"/>
                  <a:buFont typeface="Wingdings" panose="05000000000000000000" pitchFamily="2" charset="2"/>
                  <a:buChar char="p"/>
                </a:pPr>
                <a:r>
                  <a:rPr lang="en-US" altLang="zh-CN" sz="1500" dirty="0" err="1" smtClean="0">
                    <a:latin typeface="Times New Roman" panose="02020603050405020304" pitchFamily="18" charset="0"/>
                    <a:ea typeface="宋体" panose="02010600030101010101" pitchFamily="2" charset="-122"/>
                    <a:cs typeface="Times New Roman" panose="02020603050405020304" pitchFamily="18" charset="0"/>
                  </a:rPr>
                  <a:t>Greenshields</a:t>
                </a:r>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speed-density linear model (Ref. </a:t>
                </a:r>
                <a:r>
                  <a:rPr lang="en-US" altLang="zh-CN" sz="1500" dirty="0">
                    <a:solidFill>
                      <a:srgbClr val="110087"/>
                    </a:solidFill>
                    <a:latin typeface="Times New Roman" panose="02020603050405020304" pitchFamily="18" charset="0"/>
                    <a:ea typeface="宋体" panose="02010600030101010101" pitchFamily="2" charset="-122"/>
                    <a:cs typeface="Times New Roman" panose="02020603050405020304" pitchFamily="18" charset="0"/>
                  </a:rPr>
                  <a:t>3</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 in essay)</a:t>
                </a:r>
              </a:p>
              <a:p>
                <a:pPr marL="742950" lvl="1" indent="-285750">
                  <a:spcBef>
                    <a:spcPts val="600"/>
                  </a:spcBef>
                  <a:buClr>
                    <a:srgbClr val="110087"/>
                  </a:buClr>
                  <a:buSzPct val="88000"/>
                  <a:buFont typeface="Wingdings" panose="05000000000000000000" pitchFamily="2" charset="2"/>
                  <a:buChar char="p"/>
                </a:pPr>
                <a:endPar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685798" y="3185942"/>
                <a:ext cx="10185402" cy="2881879"/>
              </a:xfrm>
              <a:prstGeom prst="rect">
                <a:avLst/>
              </a:prstGeom>
              <a:blipFill>
                <a:blip r:embed="rId5"/>
                <a:stretch>
                  <a:fillRect t="-847"/>
                </a:stretch>
              </a:blipFill>
            </p:spPr>
            <p:txBody>
              <a:bodyPr/>
              <a:lstStyle/>
              <a:p>
                <a:r>
                  <a:rPr lang="zh-CN" altLang="en-US">
                    <a:noFill/>
                  </a:rPr>
                  <a:t> </a:t>
                </a:r>
              </a:p>
            </p:txBody>
          </p:sp>
        </mc:Fallback>
      </mc:AlternateContent>
      <p:sp>
        <p:nvSpPr>
          <p:cNvPr id="22" name="矩形 21"/>
          <p:cNvSpPr/>
          <p:nvPr/>
        </p:nvSpPr>
        <p:spPr>
          <a:xfrm>
            <a:off x="1526540" y="3776904"/>
            <a:ext cx="304800" cy="31496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526540" y="4624330"/>
            <a:ext cx="304800" cy="31496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89660" y="5443144"/>
            <a:ext cx="304800" cy="31496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5" name="对象 24"/>
          <p:cNvGraphicFramePr>
            <a:graphicFrameLocks noChangeAspect="1"/>
          </p:cNvGraphicFramePr>
          <p:nvPr>
            <p:extLst>
              <p:ext uri="{D42A27DB-BD31-4B8C-83A1-F6EECF244321}">
                <p14:modId xmlns:p14="http://schemas.microsoft.com/office/powerpoint/2010/main" val="2385332481"/>
              </p:ext>
            </p:extLst>
          </p:nvPr>
        </p:nvGraphicFramePr>
        <p:xfrm>
          <a:off x="7724139" y="5294162"/>
          <a:ext cx="4244341" cy="297964"/>
        </p:xfrm>
        <a:graphic>
          <a:graphicData uri="http://schemas.openxmlformats.org/presentationml/2006/ole">
            <mc:AlternateContent xmlns:mc="http://schemas.openxmlformats.org/markup-compatibility/2006">
              <mc:Choice xmlns:v="urn:schemas-microsoft-com:vml" Requires="v">
                <p:oleObj spid="_x0000_s1137" name="AxMath" r:id="rId6" imgW="3052440" imgH="213840" progId="Equation.AxMath">
                  <p:embed/>
                </p:oleObj>
              </mc:Choice>
              <mc:Fallback>
                <p:oleObj name="AxMath" r:id="rId6" imgW="3052440" imgH="213840" progId="Equation.AxMath">
                  <p:embed/>
                  <p:pic>
                    <p:nvPicPr>
                      <p:cNvPr id="0" name=""/>
                      <p:cNvPicPr/>
                      <p:nvPr/>
                    </p:nvPicPr>
                    <p:blipFill>
                      <a:blip r:embed="rId7"/>
                      <a:stretch>
                        <a:fillRect/>
                      </a:stretch>
                    </p:blipFill>
                    <p:spPr>
                      <a:xfrm>
                        <a:off x="7724139" y="5294162"/>
                        <a:ext cx="4244341" cy="297964"/>
                      </a:xfrm>
                      <a:prstGeom prst="rect">
                        <a:avLst/>
                      </a:prstGeom>
                      <a:ln w="28575">
                        <a:solidFill>
                          <a:srgbClr val="13009C"/>
                        </a:solidFill>
                      </a:ln>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3118354647"/>
              </p:ext>
            </p:extLst>
          </p:nvPr>
        </p:nvGraphicFramePr>
        <p:xfrm>
          <a:off x="1526540" y="5682393"/>
          <a:ext cx="9136506" cy="967816"/>
        </p:xfrm>
        <a:graphic>
          <a:graphicData uri="http://schemas.openxmlformats.org/presentationml/2006/ole">
            <mc:AlternateContent xmlns:mc="http://schemas.openxmlformats.org/markup-compatibility/2006">
              <mc:Choice xmlns:v="urn:schemas-microsoft-com:vml" Requires="v">
                <p:oleObj spid="_x0000_s1138" name="AxMath" r:id="rId8" imgW="7283880" imgH="770760" progId="Equation.AxMath">
                  <p:embed/>
                </p:oleObj>
              </mc:Choice>
              <mc:Fallback>
                <p:oleObj name="AxMath" r:id="rId8" imgW="7283880" imgH="770760" progId="Equation.AxMath">
                  <p:embed/>
                  <p:pic>
                    <p:nvPicPr>
                      <p:cNvPr id="0" name=""/>
                      <p:cNvPicPr/>
                      <p:nvPr/>
                    </p:nvPicPr>
                    <p:blipFill>
                      <a:blip r:embed="rId9"/>
                      <a:stretch>
                        <a:fillRect/>
                      </a:stretch>
                    </p:blipFill>
                    <p:spPr>
                      <a:xfrm>
                        <a:off x="1526540" y="5682393"/>
                        <a:ext cx="9136506" cy="967816"/>
                      </a:xfrm>
                      <a:prstGeom prst="rect">
                        <a:avLst/>
                      </a:prstGeom>
                    </p:spPr>
                  </p:pic>
                </p:oleObj>
              </mc:Fallback>
            </mc:AlternateContent>
          </a:graphicData>
        </a:graphic>
      </p:graphicFrame>
    </p:spTree>
    <p:extLst>
      <p:ext uri="{BB962C8B-B14F-4D97-AF65-F5344CB8AC3E}">
        <p14:creationId xmlns:p14="http://schemas.microsoft.com/office/powerpoint/2010/main" val="3568957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0" y="0"/>
            <a:ext cx="12192000" cy="1920240"/>
          </a:xfrm>
          <a:custGeom>
            <a:avLst/>
            <a:gdLst>
              <a:gd name="connsiteX0" fmla="*/ 0 w 12192000"/>
              <a:gd name="connsiteY0" fmla="*/ 0 h 2240279"/>
              <a:gd name="connsiteX1" fmla="*/ 12192000 w 12192000"/>
              <a:gd name="connsiteY1" fmla="*/ 0 h 2240279"/>
              <a:gd name="connsiteX2" fmla="*/ 12192000 w 12192000"/>
              <a:gd name="connsiteY2" fmla="*/ 1920239 h 2240279"/>
              <a:gd name="connsiteX3" fmla="*/ 2854960 w 12192000"/>
              <a:gd name="connsiteY3" fmla="*/ 1920239 h 2240279"/>
              <a:gd name="connsiteX4" fmla="*/ 2489200 w 12192000"/>
              <a:gd name="connsiteY4" fmla="*/ 2240279 h 2240279"/>
              <a:gd name="connsiteX5" fmla="*/ 2123440 w 12192000"/>
              <a:gd name="connsiteY5" fmla="*/ 1920239 h 2240279"/>
              <a:gd name="connsiteX6" fmla="*/ 0 w 12192000"/>
              <a:gd name="connsiteY6" fmla="*/ 1920239 h 224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240279">
                <a:moveTo>
                  <a:pt x="0" y="0"/>
                </a:moveTo>
                <a:lnTo>
                  <a:pt x="12192000" y="0"/>
                </a:lnTo>
                <a:lnTo>
                  <a:pt x="12192000" y="1920239"/>
                </a:lnTo>
                <a:lnTo>
                  <a:pt x="2854960" y="1920239"/>
                </a:lnTo>
                <a:lnTo>
                  <a:pt x="2489200" y="2240279"/>
                </a:lnTo>
                <a:lnTo>
                  <a:pt x="2123440" y="1920239"/>
                </a:lnTo>
                <a:lnTo>
                  <a:pt x="0" y="1920239"/>
                </a:lnTo>
                <a:close/>
              </a:path>
            </a:pathLst>
          </a:custGeom>
          <a:gradFill>
            <a:gsLst>
              <a:gs pos="0">
                <a:srgbClr val="13009C"/>
              </a:gs>
              <a:gs pos="83000">
                <a:srgbClr val="110087"/>
              </a:gs>
              <a:gs pos="100000">
                <a:srgbClr val="0F007D"/>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85799" y="2005446"/>
            <a:ext cx="10068339" cy="3862596"/>
          </a:xfrm>
          <a:prstGeom prst="rect">
            <a:avLst/>
          </a:prstGeom>
          <a:noFill/>
        </p:spPr>
        <p:txBody>
          <a:bodyPr wrap="square" rtlCol="0">
            <a:spAutoFit/>
          </a:bodyPr>
          <a:lstStyle/>
          <a:p>
            <a:pPr marL="285750" indent="-285750">
              <a:buClr>
                <a:srgbClr val="110087"/>
              </a:buClr>
              <a:buSzPct val="88000"/>
              <a:buFont typeface="Wingdings" panose="05000000000000000000" pitchFamily="2" charset="2"/>
              <a:buChar char="p"/>
            </a:pPr>
            <a:r>
              <a:rPr lang="zh-CN" altLang="en-US" sz="1500" b="1" dirty="0" smtClean="0">
                <a:solidFill>
                  <a:srgbClr val="13009C"/>
                </a:solidFill>
                <a:latin typeface="宋体" panose="02010600030101010101" pitchFamily="2" charset="-122"/>
                <a:ea typeface="宋体" panose="02010600030101010101" pitchFamily="2" charset="-122"/>
                <a:cs typeface="Times New Roman" panose="02020603050405020304" pitchFamily="18" charset="0"/>
              </a:rPr>
              <a:t>根据乘客分布计算人流密度</a:t>
            </a:r>
            <a:r>
              <a:rPr lang="en-US" altLang="zh-CN" sz="1500" b="1" dirty="0" smtClean="0">
                <a:solidFill>
                  <a:srgbClr val="13009C"/>
                </a:solidFill>
                <a:latin typeface="Times New Roman" panose="02020603050405020304" pitchFamily="18" charset="0"/>
                <a:ea typeface="宋体" panose="02010600030101010101" pitchFamily="2" charset="-122"/>
                <a:cs typeface="Times New Roman" panose="02020603050405020304" pitchFamily="18" charset="0"/>
              </a:rPr>
              <a:t> – Calculating crowd density under a given passenger distribution</a:t>
            </a:r>
          </a:p>
          <a:p>
            <a:pPr marL="742950" lvl="1" indent="-285750">
              <a:spcBef>
                <a:spcPts val="600"/>
              </a:spcBef>
              <a:buClr>
                <a:srgbClr val="110087"/>
              </a:buClr>
              <a:buSzPct val="88000"/>
              <a:buFont typeface="Wingdings" panose="05000000000000000000" pitchFamily="2" charset="2"/>
              <a:buChar char="p"/>
            </a:pPr>
            <a:r>
              <a:rPr lang="zh-CN" altLang="en-US" sz="1500" dirty="0" smtClean="0">
                <a:latin typeface="Times New Roman" panose="02020603050405020304" pitchFamily="18" charset="0"/>
                <a:ea typeface="宋体" panose="02010600030101010101" pitchFamily="2" charset="-122"/>
                <a:cs typeface="Times New Roman" panose="02020603050405020304" pitchFamily="18" charset="0"/>
              </a:rPr>
              <a:t>由两个分别代表乘客“能见度”与过道中乘客状态分布的向量数乘得到</a:t>
            </a:r>
            <a:endPar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Clr>
                <a:srgbClr val="110087"/>
              </a:buClr>
              <a:buSzPct val="88000"/>
              <a:buFont typeface="Wingdings" panose="05000000000000000000" pitchFamily="2" charset="2"/>
              <a:buChar char="p"/>
            </a:pPr>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Calculated through the dot product of two vectors which respectively represent the passenger’s </a:t>
            </a:r>
            <a:r>
              <a:rPr lang="en-US" altLang="zh-CN" sz="1500" i="1" dirty="0" smtClean="0">
                <a:latin typeface="Times New Roman" panose="02020603050405020304" pitchFamily="18" charset="0"/>
                <a:ea typeface="宋体" panose="02010600030101010101" pitchFamily="2" charset="-122"/>
                <a:cs typeface="Times New Roman" panose="02020603050405020304" pitchFamily="18" charset="0"/>
              </a:rPr>
              <a:t>visibility </a:t>
            </a:r>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and the overall distribution in the aisle. (or the </a:t>
            </a:r>
            <a:r>
              <a:rPr lang="en-US" altLang="zh-CN" sz="1500" i="1" dirty="0" smtClean="0">
                <a:latin typeface="Times New Roman" panose="02020603050405020304" pitchFamily="18" charset="0"/>
                <a:ea typeface="宋体" panose="02010600030101010101" pitchFamily="2" charset="-122"/>
                <a:cs typeface="Times New Roman" panose="02020603050405020304" pitchFamily="18" charset="0"/>
              </a:rPr>
              <a:t>existence </a:t>
            </a:r>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factor)</a:t>
            </a:r>
          </a:p>
          <a:p>
            <a:pPr marL="742950" lvl="1" indent="-285750">
              <a:buClr>
                <a:srgbClr val="110087"/>
              </a:buClr>
              <a:buSzPct val="88000"/>
              <a:buFont typeface="Wingdings" panose="05000000000000000000" pitchFamily="2" charset="2"/>
              <a:buChar char="p"/>
            </a:pPr>
            <a:endParaRPr lang="en-US" altLang="zh-CN" sz="1500"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Clr>
                <a:srgbClr val="110087"/>
              </a:buClr>
              <a:buSzPct val="88000"/>
              <a:buFont typeface="Wingdings" panose="05000000000000000000" pitchFamily="2" charset="2"/>
              <a:buChar char="p"/>
            </a:pPr>
            <a:endPar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Clr>
                <a:srgbClr val="110087"/>
              </a:buClr>
              <a:buSzPct val="88000"/>
              <a:buFont typeface="Wingdings" panose="05000000000000000000" pitchFamily="2" charset="2"/>
              <a:buChar char="p"/>
            </a:pPr>
            <a:endParaRPr lang="en-US" altLang="zh-CN" sz="1500"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Clr>
                <a:srgbClr val="110087"/>
              </a:buClr>
              <a:buSzPct val="88000"/>
              <a:buFont typeface="Wingdings" panose="05000000000000000000" pitchFamily="2" charset="2"/>
              <a:buChar char="p"/>
            </a:pPr>
            <a:endPar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Clr>
                <a:srgbClr val="110087"/>
              </a:buClr>
              <a:buSzPct val="88000"/>
              <a:buFont typeface="Wingdings" panose="05000000000000000000" pitchFamily="2" charset="2"/>
              <a:buChar char="p"/>
            </a:pPr>
            <a:endParaRPr lang="en-US" altLang="zh-CN" sz="1500"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Clr>
                <a:srgbClr val="110087"/>
              </a:buClr>
              <a:buSzPct val="88000"/>
              <a:buFont typeface="Wingdings" panose="05000000000000000000" pitchFamily="2" charset="2"/>
              <a:buChar char="p"/>
            </a:pPr>
            <a:endPar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Clr>
                <a:srgbClr val="110087"/>
              </a:buClr>
              <a:buSzPct val="88000"/>
              <a:buFont typeface="Wingdings" panose="05000000000000000000" pitchFamily="2" charset="2"/>
              <a:buChar char="p"/>
            </a:pPr>
            <a:endParaRPr lang="en-US" altLang="zh-CN" sz="1500"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Clr>
                <a:srgbClr val="110087"/>
              </a:buClr>
              <a:buSzPct val="88000"/>
              <a:buFont typeface="Wingdings" panose="05000000000000000000" pitchFamily="2" charset="2"/>
              <a:buChar char="p"/>
            </a:pPr>
            <a:endPar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Clr>
                <a:srgbClr val="110087"/>
              </a:buClr>
              <a:buSzPct val="88000"/>
              <a:buFont typeface="Wingdings" panose="05000000000000000000" pitchFamily="2" charset="2"/>
              <a:buChar char="p"/>
            </a:pPr>
            <a:endParaRPr lang="en-US" altLang="zh-CN" sz="1500"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Clr>
                <a:srgbClr val="110087"/>
              </a:buClr>
              <a:buSzPct val="88000"/>
              <a:buFont typeface="Wingdings" panose="05000000000000000000" pitchFamily="2" charset="2"/>
              <a:buChar char="p"/>
            </a:pPr>
            <a:endPar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Clr>
                <a:srgbClr val="110087"/>
              </a:buClr>
              <a:buSzPct val="88000"/>
              <a:buFont typeface="Wingdings" panose="05000000000000000000" pitchFamily="2" charset="2"/>
              <a:buChar char="p"/>
            </a:pPr>
            <a:endParaRPr lang="en-US" altLang="zh-CN" sz="1500"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Clr>
                <a:srgbClr val="110087"/>
              </a:buClr>
              <a:buSzPct val="88000"/>
              <a:buFont typeface="Wingdings" panose="05000000000000000000" pitchFamily="2" charset="2"/>
              <a:buChar char="p"/>
            </a:pPr>
            <a:endPar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标题 1"/>
          <p:cNvSpPr txBox="1">
            <a:spLocks/>
          </p:cNvSpPr>
          <p:nvPr/>
        </p:nvSpPr>
        <p:spPr>
          <a:xfrm>
            <a:off x="551149" y="371566"/>
            <a:ext cx="10571998"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000" b="1" dirty="0">
                <a:solidFill>
                  <a:srgbClr val="FEFEFE"/>
                </a:solidFill>
                <a:latin typeface="宋体" panose="02010600030101010101" pitchFamily="2" charset="-122"/>
                <a:ea typeface="宋体" panose="02010600030101010101" pitchFamily="2" charset="-122"/>
                <a:cs typeface="Times New Roman" panose="02020603050405020304" pitchFamily="18" charset="0"/>
              </a:rPr>
              <a:t>构建数学模型计算登机</a:t>
            </a:r>
            <a:r>
              <a:rPr lang="zh-CN" altLang="en-US" sz="4000" b="1" dirty="0" smtClean="0">
                <a:solidFill>
                  <a:srgbClr val="FEFEFE"/>
                </a:solidFill>
                <a:latin typeface="宋体" panose="02010600030101010101" pitchFamily="2" charset="-122"/>
                <a:ea typeface="宋体" panose="02010600030101010101" pitchFamily="2" charset="-122"/>
                <a:cs typeface="Times New Roman" panose="02020603050405020304" pitchFamily="18" charset="0"/>
              </a:rPr>
              <a:t>时间</a:t>
            </a:r>
            <a:r>
              <a:rPr lang="en-US" altLang="zh-CN" sz="4000" b="1" dirty="0" smtClean="0">
                <a:solidFill>
                  <a:srgbClr val="FEFEFE"/>
                </a:solidFill>
                <a:latin typeface="宋体" panose="02010600030101010101" pitchFamily="2" charset="-122"/>
                <a:ea typeface="宋体" panose="02010600030101010101" pitchFamily="2" charset="-122"/>
                <a:cs typeface="Times New Roman" panose="02020603050405020304" pitchFamily="18" charset="0"/>
              </a:rPr>
              <a:t>——</a:t>
            </a:r>
            <a:r>
              <a:rPr lang="zh-CN" altLang="en-US" sz="4000" b="1" dirty="0" smtClean="0">
                <a:solidFill>
                  <a:srgbClr val="FEFEFE"/>
                </a:solidFill>
                <a:latin typeface="宋体" panose="02010600030101010101" pitchFamily="2" charset="-122"/>
                <a:ea typeface="宋体" panose="02010600030101010101" pitchFamily="2" charset="-122"/>
                <a:cs typeface="Times New Roman" panose="02020603050405020304" pitchFamily="18" charset="0"/>
              </a:rPr>
              <a:t>常规状态</a:t>
            </a:r>
            <a:r>
              <a:rPr lang="en-US" altLang="zh-CN" sz="4000" b="1" dirty="0">
                <a:solidFill>
                  <a:srgbClr val="FEFEFE"/>
                </a:solidFill>
                <a:latin typeface="宋体" panose="02010600030101010101" pitchFamily="2" charset="-122"/>
                <a:ea typeface="宋体" panose="02010600030101010101" pitchFamily="2" charset="-122"/>
                <a:cs typeface="Times New Roman" panose="02020603050405020304" pitchFamily="18" charset="0"/>
              </a:rPr>
              <a:t/>
            </a:r>
            <a:br>
              <a:rPr lang="en-US" altLang="zh-CN" sz="4000" b="1" dirty="0">
                <a:solidFill>
                  <a:srgbClr val="FEFEFE"/>
                </a:solidFill>
                <a:latin typeface="宋体" panose="02010600030101010101" pitchFamily="2" charset="-122"/>
                <a:ea typeface="宋体" panose="02010600030101010101" pitchFamily="2" charset="-122"/>
                <a:cs typeface="Times New Roman" panose="02020603050405020304" pitchFamily="18" charset="0"/>
              </a:rPr>
            </a:br>
            <a:r>
              <a:rPr lang="en-US" altLang="zh-CN" sz="2000" dirty="0" smtClean="0">
                <a:solidFill>
                  <a:schemeClr val="bg1"/>
                </a:solidFill>
                <a:latin typeface="Times New Roman" panose="02020603050405020304" pitchFamily="18" charset="0"/>
                <a:cs typeface="Times New Roman" panose="02020603050405020304" pitchFamily="18" charset="0"/>
              </a:rPr>
              <a:t>Devising a Model to Calculate Total Boarding </a:t>
            </a:r>
            <a:r>
              <a:rPr lang="en-US" altLang="zh-CN" sz="2000" dirty="0" smtClean="0">
                <a:solidFill>
                  <a:schemeClr val="bg1"/>
                </a:solidFill>
                <a:latin typeface="Times New Roman" panose="02020603050405020304" pitchFamily="18" charset="0"/>
                <a:cs typeface="Times New Roman" panose="02020603050405020304" pitchFamily="18" charset="0"/>
              </a:rPr>
              <a:t>Time – Under Regular States</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1200" y="3183259"/>
            <a:ext cx="5864543" cy="1944053"/>
          </a:xfrm>
          <a:prstGeom prst="rect">
            <a:avLst/>
          </a:prstGeom>
        </p:spPr>
      </p:pic>
      <p:sp>
        <p:nvSpPr>
          <p:cNvPr id="3" name="矩形 2"/>
          <p:cNvSpPr/>
          <p:nvPr/>
        </p:nvSpPr>
        <p:spPr>
          <a:xfrm>
            <a:off x="1137920" y="2600960"/>
            <a:ext cx="274320" cy="21336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650240" y="5166360"/>
            <a:ext cx="6019800" cy="523220"/>
          </a:xfrm>
          <a:prstGeom prst="rect">
            <a:avLst/>
          </a:prstGeom>
          <a:noFill/>
        </p:spPr>
        <p:txBody>
          <a:bodyPr wrap="square" rtlCol="0">
            <a:spAutoFit/>
          </a:bodyPr>
          <a:lstStyle/>
          <a:p>
            <a:pPr algn="ctr"/>
            <a:r>
              <a:rPr lang="zh-CN" altLang="en-US" sz="1400" dirty="0" smtClean="0">
                <a:latin typeface="宋体" panose="02010600030101010101" pitchFamily="2" charset="-122"/>
                <a:ea typeface="宋体" panose="02010600030101010101" pitchFamily="2" charset="-122"/>
              </a:rPr>
              <a:t>图 两个向量的直观表示</a:t>
            </a:r>
            <a:endParaRPr lang="en-US" altLang="zh-CN" sz="1400" dirty="0" smtClean="0">
              <a:latin typeface="宋体" panose="02010600030101010101" pitchFamily="2" charset="-122"/>
              <a:ea typeface="宋体" panose="02010600030101010101" pitchFamily="2" charset="-122"/>
            </a:endParaRPr>
          </a:p>
          <a:p>
            <a:pPr algn="ct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Fig. The intuitive illustration of the </a:t>
            </a:r>
            <a:r>
              <a:rPr lang="en-US" altLang="zh-CN" sz="1400" i="1" dirty="0" smtClean="0">
                <a:latin typeface="Times New Roman" panose="02020603050405020304" pitchFamily="18" charset="0"/>
                <a:ea typeface="宋体" panose="02010600030101010101" pitchFamily="2" charset="-122"/>
                <a:cs typeface="Times New Roman" panose="02020603050405020304" pitchFamily="18" charset="0"/>
              </a:rPr>
              <a:t>visibility </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and </a:t>
            </a:r>
            <a:r>
              <a:rPr lang="en-US" altLang="zh-CN" sz="1400" i="1" dirty="0" smtClean="0">
                <a:latin typeface="Times New Roman" panose="02020603050405020304" pitchFamily="18" charset="0"/>
                <a:ea typeface="宋体" panose="02010600030101010101" pitchFamily="2" charset="-122"/>
                <a:cs typeface="Times New Roman" panose="02020603050405020304" pitchFamily="18" charset="0"/>
              </a:rPr>
              <a:t>existence </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vectors</a:t>
            </a:r>
            <a:endParaRPr lang="zh-CN" altLang="en-US" sz="1400"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0" name="组合 9"/>
          <p:cNvGrpSpPr/>
          <p:nvPr/>
        </p:nvGrpSpPr>
        <p:grpSpPr>
          <a:xfrm>
            <a:off x="6606353" y="3183259"/>
            <a:ext cx="5235559" cy="3028698"/>
            <a:chOff x="6985000" y="3183259"/>
            <a:chExt cx="4856912" cy="2809656"/>
          </a:xfrm>
        </p:grpSpPr>
        <p:grpSp>
          <p:nvGrpSpPr>
            <p:cNvPr id="8" name="组合 7"/>
            <p:cNvGrpSpPr/>
            <p:nvPr/>
          </p:nvGrpSpPr>
          <p:grpSpPr>
            <a:xfrm>
              <a:off x="6985000" y="3183259"/>
              <a:ext cx="4797723" cy="1315180"/>
              <a:chOff x="6985000" y="3183259"/>
              <a:chExt cx="4797723" cy="1315180"/>
            </a:xfrm>
          </p:grpSpPr>
          <p:graphicFrame>
            <p:nvGraphicFramePr>
              <p:cNvPr id="7" name="对象 6"/>
              <p:cNvGraphicFramePr>
                <a:graphicFrameLocks noChangeAspect="1"/>
              </p:cNvGraphicFramePr>
              <p:nvPr>
                <p:extLst>
                  <p:ext uri="{D42A27DB-BD31-4B8C-83A1-F6EECF244321}">
                    <p14:modId xmlns:p14="http://schemas.microsoft.com/office/powerpoint/2010/main" val="1024492273"/>
                  </p:ext>
                </p:extLst>
              </p:nvPr>
            </p:nvGraphicFramePr>
            <p:xfrm>
              <a:off x="6985000" y="3183259"/>
              <a:ext cx="4797723" cy="682286"/>
            </p:xfrm>
            <a:graphic>
              <a:graphicData uri="http://schemas.openxmlformats.org/presentationml/2006/ole">
                <mc:AlternateContent xmlns:mc="http://schemas.openxmlformats.org/markup-compatibility/2006">
                  <mc:Choice xmlns:v="urn:schemas-microsoft-com:vml" Requires="v">
                    <p:oleObj spid="_x0000_s2150" name="AxMath" r:id="rId4" imgW="4056840" imgH="578160" progId="Equation.AxMath">
                      <p:embed/>
                    </p:oleObj>
                  </mc:Choice>
                  <mc:Fallback>
                    <p:oleObj name="AxMath" r:id="rId4" imgW="4056840" imgH="578160" progId="Equation.AxMath">
                      <p:embed/>
                      <p:pic>
                        <p:nvPicPr>
                          <p:cNvPr id="0" name=""/>
                          <p:cNvPicPr/>
                          <p:nvPr/>
                        </p:nvPicPr>
                        <p:blipFill>
                          <a:blip r:embed="rId5"/>
                          <a:stretch>
                            <a:fillRect/>
                          </a:stretch>
                        </p:blipFill>
                        <p:spPr>
                          <a:xfrm>
                            <a:off x="6985000" y="3183259"/>
                            <a:ext cx="4797723" cy="682286"/>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1115631932"/>
                  </p:ext>
                </p:extLst>
              </p:nvPr>
            </p:nvGraphicFramePr>
            <p:xfrm>
              <a:off x="6985000" y="3950751"/>
              <a:ext cx="3160712" cy="547688"/>
            </p:xfrm>
            <a:graphic>
              <a:graphicData uri="http://schemas.openxmlformats.org/presentationml/2006/ole">
                <mc:AlternateContent xmlns:mc="http://schemas.openxmlformats.org/markup-compatibility/2006">
                  <mc:Choice xmlns:v="urn:schemas-microsoft-com:vml" Requires="v">
                    <p:oleObj spid="_x0000_s2151" name="AxMath" r:id="rId6" imgW="2671200" imgH="462960" progId="Equation.AxMath">
                      <p:embed/>
                    </p:oleObj>
                  </mc:Choice>
                  <mc:Fallback>
                    <p:oleObj name="AxMath" r:id="rId6" imgW="2671200" imgH="462960" progId="Equation.AxMath">
                      <p:embed/>
                      <p:pic>
                        <p:nvPicPr>
                          <p:cNvPr id="7" name="对象 6"/>
                          <p:cNvPicPr/>
                          <p:nvPr/>
                        </p:nvPicPr>
                        <p:blipFill>
                          <a:blip r:embed="rId7"/>
                          <a:stretch>
                            <a:fillRect/>
                          </a:stretch>
                        </p:blipFill>
                        <p:spPr>
                          <a:xfrm>
                            <a:off x="6985000" y="3950751"/>
                            <a:ext cx="3160712" cy="547688"/>
                          </a:xfrm>
                          <a:prstGeom prst="rect">
                            <a:avLst/>
                          </a:prstGeom>
                        </p:spPr>
                      </p:pic>
                    </p:oleObj>
                  </mc:Fallback>
                </mc:AlternateContent>
              </a:graphicData>
            </a:graphic>
          </p:graphicFrame>
        </p:grpSp>
        <p:graphicFrame>
          <p:nvGraphicFramePr>
            <p:cNvPr id="9" name="对象 8"/>
            <p:cNvGraphicFramePr>
              <a:graphicFrameLocks noChangeAspect="1"/>
            </p:cNvGraphicFramePr>
            <p:nvPr>
              <p:extLst>
                <p:ext uri="{D42A27DB-BD31-4B8C-83A1-F6EECF244321}">
                  <p14:modId xmlns:p14="http://schemas.microsoft.com/office/powerpoint/2010/main" val="716565129"/>
                </p:ext>
              </p:extLst>
            </p:nvPr>
          </p:nvGraphicFramePr>
          <p:xfrm>
            <a:off x="6985000" y="4583645"/>
            <a:ext cx="4856912" cy="1409270"/>
          </p:xfrm>
          <a:graphic>
            <a:graphicData uri="http://schemas.openxmlformats.org/presentationml/2006/ole">
              <mc:AlternateContent xmlns:mc="http://schemas.openxmlformats.org/markup-compatibility/2006">
                <mc:Choice xmlns:v="urn:schemas-microsoft-com:vml" Requires="v">
                  <p:oleObj spid="_x0000_s2152" name="AxMath" r:id="rId8" imgW="4213080" imgH="1221120" progId="Equation.AxMath">
                    <p:embed/>
                  </p:oleObj>
                </mc:Choice>
                <mc:Fallback>
                  <p:oleObj name="AxMath" r:id="rId8" imgW="4213080" imgH="1221120" progId="Equation.AxMath">
                    <p:embed/>
                    <p:pic>
                      <p:nvPicPr>
                        <p:cNvPr id="0" name=""/>
                        <p:cNvPicPr/>
                        <p:nvPr/>
                      </p:nvPicPr>
                      <p:blipFill>
                        <a:blip r:embed="rId9"/>
                        <a:stretch>
                          <a:fillRect/>
                        </a:stretch>
                      </p:blipFill>
                      <p:spPr>
                        <a:xfrm>
                          <a:off x="6985000" y="4583645"/>
                          <a:ext cx="4856912" cy="1409270"/>
                        </a:xfrm>
                        <a:prstGeom prst="rect">
                          <a:avLst/>
                        </a:prstGeom>
                      </p:spPr>
                    </p:pic>
                  </p:oleObj>
                </mc:Fallback>
              </mc:AlternateContent>
            </a:graphicData>
          </a:graphic>
        </p:graphicFrame>
      </p:grpSp>
      <p:sp>
        <p:nvSpPr>
          <p:cNvPr id="13" name="文本框 12"/>
          <p:cNvSpPr txBox="1"/>
          <p:nvPr/>
        </p:nvSpPr>
        <p:spPr>
          <a:xfrm>
            <a:off x="680356" y="5746982"/>
            <a:ext cx="5939103" cy="1061829"/>
          </a:xfrm>
          <a:prstGeom prst="rect">
            <a:avLst/>
          </a:prstGeom>
          <a:noFill/>
        </p:spPr>
        <p:txBody>
          <a:bodyPr wrap="square" rtlCol="0">
            <a:spAutoFit/>
          </a:bodyPr>
          <a:lstStyle/>
          <a:p>
            <a:pPr marL="742950" lvl="1" indent="-285750">
              <a:buClr>
                <a:srgbClr val="110087"/>
              </a:buClr>
              <a:buSzPct val="88000"/>
              <a:buFont typeface="Wingdings" panose="05000000000000000000" pitchFamily="2" charset="2"/>
              <a:buChar char="p"/>
            </a:pP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这样，我们得到了乘客能见度与乘客分布的线性积关系。</a:t>
            </a:r>
            <a:endParaRPr lang="en-US" altLang="zh-CN" sz="1500"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Clr>
                <a:srgbClr val="110087"/>
              </a:buClr>
              <a:buSzPct val="88000"/>
              <a:buFont typeface="Wingdings" panose="05000000000000000000" pitchFamily="2" charset="2"/>
              <a:buChar char="p"/>
            </a:pP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In this case, we’ve got the linear product relation between visibility and the overall crowd distribution.</a:t>
            </a:r>
          </a:p>
          <a:p>
            <a:endParaRPr lang="zh-CN" altLang="en-US" dirty="0"/>
          </a:p>
        </p:txBody>
      </p:sp>
      <p:sp>
        <p:nvSpPr>
          <p:cNvPr id="27" name="矩形 26"/>
          <p:cNvSpPr/>
          <p:nvPr/>
        </p:nvSpPr>
        <p:spPr>
          <a:xfrm>
            <a:off x="1182536" y="6080319"/>
            <a:ext cx="274320" cy="21336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119356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0" y="0"/>
            <a:ext cx="12192000" cy="1920240"/>
          </a:xfrm>
          <a:custGeom>
            <a:avLst/>
            <a:gdLst>
              <a:gd name="connsiteX0" fmla="*/ 0 w 12192000"/>
              <a:gd name="connsiteY0" fmla="*/ 0 h 2240279"/>
              <a:gd name="connsiteX1" fmla="*/ 12192000 w 12192000"/>
              <a:gd name="connsiteY1" fmla="*/ 0 h 2240279"/>
              <a:gd name="connsiteX2" fmla="*/ 12192000 w 12192000"/>
              <a:gd name="connsiteY2" fmla="*/ 1920239 h 2240279"/>
              <a:gd name="connsiteX3" fmla="*/ 2854960 w 12192000"/>
              <a:gd name="connsiteY3" fmla="*/ 1920239 h 2240279"/>
              <a:gd name="connsiteX4" fmla="*/ 2489200 w 12192000"/>
              <a:gd name="connsiteY4" fmla="*/ 2240279 h 2240279"/>
              <a:gd name="connsiteX5" fmla="*/ 2123440 w 12192000"/>
              <a:gd name="connsiteY5" fmla="*/ 1920239 h 2240279"/>
              <a:gd name="connsiteX6" fmla="*/ 0 w 12192000"/>
              <a:gd name="connsiteY6" fmla="*/ 1920239 h 224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240279">
                <a:moveTo>
                  <a:pt x="0" y="0"/>
                </a:moveTo>
                <a:lnTo>
                  <a:pt x="12192000" y="0"/>
                </a:lnTo>
                <a:lnTo>
                  <a:pt x="12192000" y="1920239"/>
                </a:lnTo>
                <a:lnTo>
                  <a:pt x="2854960" y="1920239"/>
                </a:lnTo>
                <a:lnTo>
                  <a:pt x="2489200" y="2240279"/>
                </a:lnTo>
                <a:lnTo>
                  <a:pt x="2123440" y="1920239"/>
                </a:lnTo>
                <a:lnTo>
                  <a:pt x="0" y="1920239"/>
                </a:lnTo>
                <a:close/>
              </a:path>
            </a:pathLst>
          </a:custGeom>
          <a:gradFill>
            <a:gsLst>
              <a:gs pos="0">
                <a:srgbClr val="13009C"/>
              </a:gs>
              <a:gs pos="83000">
                <a:srgbClr val="110087"/>
              </a:gs>
              <a:gs pos="100000">
                <a:srgbClr val="0F007D"/>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2" name="文本框 11"/>
              <p:cNvSpPr txBox="1"/>
              <p:nvPr/>
            </p:nvSpPr>
            <p:spPr>
              <a:xfrm>
                <a:off x="685799" y="2005446"/>
                <a:ext cx="11002618" cy="4324261"/>
              </a:xfrm>
              <a:prstGeom prst="rect">
                <a:avLst/>
              </a:prstGeom>
              <a:noFill/>
            </p:spPr>
            <p:txBody>
              <a:bodyPr wrap="square" rtlCol="0">
                <a:spAutoFit/>
              </a:bodyPr>
              <a:lstStyle/>
              <a:p>
                <a:pPr marL="285750" indent="-285750">
                  <a:buClr>
                    <a:srgbClr val="110087"/>
                  </a:buClr>
                  <a:buSzPct val="88000"/>
                  <a:buFont typeface="Wingdings" panose="05000000000000000000" pitchFamily="2" charset="2"/>
                  <a:buChar char="p"/>
                </a:pPr>
                <a:r>
                  <a:rPr lang="zh-CN" altLang="en-US" sz="1500" b="1" dirty="0" smtClean="0">
                    <a:solidFill>
                      <a:srgbClr val="13009C"/>
                    </a:solidFill>
                    <a:latin typeface="宋体" panose="02010600030101010101" pitchFamily="2" charset="-122"/>
                    <a:ea typeface="宋体" panose="02010600030101010101" pitchFamily="2" charset="-122"/>
                    <a:cs typeface="Times New Roman" panose="02020603050405020304" pitchFamily="18" charset="0"/>
                  </a:rPr>
                  <a:t>根据速度推出乘客分布</a:t>
                </a:r>
                <a:r>
                  <a:rPr lang="en-US" altLang="zh-CN" sz="1500" b="1" dirty="0">
                    <a:solidFill>
                      <a:srgbClr val="13009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500" b="1" dirty="0" smtClean="0">
                    <a:solidFill>
                      <a:srgbClr val="13009C"/>
                    </a:solidFill>
                    <a:latin typeface="Times New Roman" panose="02020603050405020304" pitchFamily="18" charset="0"/>
                    <a:ea typeface="宋体" panose="02010600030101010101" pitchFamily="2" charset="-122"/>
                    <a:cs typeface="Times New Roman" panose="02020603050405020304" pitchFamily="18" charset="0"/>
                  </a:rPr>
                  <a:t>- Calculating passenger distribution with speed</a:t>
                </a:r>
              </a:p>
              <a:p>
                <a:pPr marL="742950" lvl="1" indent="-285750">
                  <a:spcBef>
                    <a:spcPts val="600"/>
                  </a:spcBef>
                  <a:buClr>
                    <a:srgbClr val="110087"/>
                  </a:buClr>
                  <a:buSzPct val="88000"/>
                  <a:buFont typeface="Wingdings" panose="05000000000000000000" pitchFamily="2" charset="2"/>
                  <a:buChar char="p"/>
                </a:pPr>
                <a:r>
                  <a:rPr lang="zh-CN" altLang="en-US" sz="1500" dirty="0" smtClean="0">
                    <a:latin typeface="Times New Roman" panose="02020603050405020304" pitchFamily="18" charset="0"/>
                    <a:ea typeface="宋体" panose="02010600030101010101" pitchFamily="2" charset="-122"/>
                    <a:cs typeface="Times New Roman" panose="02020603050405020304" pitchFamily="18" charset="0"/>
                  </a:rPr>
                  <a:t>由两个这一问题等价于通过速度计算</a:t>
                </a:r>
                <a14:m>
                  <m:oMath xmlns:m="http://schemas.openxmlformats.org/officeDocument/2006/math">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𝐶</m:t>
                    </m:r>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𝐴</m:t>
                    </m:r>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𝑡</m:t>
                    </m:r>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1500" dirty="0" smtClean="0">
                    <a:latin typeface="Times New Roman" panose="02020603050405020304" pitchFamily="18" charset="0"/>
                    <a:ea typeface="宋体" panose="02010600030101010101" pitchFamily="2" charset="-122"/>
                    <a:cs typeface="Times New Roman" panose="02020603050405020304" pitchFamily="18" charset="0"/>
                  </a:rPr>
                  <a:t>（乘客</a:t>
                </a:r>
                <a14:m>
                  <m:oMath xmlns:m="http://schemas.openxmlformats.org/officeDocument/2006/math">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𝐴</m:t>
                    </m:r>
                  </m:oMath>
                </a14:m>
                <a:r>
                  <a:rPr lang="zh-CN" altLang="en-US" sz="1500" dirty="0" smtClean="0">
                    <a:latin typeface="Times New Roman" panose="02020603050405020304" pitchFamily="18" charset="0"/>
                    <a:ea typeface="宋体" panose="02010600030101010101" pitchFamily="2" charset="-122"/>
                    <a:cs typeface="Times New Roman" panose="02020603050405020304" pitchFamily="18" charset="0"/>
                  </a:rPr>
                  <a:t>在时刻</a:t>
                </a:r>
                <a14:m>
                  <m:oMath xmlns:m="http://schemas.openxmlformats.org/officeDocument/2006/math">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𝑡</m:t>
                    </m:r>
                    <m:r>
                      <a:rPr lang="zh-CN" altLang="en-US" sz="1500" i="1">
                        <a:latin typeface="Cambria Math" panose="02040503050406030204" pitchFamily="18" charset="0"/>
                        <a:ea typeface="宋体" panose="02010600030101010101" pitchFamily="2" charset="-122"/>
                        <a:cs typeface="Times New Roman" panose="02020603050405020304" pitchFamily="18" charset="0"/>
                      </a:rPr>
                      <m:t>所在</m:t>
                    </m:r>
                  </m:oMath>
                </a14:m>
                <a:r>
                  <a:rPr lang="zh-CN" altLang="en-US" sz="1500" dirty="0" smtClean="0">
                    <a:latin typeface="Times New Roman" panose="02020603050405020304" pitchFamily="18" charset="0"/>
                    <a:ea typeface="宋体" panose="02010600030101010101" pitchFamily="2" charset="-122"/>
                    <a:cs typeface="Times New Roman" panose="02020603050405020304" pitchFamily="18" charset="0"/>
                  </a:rPr>
                  <a:t>的单元格编号</a:t>
                </a:r>
                <a:r>
                  <a:rPr lang="zh-CN" altLang="en-US" sz="15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Clr>
                    <a:srgbClr val="110087"/>
                  </a:buClr>
                  <a:buSzPct val="88000"/>
                  <a:buFont typeface="Wingdings" panose="05000000000000000000" pitchFamily="2" charset="2"/>
                  <a:buChar char="p"/>
                </a:pPr>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Th</a:t>
                </a:r>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e task is equivalent to calculating </a:t>
                </a:r>
                <a14:m>
                  <m:oMath xmlns:m="http://schemas.openxmlformats.org/officeDocument/2006/math">
                    <m:r>
                      <a:rPr lang="en-US" altLang="zh-CN" sz="1500" i="1">
                        <a:latin typeface="Cambria Math" panose="02040503050406030204" pitchFamily="18" charset="0"/>
                        <a:ea typeface="宋体" panose="02010600030101010101" pitchFamily="2" charset="-122"/>
                        <a:cs typeface="Times New Roman" panose="02020603050405020304" pitchFamily="18" charset="0"/>
                      </a:rPr>
                      <m:t>𝐶</m:t>
                    </m:r>
                    <m:d>
                      <m:dPr>
                        <m:ctrlPr>
                          <a:rPr lang="en-US" altLang="zh-CN" sz="15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500" i="1">
                            <a:latin typeface="Cambria Math" panose="02040503050406030204" pitchFamily="18" charset="0"/>
                            <a:ea typeface="宋体" panose="02010600030101010101" pitchFamily="2" charset="-122"/>
                            <a:cs typeface="Times New Roman" panose="02020603050405020304" pitchFamily="18" charset="0"/>
                          </a:rPr>
                          <m:t>𝐴</m:t>
                        </m:r>
                        <m:r>
                          <a:rPr lang="en-US" altLang="zh-CN" sz="1500" i="1">
                            <a:latin typeface="Cambria Math" panose="02040503050406030204" pitchFamily="18" charset="0"/>
                            <a:ea typeface="宋体" panose="02010600030101010101" pitchFamily="2" charset="-122"/>
                            <a:cs typeface="Times New Roman" panose="02020603050405020304" pitchFamily="18" charset="0"/>
                          </a:rPr>
                          <m:t>,</m:t>
                        </m:r>
                        <m:r>
                          <a:rPr lang="en-US" altLang="zh-CN" sz="1500" i="1">
                            <a:latin typeface="Cambria Math" panose="02040503050406030204" pitchFamily="18" charset="0"/>
                            <a:ea typeface="宋体" panose="02010600030101010101" pitchFamily="2" charset="-122"/>
                            <a:cs typeface="Times New Roman" panose="02020603050405020304" pitchFamily="18" charset="0"/>
                          </a:rPr>
                          <m:t>𝑡</m:t>
                        </m:r>
                      </m:e>
                    </m:d>
                  </m:oMath>
                </a14:m>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 (the index </a:t>
                </a:r>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of passenger </a:t>
                </a:r>
                <a14:m>
                  <m:oMath xmlns:m="http://schemas.openxmlformats.org/officeDocument/2006/math">
                    <m:r>
                      <a:rPr lang="en-US" altLang="zh-CN" sz="1500" i="1">
                        <a:latin typeface="Cambria Math" panose="02040503050406030204" pitchFamily="18" charset="0"/>
                        <a:ea typeface="宋体" panose="02010600030101010101" pitchFamily="2" charset="-122"/>
                        <a:cs typeface="Times New Roman" panose="02020603050405020304" pitchFamily="18" charset="0"/>
                      </a:rPr>
                      <m:t>𝐴</m:t>
                    </m:r>
                  </m:oMath>
                </a14:m>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’s current cell at time </a:t>
                </a:r>
                <a14:m>
                  <m:oMath xmlns:m="http://schemas.openxmlformats.org/officeDocument/2006/math">
                    <m:r>
                      <a:rPr lang="en-US" altLang="zh-CN" sz="1500" i="1">
                        <a:latin typeface="Cambria Math" panose="02040503050406030204" pitchFamily="18" charset="0"/>
                        <a:ea typeface="宋体" panose="02010600030101010101" pitchFamily="2" charset="-122"/>
                        <a:cs typeface="Times New Roman" panose="02020603050405020304" pitchFamily="18" charset="0"/>
                      </a:rPr>
                      <m:t>𝑡</m:t>
                    </m:r>
                  </m:oMath>
                </a14:m>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 with the speed of all passengers.</a:t>
                </a:r>
              </a:p>
              <a:p>
                <a:pPr marL="742950" lvl="1" indent="-285750">
                  <a:spcBef>
                    <a:spcPts val="600"/>
                  </a:spcBef>
                  <a:buClr>
                    <a:srgbClr val="110087"/>
                  </a:buClr>
                  <a:buSzPct val="88000"/>
                  <a:buFont typeface="Wingdings" panose="05000000000000000000" pitchFamily="2" charset="2"/>
                  <a:buChar char="p"/>
                </a:pPr>
                <a:r>
                  <a:rPr lang="zh-CN" altLang="en-US" sz="1500" dirty="0" smtClean="0">
                    <a:latin typeface="Times New Roman" panose="02020603050405020304" pitchFamily="18" charset="0"/>
                    <a:ea typeface="宋体" panose="02010600030101010101" pitchFamily="2" charset="-122"/>
                    <a:cs typeface="Times New Roman" panose="02020603050405020304" pitchFamily="18" charset="0"/>
                  </a:rPr>
                  <a:t>对于某一个乘客，由于我们之前的假设</a:t>
                </a:r>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1500" dirty="0" smtClean="0">
                    <a:latin typeface="Times New Roman" panose="02020603050405020304" pitchFamily="18" charset="0"/>
                    <a:ea typeface="宋体" panose="02010600030101010101" pitchFamily="2" charset="-122"/>
                    <a:cs typeface="Times New Roman" panose="02020603050405020304" pitchFamily="18" charset="0"/>
                  </a:rPr>
                  <a:t>一位乘客在一格单元格内的速度是恒定不变的</a:t>
                </a:r>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1500" dirty="0" smtClean="0">
                    <a:latin typeface="Times New Roman" panose="02020603050405020304" pitchFamily="18" charset="0"/>
                    <a:ea typeface="宋体" panose="02010600030101010101" pitchFamily="2" charset="-122"/>
                    <a:cs typeface="Times New Roman" panose="02020603050405020304" pitchFamily="18" charset="0"/>
                  </a:rPr>
                  <a:t>我们只需比对他走到哪两个单元格的时间包含了</a:t>
                </a:r>
                <a14:m>
                  <m:oMath xmlns:m="http://schemas.openxmlformats.org/officeDocument/2006/math">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𝑡</m:t>
                    </m:r>
                  </m:oMath>
                </a14:m>
                <a:r>
                  <a:rPr lang="zh-CN" altLang="en-US" sz="1500" dirty="0" smtClean="0">
                    <a:latin typeface="Times New Roman" panose="02020603050405020304" pitchFamily="18" charset="0"/>
                    <a:ea typeface="宋体" panose="02010600030101010101" pitchFamily="2" charset="-122"/>
                    <a:cs typeface="Times New Roman" panose="02020603050405020304" pitchFamily="18" charset="0"/>
                  </a:rPr>
                  <a:t>时刻。</a:t>
                </a:r>
                <a:endPar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Clr>
                    <a:srgbClr val="110087"/>
                  </a:buClr>
                  <a:buSzPct val="88000"/>
                  <a:buFont typeface="Wingdings" panose="05000000000000000000" pitchFamily="2" charset="2"/>
                  <a:buChar char="p"/>
                </a:pPr>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For a specific passenger, due to our previous assumption (a passenger’s speed remains constant within a singular cell), we only need to calculate the time a passenger needs to enter </a:t>
                </a:r>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every cell and </a:t>
                </a:r>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find out which total time of the two adjacent cells include </a:t>
                </a:r>
                <a14:m>
                  <m:oMath xmlns:m="http://schemas.openxmlformats.org/officeDocument/2006/math">
                    <m:r>
                      <a:rPr lang="en-US" altLang="zh-CN" sz="1500" i="1">
                        <a:latin typeface="Cambria Math" panose="02040503050406030204" pitchFamily="18" charset="0"/>
                        <a:ea typeface="宋体" panose="02010600030101010101" pitchFamily="2" charset="-122"/>
                        <a:cs typeface="Times New Roman" panose="02020603050405020304" pitchFamily="18" charset="0"/>
                      </a:rPr>
                      <m:t>𝑡</m:t>
                    </m:r>
                  </m:oMath>
                </a14:m>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a:t>
                </a:r>
              </a:p>
              <a:p>
                <a:pPr marL="742950" lvl="1" indent="-285750">
                  <a:spcBef>
                    <a:spcPts val="600"/>
                  </a:spcBef>
                  <a:buClr>
                    <a:srgbClr val="110087"/>
                  </a:buClr>
                  <a:buSzPct val="88000"/>
                  <a:buFont typeface="Wingdings" panose="05000000000000000000" pitchFamily="2" charset="2"/>
                  <a:buChar char="p"/>
                </a:pPr>
                <a:r>
                  <a:rPr lang="zh-CN" altLang="en-US" sz="1500" dirty="0" smtClean="0">
                    <a:latin typeface="Times New Roman" panose="02020603050405020304" pitchFamily="18" charset="0"/>
                    <a:ea typeface="宋体" panose="02010600030101010101" pitchFamily="2" charset="-122"/>
                    <a:cs typeface="Times New Roman" panose="02020603050405020304" pitchFamily="18" charset="0"/>
                  </a:rPr>
                  <a:t>我们使用部分和跟踪并</a:t>
                </a: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得出</a:t>
                </a:r>
                <a:r>
                  <a:rPr lang="zh-CN" altLang="en-US" sz="1500" dirty="0" smtClean="0">
                    <a:latin typeface="Times New Roman" panose="02020603050405020304" pitchFamily="18" charset="0"/>
                    <a:ea typeface="宋体" panose="02010600030101010101" pitchFamily="2" charset="-122"/>
                    <a:cs typeface="Times New Roman" panose="02020603050405020304" pitchFamily="18" charset="0"/>
                  </a:rPr>
                  <a:t>结果 </a:t>
                </a:r>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 We use partial summation to get the formulas.</a:t>
                </a:r>
              </a:p>
              <a:p>
                <a:pPr marL="742950" lvl="1" indent="-285750">
                  <a:spcBef>
                    <a:spcPts val="600"/>
                  </a:spcBef>
                  <a:buClr>
                    <a:srgbClr val="110087"/>
                  </a:buClr>
                  <a:buSzPct val="88000"/>
                  <a:buFont typeface="Wingdings" panose="05000000000000000000" pitchFamily="2" charset="2"/>
                  <a:buChar char="p"/>
                </a:pPr>
                <a:endParaRPr lang="en-US" altLang="zh-CN" sz="1500"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spcBef>
                    <a:spcPts val="600"/>
                  </a:spcBef>
                  <a:buClr>
                    <a:srgbClr val="110087"/>
                  </a:buClr>
                  <a:buSzPct val="88000"/>
                  <a:buFont typeface="Wingdings" panose="05000000000000000000" pitchFamily="2" charset="2"/>
                  <a:buChar char="p"/>
                </a:pPr>
                <a:endPar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spcBef>
                    <a:spcPts val="600"/>
                  </a:spcBef>
                  <a:buClr>
                    <a:srgbClr val="110087"/>
                  </a:buClr>
                  <a:buSzPct val="88000"/>
                  <a:buFont typeface="Wingdings" panose="05000000000000000000" pitchFamily="2" charset="2"/>
                  <a:buChar char="p"/>
                </a:pPr>
                <a:endParaRPr lang="en-US" altLang="zh-CN" sz="1500"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spcBef>
                    <a:spcPts val="600"/>
                  </a:spcBef>
                  <a:buClr>
                    <a:srgbClr val="110087"/>
                  </a:buClr>
                  <a:buSzPct val="88000"/>
                  <a:buFont typeface="Wingdings" panose="05000000000000000000" pitchFamily="2" charset="2"/>
                  <a:buChar char="p"/>
                </a:pPr>
                <a:endPar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spcBef>
                    <a:spcPts val="600"/>
                  </a:spcBef>
                  <a:buClr>
                    <a:srgbClr val="110087"/>
                  </a:buClr>
                  <a:buSzPct val="88000"/>
                  <a:buFont typeface="Wingdings" panose="05000000000000000000" pitchFamily="2" charset="2"/>
                  <a:buChar char="p"/>
                </a:pPr>
                <a:endPar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spcBef>
                    <a:spcPts val="600"/>
                  </a:spcBef>
                  <a:buClr>
                    <a:srgbClr val="110087"/>
                  </a:buClr>
                  <a:buSzPct val="88000"/>
                  <a:buFont typeface="Wingdings" panose="05000000000000000000" pitchFamily="2" charset="2"/>
                  <a:buChar char="p"/>
                </a:pPr>
                <a:r>
                  <a:rPr lang="zh-CN" altLang="en-US" sz="1500" dirty="0" smtClean="0">
                    <a:latin typeface="Times New Roman" panose="02020603050405020304" pitchFamily="18" charset="0"/>
                    <a:ea typeface="宋体" panose="02010600030101010101" pitchFamily="2" charset="-122"/>
                    <a:cs typeface="Times New Roman" panose="02020603050405020304" pitchFamily="18" charset="0"/>
                  </a:rPr>
                  <a:t>在这里，我们也得到了类似前面的线性表达式。</a:t>
                </a:r>
                <a:endPar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Clr>
                    <a:srgbClr val="110087"/>
                  </a:buClr>
                  <a:buSzPct val="88000"/>
                  <a:buFont typeface="Wingdings" panose="05000000000000000000" pitchFamily="2" charset="2"/>
                  <a:buChar char="p"/>
                </a:pPr>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Here, like above, we’ve got the linear expressions that determine </a:t>
                </a:r>
                <a14:m>
                  <m:oMath xmlns:m="http://schemas.openxmlformats.org/officeDocument/2006/math">
                    <m:r>
                      <a:rPr lang="en-US" altLang="zh-CN" sz="1500" i="1">
                        <a:latin typeface="Cambria Math" panose="02040503050406030204" pitchFamily="18" charset="0"/>
                        <a:ea typeface="宋体" panose="02010600030101010101" pitchFamily="2" charset="-122"/>
                        <a:cs typeface="Times New Roman" panose="02020603050405020304" pitchFamily="18" charset="0"/>
                      </a:rPr>
                      <m:t>𝐶</m:t>
                    </m:r>
                    <m:r>
                      <a:rPr lang="en-US" altLang="zh-CN" sz="1500" i="1">
                        <a:latin typeface="Cambria Math" panose="02040503050406030204" pitchFamily="18" charset="0"/>
                        <a:ea typeface="宋体" panose="02010600030101010101" pitchFamily="2" charset="-122"/>
                        <a:cs typeface="Times New Roman" panose="02020603050405020304" pitchFamily="18" charset="0"/>
                      </a:rPr>
                      <m:t>(</m:t>
                    </m:r>
                    <m:r>
                      <a:rPr lang="en-US" altLang="zh-CN" sz="1500" i="1">
                        <a:latin typeface="Cambria Math" panose="02040503050406030204" pitchFamily="18" charset="0"/>
                        <a:ea typeface="宋体" panose="02010600030101010101" pitchFamily="2" charset="-122"/>
                        <a:cs typeface="Times New Roman" panose="02020603050405020304" pitchFamily="18" charset="0"/>
                      </a:rPr>
                      <m:t>𝐴</m:t>
                    </m:r>
                    <m:r>
                      <a:rPr lang="en-US" altLang="zh-CN" sz="1500" i="1">
                        <a:latin typeface="Cambria Math" panose="02040503050406030204" pitchFamily="18" charset="0"/>
                        <a:ea typeface="宋体" panose="02010600030101010101" pitchFamily="2" charset="-122"/>
                        <a:cs typeface="Times New Roman" panose="02020603050405020304" pitchFamily="18" charset="0"/>
                      </a:rPr>
                      <m:t>,</m:t>
                    </m:r>
                    <m:r>
                      <a:rPr lang="en-US" altLang="zh-CN" sz="1500" i="1">
                        <a:latin typeface="Cambria Math" panose="02040503050406030204" pitchFamily="18" charset="0"/>
                        <a:ea typeface="宋体" panose="02010600030101010101" pitchFamily="2" charset="-122"/>
                        <a:cs typeface="Times New Roman" panose="02020603050405020304" pitchFamily="18" charset="0"/>
                      </a:rPr>
                      <m:t>𝑡</m:t>
                    </m:r>
                    <m:r>
                      <a:rPr lang="en-US" altLang="zh-CN" sz="1500" i="1">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 from </a:t>
                </a:r>
                <a14:m>
                  <m:oMath xmlns:m="http://schemas.openxmlformats.org/officeDocument/2006/math">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𝑣</m:t>
                    </m:r>
                  </m:oMath>
                </a14:m>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5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2" name="文本框 11"/>
              <p:cNvSpPr txBox="1">
                <a:spLocks noRot="1" noChangeAspect="1" noMove="1" noResize="1" noEditPoints="1" noAdjustHandles="1" noChangeArrowheads="1" noChangeShapeType="1" noTextEdit="1"/>
              </p:cNvSpPr>
              <p:nvPr/>
            </p:nvSpPr>
            <p:spPr>
              <a:xfrm>
                <a:off x="685799" y="2005446"/>
                <a:ext cx="11002618" cy="4324261"/>
              </a:xfrm>
              <a:prstGeom prst="rect">
                <a:avLst/>
              </a:prstGeom>
              <a:blipFill>
                <a:blip r:embed="rId3"/>
                <a:stretch>
                  <a:fillRect t="-423" r="-609"/>
                </a:stretch>
              </a:blipFill>
            </p:spPr>
            <p:txBody>
              <a:bodyPr/>
              <a:lstStyle/>
              <a:p>
                <a:r>
                  <a:rPr lang="zh-CN" altLang="en-US">
                    <a:noFill/>
                  </a:rPr>
                  <a:t> </a:t>
                </a:r>
              </a:p>
            </p:txBody>
          </p:sp>
        </mc:Fallback>
      </mc:AlternateContent>
      <p:sp>
        <p:nvSpPr>
          <p:cNvPr id="6" name="标题 1"/>
          <p:cNvSpPr txBox="1">
            <a:spLocks/>
          </p:cNvSpPr>
          <p:nvPr/>
        </p:nvSpPr>
        <p:spPr>
          <a:xfrm>
            <a:off x="551149" y="371566"/>
            <a:ext cx="10571998"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000" b="1" dirty="0">
                <a:solidFill>
                  <a:srgbClr val="FEFEFE"/>
                </a:solidFill>
                <a:latin typeface="宋体" panose="02010600030101010101" pitchFamily="2" charset="-122"/>
                <a:ea typeface="宋体" panose="02010600030101010101" pitchFamily="2" charset="-122"/>
                <a:cs typeface="Times New Roman" panose="02020603050405020304" pitchFamily="18" charset="0"/>
              </a:rPr>
              <a:t>构建数学模型计算登机</a:t>
            </a:r>
            <a:r>
              <a:rPr lang="zh-CN" altLang="en-US" sz="4000" b="1" dirty="0" smtClean="0">
                <a:solidFill>
                  <a:srgbClr val="FEFEFE"/>
                </a:solidFill>
                <a:latin typeface="宋体" panose="02010600030101010101" pitchFamily="2" charset="-122"/>
                <a:ea typeface="宋体" panose="02010600030101010101" pitchFamily="2" charset="-122"/>
                <a:cs typeface="Times New Roman" panose="02020603050405020304" pitchFamily="18" charset="0"/>
              </a:rPr>
              <a:t>时间</a:t>
            </a:r>
            <a:r>
              <a:rPr lang="en-US" altLang="zh-CN" sz="4000" b="1" dirty="0" smtClean="0">
                <a:solidFill>
                  <a:srgbClr val="FEFEFE"/>
                </a:solidFill>
                <a:latin typeface="宋体" panose="02010600030101010101" pitchFamily="2" charset="-122"/>
                <a:ea typeface="宋体" panose="02010600030101010101" pitchFamily="2" charset="-122"/>
                <a:cs typeface="Times New Roman" panose="02020603050405020304" pitchFamily="18" charset="0"/>
              </a:rPr>
              <a:t>——</a:t>
            </a:r>
            <a:r>
              <a:rPr lang="zh-CN" altLang="en-US" sz="4000" b="1" dirty="0" smtClean="0">
                <a:solidFill>
                  <a:srgbClr val="FEFEFE"/>
                </a:solidFill>
                <a:latin typeface="宋体" panose="02010600030101010101" pitchFamily="2" charset="-122"/>
                <a:ea typeface="宋体" panose="02010600030101010101" pitchFamily="2" charset="-122"/>
                <a:cs typeface="Times New Roman" panose="02020603050405020304" pitchFamily="18" charset="0"/>
              </a:rPr>
              <a:t>常规状态</a:t>
            </a:r>
            <a:r>
              <a:rPr lang="en-US" altLang="zh-CN" sz="4000" b="1" dirty="0">
                <a:solidFill>
                  <a:srgbClr val="FEFEFE"/>
                </a:solidFill>
                <a:latin typeface="宋体" panose="02010600030101010101" pitchFamily="2" charset="-122"/>
                <a:ea typeface="宋体" panose="02010600030101010101" pitchFamily="2" charset="-122"/>
                <a:cs typeface="Times New Roman" panose="02020603050405020304" pitchFamily="18" charset="0"/>
              </a:rPr>
              <a:t/>
            </a:r>
            <a:br>
              <a:rPr lang="en-US" altLang="zh-CN" sz="4000" b="1" dirty="0">
                <a:solidFill>
                  <a:srgbClr val="FEFEFE"/>
                </a:solidFill>
                <a:latin typeface="宋体" panose="02010600030101010101" pitchFamily="2" charset="-122"/>
                <a:ea typeface="宋体" panose="02010600030101010101" pitchFamily="2" charset="-122"/>
                <a:cs typeface="Times New Roman" panose="02020603050405020304" pitchFamily="18" charset="0"/>
              </a:rPr>
            </a:br>
            <a:r>
              <a:rPr lang="en-US" altLang="zh-CN" sz="2000" dirty="0" smtClean="0">
                <a:solidFill>
                  <a:schemeClr val="bg1"/>
                </a:solidFill>
                <a:latin typeface="Times New Roman" panose="02020603050405020304" pitchFamily="18" charset="0"/>
                <a:cs typeface="Times New Roman" panose="02020603050405020304" pitchFamily="18" charset="0"/>
              </a:rPr>
              <a:t>Devising a Model to Calculate Total Boarding </a:t>
            </a:r>
            <a:r>
              <a:rPr lang="en-US" altLang="zh-CN" sz="2000" dirty="0" smtClean="0">
                <a:solidFill>
                  <a:schemeClr val="bg1"/>
                </a:solidFill>
                <a:latin typeface="Times New Roman" panose="02020603050405020304" pitchFamily="18" charset="0"/>
                <a:cs typeface="Times New Roman" panose="02020603050405020304" pitchFamily="18" charset="0"/>
              </a:rPr>
              <a:t>Time – Under Regular States</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2" name="矩形 1"/>
          <p:cNvSpPr/>
          <p:nvPr/>
        </p:nvSpPr>
        <p:spPr>
          <a:xfrm>
            <a:off x="1152939" y="2574235"/>
            <a:ext cx="268357" cy="31805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52939" y="3316403"/>
            <a:ext cx="268357" cy="31805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039437626"/>
              </p:ext>
            </p:extLst>
          </p:nvPr>
        </p:nvGraphicFramePr>
        <p:xfrm>
          <a:off x="2442709" y="4165333"/>
          <a:ext cx="7306582" cy="1460214"/>
        </p:xfrm>
        <a:graphic>
          <a:graphicData uri="http://schemas.openxmlformats.org/presentationml/2006/ole">
            <mc:AlternateContent xmlns:mc="http://schemas.openxmlformats.org/markup-compatibility/2006">
              <mc:Choice xmlns:v="urn:schemas-microsoft-com:vml" Requires="v">
                <p:oleObj spid="_x0000_s3101" name="AxMath" r:id="rId4" imgW="4685400" imgH="936360" progId="Equation.AxMath">
                  <p:embed/>
                </p:oleObj>
              </mc:Choice>
              <mc:Fallback>
                <p:oleObj name="AxMath" r:id="rId4" imgW="4685400" imgH="936360" progId="Equation.AxMath">
                  <p:embed/>
                  <p:pic>
                    <p:nvPicPr>
                      <p:cNvPr id="0" name=""/>
                      <p:cNvPicPr/>
                      <p:nvPr/>
                    </p:nvPicPr>
                    <p:blipFill>
                      <a:blip r:embed="rId5"/>
                      <a:stretch>
                        <a:fillRect/>
                      </a:stretch>
                    </p:blipFill>
                    <p:spPr>
                      <a:xfrm>
                        <a:off x="2442709" y="4165333"/>
                        <a:ext cx="7306582" cy="1460214"/>
                      </a:xfrm>
                      <a:prstGeom prst="rect">
                        <a:avLst/>
                      </a:prstGeom>
                    </p:spPr>
                  </p:pic>
                </p:oleObj>
              </mc:Fallback>
            </mc:AlternateContent>
          </a:graphicData>
        </a:graphic>
      </p:graphicFrame>
      <p:sp>
        <p:nvSpPr>
          <p:cNvPr id="8" name="矩形 7"/>
          <p:cNvSpPr/>
          <p:nvPr/>
        </p:nvSpPr>
        <p:spPr>
          <a:xfrm>
            <a:off x="1152939" y="5997402"/>
            <a:ext cx="268357" cy="31805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08788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0" y="0"/>
            <a:ext cx="12192000" cy="1920240"/>
          </a:xfrm>
          <a:custGeom>
            <a:avLst/>
            <a:gdLst>
              <a:gd name="connsiteX0" fmla="*/ 0 w 12192000"/>
              <a:gd name="connsiteY0" fmla="*/ 0 h 2240279"/>
              <a:gd name="connsiteX1" fmla="*/ 12192000 w 12192000"/>
              <a:gd name="connsiteY1" fmla="*/ 0 h 2240279"/>
              <a:gd name="connsiteX2" fmla="*/ 12192000 w 12192000"/>
              <a:gd name="connsiteY2" fmla="*/ 1920239 h 2240279"/>
              <a:gd name="connsiteX3" fmla="*/ 2854960 w 12192000"/>
              <a:gd name="connsiteY3" fmla="*/ 1920239 h 2240279"/>
              <a:gd name="connsiteX4" fmla="*/ 2489200 w 12192000"/>
              <a:gd name="connsiteY4" fmla="*/ 2240279 h 2240279"/>
              <a:gd name="connsiteX5" fmla="*/ 2123440 w 12192000"/>
              <a:gd name="connsiteY5" fmla="*/ 1920239 h 2240279"/>
              <a:gd name="connsiteX6" fmla="*/ 0 w 12192000"/>
              <a:gd name="connsiteY6" fmla="*/ 1920239 h 224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240279">
                <a:moveTo>
                  <a:pt x="0" y="0"/>
                </a:moveTo>
                <a:lnTo>
                  <a:pt x="12192000" y="0"/>
                </a:lnTo>
                <a:lnTo>
                  <a:pt x="12192000" y="1920239"/>
                </a:lnTo>
                <a:lnTo>
                  <a:pt x="2854960" y="1920239"/>
                </a:lnTo>
                <a:lnTo>
                  <a:pt x="2489200" y="2240279"/>
                </a:lnTo>
                <a:lnTo>
                  <a:pt x="2123440" y="1920239"/>
                </a:lnTo>
                <a:lnTo>
                  <a:pt x="0" y="1920239"/>
                </a:lnTo>
                <a:close/>
              </a:path>
            </a:pathLst>
          </a:custGeom>
          <a:gradFill>
            <a:gsLst>
              <a:gs pos="0">
                <a:srgbClr val="13009C"/>
              </a:gs>
              <a:gs pos="83000">
                <a:srgbClr val="110087"/>
              </a:gs>
              <a:gs pos="100000">
                <a:srgbClr val="0F007D"/>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2" name="文本框 11"/>
              <p:cNvSpPr txBox="1"/>
              <p:nvPr/>
            </p:nvSpPr>
            <p:spPr>
              <a:xfrm>
                <a:off x="685799" y="2005446"/>
                <a:ext cx="11002618" cy="3093154"/>
              </a:xfrm>
              <a:prstGeom prst="rect">
                <a:avLst/>
              </a:prstGeom>
              <a:noFill/>
            </p:spPr>
            <p:txBody>
              <a:bodyPr wrap="square" rtlCol="0">
                <a:spAutoFit/>
              </a:bodyPr>
              <a:lstStyle/>
              <a:p>
                <a:pPr marL="285750" indent="-285750">
                  <a:buClr>
                    <a:srgbClr val="110087"/>
                  </a:buClr>
                  <a:buSzPct val="88000"/>
                  <a:buFont typeface="Wingdings" panose="05000000000000000000" pitchFamily="2" charset="2"/>
                  <a:buChar char="p"/>
                </a:pPr>
                <a:r>
                  <a:rPr lang="zh-CN" altLang="en-US" sz="1500" b="1" dirty="0" smtClean="0">
                    <a:solidFill>
                      <a:srgbClr val="13009C"/>
                    </a:solidFill>
                    <a:latin typeface="宋体" panose="02010600030101010101" pitchFamily="2" charset="-122"/>
                    <a:ea typeface="宋体" panose="02010600030101010101" pitchFamily="2" charset="-122"/>
                    <a:cs typeface="Times New Roman" panose="02020603050405020304" pitchFamily="18" charset="0"/>
                  </a:rPr>
                  <a:t>总结</a:t>
                </a:r>
                <a:r>
                  <a:rPr lang="en-US" altLang="zh-CN" sz="1500" b="1" dirty="0" smtClean="0">
                    <a:solidFill>
                      <a:srgbClr val="13009C"/>
                    </a:solidFill>
                    <a:latin typeface="宋体" panose="02010600030101010101" pitchFamily="2" charset="-122"/>
                    <a:ea typeface="宋体" panose="02010600030101010101" pitchFamily="2" charset="-122"/>
                    <a:cs typeface="Times New Roman" panose="02020603050405020304" pitchFamily="18" charset="0"/>
                  </a:rPr>
                  <a:t>——</a:t>
                </a:r>
                <a:r>
                  <a:rPr lang="zh-CN" altLang="en-US" sz="1500" b="1" dirty="0" smtClean="0">
                    <a:solidFill>
                      <a:srgbClr val="13009C"/>
                    </a:solidFill>
                    <a:latin typeface="宋体" panose="02010600030101010101" pitchFamily="2" charset="-122"/>
                    <a:ea typeface="宋体" panose="02010600030101010101" pitchFamily="2" charset="-122"/>
                    <a:cs typeface="Times New Roman" panose="02020603050405020304" pitchFamily="18" charset="0"/>
                  </a:rPr>
                  <a:t>我们得到的递推式 </a:t>
                </a:r>
                <a:r>
                  <a:rPr lang="en-US" altLang="zh-CN" sz="1500" b="1" dirty="0" smtClean="0">
                    <a:solidFill>
                      <a:srgbClr val="13009C"/>
                    </a:solidFill>
                    <a:latin typeface="Times New Roman" panose="02020603050405020304" pitchFamily="18" charset="0"/>
                    <a:ea typeface="宋体" panose="02010600030101010101" pitchFamily="2" charset="-122"/>
                    <a:cs typeface="Times New Roman" panose="02020603050405020304" pitchFamily="18" charset="0"/>
                  </a:rPr>
                  <a:t>– The overall recursion formula we get</a:t>
                </a:r>
                <a:endParaRPr lang="en-US" altLang="zh-CN" sz="1500" b="1" dirty="0" smtClean="0">
                  <a:solidFill>
                    <a:srgbClr val="13009C"/>
                  </a:solidFill>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spcBef>
                    <a:spcPts val="600"/>
                  </a:spcBef>
                  <a:buClr>
                    <a:srgbClr val="110087"/>
                  </a:buClr>
                  <a:buSzPct val="88000"/>
                  <a:buFont typeface="Wingdings" panose="05000000000000000000" pitchFamily="2" charset="2"/>
                  <a:buChar char="p"/>
                </a:pPr>
                <a:r>
                  <a:rPr lang="zh-CN" altLang="en-US" sz="1500" dirty="0" smtClean="0">
                    <a:latin typeface="Times New Roman" panose="02020603050405020304" pitchFamily="18" charset="0"/>
                    <a:ea typeface="宋体" panose="02010600030101010101" pitchFamily="2" charset="-122"/>
                    <a:cs typeface="Times New Roman" panose="02020603050405020304" pitchFamily="18" charset="0"/>
                  </a:rPr>
                  <a:t>前面的四部分可以看作是问题的一步一步</a:t>
                </a:r>
                <a:r>
                  <a:rPr lang="zh-CN" altLang="en-US" sz="1500" b="1" dirty="0" smtClean="0">
                    <a:latin typeface="Times New Roman" panose="02020603050405020304" pitchFamily="18" charset="0"/>
                    <a:ea typeface="宋体" panose="02010600030101010101" pitchFamily="2" charset="-122"/>
                    <a:cs typeface="Times New Roman" panose="02020603050405020304" pitchFamily="18" charset="0"/>
                  </a:rPr>
                  <a:t>拆解</a:t>
                </a:r>
                <a:r>
                  <a:rPr lang="zh-CN" altLang="en-US" sz="1500" dirty="0" smtClean="0">
                    <a:latin typeface="Times New Roman" panose="02020603050405020304" pitchFamily="18" charset="0"/>
                    <a:ea typeface="宋体" panose="02010600030101010101" pitchFamily="2" charset="-122"/>
                    <a:cs typeface="Times New Roman" panose="02020603050405020304" pitchFamily="18" charset="0"/>
                  </a:rPr>
                  <a:t>，将其结合起来便得到了最终</a:t>
                </a:r>
                <a14:m>
                  <m:oMath xmlns:m="http://schemas.openxmlformats.org/officeDocument/2006/math">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𝑣</m:t>
                    </m:r>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𝑣</m:t>
                    </m:r>
                  </m:oMath>
                </a14:m>
                <a:r>
                  <a:rPr lang="zh-CN" altLang="en-US" sz="1500" dirty="0" smtClean="0">
                    <a:latin typeface="Times New Roman" panose="02020603050405020304" pitchFamily="18" charset="0"/>
                    <a:ea typeface="宋体" panose="02010600030101010101" pitchFamily="2" charset="-122"/>
                    <a:cs typeface="Times New Roman" panose="02020603050405020304" pitchFamily="18" charset="0"/>
                  </a:rPr>
                  <a:t>的递推公式。</a:t>
                </a:r>
                <a:endPar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Clr>
                    <a:srgbClr val="110087"/>
                  </a:buClr>
                  <a:buSzPct val="88000"/>
                  <a:buFont typeface="Wingdings" panose="05000000000000000000" pitchFamily="2" charset="2"/>
                  <a:buChar char="p"/>
                </a:pPr>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The previous four parts can be seen as the gradual </a:t>
                </a:r>
                <a:r>
                  <a:rPr lang="en-US" altLang="zh-CN" sz="1500" b="1" dirty="0" smtClean="0">
                    <a:latin typeface="Times New Roman" panose="02020603050405020304" pitchFamily="18" charset="0"/>
                    <a:ea typeface="宋体" panose="02010600030101010101" pitchFamily="2" charset="-122"/>
                    <a:cs typeface="Times New Roman" panose="02020603050405020304" pitchFamily="18" charset="0"/>
                  </a:rPr>
                  <a:t>reduction</a:t>
                </a:r>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 of the original task, and we can get the eventual </a:t>
                </a:r>
                <a14:m>
                  <m:oMath xmlns:m="http://schemas.openxmlformats.org/officeDocument/2006/math">
                    <m:r>
                      <a:rPr lang="en-US" altLang="zh-CN" sz="1500" i="1">
                        <a:latin typeface="Cambria Math" panose="02040503050406030204" pitchFamily="18" charset="0"/>
                        <a:ea typeface="宋体" panose="02010600030101010101" pitchFamily="2" charset="-122"/>
                        <a:cs typeface="Times New Roman" panose="02020603050405020304" pitchFamily="18" charset="0"/>
                      </a:rPr>
                      <m:t>𝑣</m:t>
                    </m:r>
                    <m:r>
                      <a:rPr lang="en-US" altLang="zh-CN" sz="1500" i="1">
                        <a:latin typeface="Cambria Math" panose="02040503050406030204" pitchFamily="18" charset="0"/>
                        <a:ea typeface="宋体" panose="02010600030101010101" pitchFamily="2" charset="-122"/>
                        <a:cs typeface="Times New Roman" panose="02020603050405020304" pitchFamily="18" charset="0"/>
                      </a:rPr>
                      <m:t>→</m:t>
                    </m:r>
                    <m:r>
                      <a:rPr lang="en-US" altLang="zh-CN" sz="1500" i="1">
                        <a:latin typeface="Cambria Math" panose="02040503050406030204" pitchFamily="18" charset="0"/>
                        <a:ea typeface="宋体" panose="02010600030101010101" pitchFamily="2" charset="-122"/>
                        <a:cs typeface="Times New Roman" panose="02020603050405020304" pitchFamily="18" charset="0"/>
                      </a:rPr>
                      <m:t>𝑣</m:t>
                    </m:r>
                  </m:oMath>
                </a14:m>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 recursion formula by combining the results.</a:t>
                </a:r>
              </a:p>
              <a:p>
                <a:pPr marL="742950" lvl="1" indent="-285750">
                  <a:spcBef>
                    <a:spcPts val="600"/>
                  </a:spcBef>
                  <a:buClr>
                    <a:srgbClr val="110087"/>
                  </a:buClr>
                  <a:buSzPct val="88000"/>
                  <a:buFont typeface="Wingdings" panose="05000000000000000000" pitchFamily="2" charset="2"/>
                  <a:buChar char="p"/>
                </a:pPr>
                <a:r>
                  <a:rPr lang="zh-CN" altLang="en-US" sz="1500" dirty="0" smtClean="0">
                    <a:latin typeface="Times New Roman" panose="02020603050405020304" pitchFamily="18" charset="0"/>
                    <a:ea typeface="宋体" panose="02010600030101010101" pitchFamily="2" charset="-122"/>
                    <a:cs typeface="Times New Roman" panose="02020603050405020304" pitchFamily="18" charset="0"/>
                  </a:rPr>
                  <a:t>我们的模型一直到“更新速度”这一层都是线性的，而根据真实速度与模型中速度的反比关系，我们将会得到一个</a:t>
                </a:r>
                <a:r>
                  <a:rPr lang="zh-CN" altLang="en-US" sz="1500" b="1" dirty="0" smtClean="0">
                    <a:latin typeface="Times New Roman" panose="02020603050405020304" pitchFamily="18" charset="0"/>
                    <a:ea typeface="宋体" panose="02010600030101010101" pitchFamily="2" charset="-122"/>
                    <a:cs typeface="Times New Roman" panose="02020603050405020304" pitchFamily="18" charset="0"/>
                  </a:rPr>
                  <a:t>线性模型</a:t>
                </a:r>
                <a:r>
                  <a:rPr lang="zh-CN" altLang="en-US" sz="1500" dirty="0" smtClean="0">
                    <a:latin typeface="Times New Roman" panose="02020603050405020304" pitchFamily="18" charset="0"/>
                    <a:ea typeface="宋体" panose="02010600030101010101" pitchFamily="2" charset="-122"/>
                    <a:cs typeface="Times New Roman" panose="02020603050405020304" pitchFamily="18" charset="0"/>
                  </a:rPr>
                  <a:t>。（这一部分将会在之后的</a:t>
                </a:r>
                <a:r>
                  <a:rPr lang="zh-CN" altLang="en-US" sz="1500" b="1" dirty="0" smtClean="0">
                    <a:latin typeface="Times New Roman" panose="02020603050405020304" pitchFamily="18" charset="0"/>
                    <a:ea typeface="宋体" panose="02010600030101010101" pitchFamily="2" charset="-122"/>
                    <a:cs typeface="Times New Roman" panose="02020603050405020304" pitchFamily="18" charset="0"/>
                  </a:rPr>
                  <a:t>敏感度分析中</a:t>
                </a:r>
                <a:r>
                  <a:rPr lang="zh-CN" altLang="en-US" sz="1500" dirty="0" smtClean="0">
                    <a:latin typeface="Times New Roman" panose="02020603050405020304" pitchFamily="18" charset="0"/>
                    <a:ea typeface="宋体" panose="02010600030101010101" pitchFamily="2" charset="-122"/>
                    <a:cs typeface="Times New Roman" panose="02020603050405020304" pitchFamily="18" charset="0"/>
                  </a:rPr>
                  <a:t>得到验证）</a:t>
                </a:r>
                <a:endPar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Clr>
                    <a:srgbClr val="110087"/>
                  </a:buClr>
                  <a:buSzPct val="88000"/>
                  <a:buFont typeface="Wingdings" panose="05000000000000000000" pitchFamily="2" charset="2"/>
                  <a:buChar char="p"/>
                </a:pPr>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Our model is linear until the final stage (or the first PowerPoint presented in this part), so according to the inverse proportional relationship between real-life velocity and the velocity in our model, we’ll get a </a:t>
                </a:r>
                <a:r>
                  <a:rPr lang="en-US" altLang="zh-CN" sz="1500" b="1" dirty="0" smtClean="0">
                    <a:latin typeface="Times New Roman" panose="02020603050405020304" pitchFamily="18" charset="0"/>
                    <a:ea typeface="宋体" panose="02010600030101010101" pitchFamily="2" charset="-122"/>
                    <a:cs typeface="Times New Roman" panose="02020603050405020304" pitchFamily="18" charset="0"/>
                  </a:rPr>
                  <a:t>linear</a:t>
                </a:r>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 model. (</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t</a:t>
                </a:r>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his quality will be verified later in the </a:t>
                </a:r>
                <a:r>
                  <a:rPr lang="en-US" altLang="zh-CN" sz="1500" b="1" dirty="0" smtClean="0">
                    <a:latin typeface="Times New Roman" panose="02020603050405020304" pitchFamily="18" charset="0"/>
                    <a:ea typeface="宋体" panose="02010600030101010101" pitchFamily="2" charset="-122"/>
                    <a:cs typeface="Times New Roman" panose="02020603050405020304" pitchFamily="18" charset="0"/>
                  </a:rPr>
                  <a:t>sensitivity analysis </a:t>
                </a:r>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part)</a:t>
                </a:r>
              </a:p>
              <a:p>
                <a:pPr marL="742950" lvl="1" indent="-285750">
                  <a:spcBef>
                    <a:spcPts val="600"/>
                  </a:spcBef>
                  <a:buClr>
                    <a:srgbClr val="110087"/>
                  </a:buClr>
                  <a:buSzPct val="88000"/>
                  <a:buFont typeface="Wingdings" panose="05000000000000000000" pitchFamily="2" charset="2"/>
                  <a:buChar char="p"/>
                </a:pPr>
                <a:r>
                  <a:rPr lang="zh-CN" altLang="en-US" sz="1500" dirty="0" smtClean="0">
                    <a:latin typeface="Times New Roman" panose="02020603050405020304" pitchFamily="18" charset="0"/>
                    <a:ea typeface="宋体" panose="02010600030101010101" pitchFamily="2" charset="-122"/>
                    <a:cs typeface="Times New Roman" panose="02020603050405020304" pitchFamily="18" charset="0"/>
                  </a:rPr>
                  <a:t>因此，我们可以得到下述由前一时刻所有乘客的速度状态组的线性组合得到的线性递推公式。</a:t>
                </a:r>
                <a:endPar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Clr>
                    <a:srgbClr val="110087"/>
                  </a:buClr>
                  <a:buSzPct val="88000"/>
                  <a:buFont typeface="Wingdings" panose="05000000000000000000" pitchFamily="2" charset="2"/>
                  <a:buChar char="p"/>
                </a:pPr>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Therefore we can get the linear recursion formula with the full state of passenger velocities as the previous time step, as shown below.</a:t>
                </a:r>
                <a:endParaRPr lang="en-US" altLang="zh-CN" sz="15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2" name="文本框 11"/>
              <p:cNvSpPr txBox="1">
                <a:spLocks noRot="1" noChangeAspect="1" noMove="1" noResize="1" noEditPoints="1" noAdjustHandles="1" noChangeArrowheads="1" noChangeShapeType="1" noTextEdit="1"/>
              </p:cNvSpPr>
              <p:nvPr/>
            </p:nvSpPr>
            <p:spPr>
              <a:xfrm>
                <a:off x="685799" y="2005446"/>
                <a:ext cx="11002618" cy="3093154"/>
              </a:xfrm>
              <a:prstGeom prst="rect">
                <a:avLst/>
              </a:prstGeom>
              <a:blipFill>
                <a:blip r:embed="rId3"/>
                <a:stretch>
                  <a:fillRect t="-592" b="-1183"/>
                </a:stretch>
              </a:blipFill>
            </p:spPr>
            <p:txBody>
              <a:bodyPr/>
              <a:lstStyle/>
              <a:p>
                <a:r>
                  <a:rPr lang="zh-CN" altLang="en-US">
                    <a:noFill/>
                  </a:rPr>
                  <a:t> </a:t>
                </a:r>
              </a:p>
            </p:txBody>
          </p:sp>
        </mc:Fallback>
      </mc:AlternateContent>
      <p:sp>
        <p:nvSpPr>
          <p:cNvPr id="6" name="标题 1"/>
          <p:cNvSpPr txBox="1">
            <a:spLocks/>
          </p:cNvSpPr>
          <p:nvPr/>
        </p:nvSpPr>
        <p:spPr>
          <a:xfrm>
            <a:off x="551149" y="371566"/>
            <a:ext cx="10571998"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000" b="1" dirty="0">
                <a:solidFill>
                  <a:srgbClr val="FEFEFE"/>
                </a:solidFill>
                <a:latin typeface="宋体" panose="02010600030101010101" pitchFamily="2" charset="-122"/>
                <a:ea typeface="宋体" panose="02010600030101010101" pitchFamily="2" charset="-122"/>
                <a:cs typeface="Times New Roman" panose="02020603050405020304" pitchFamily="18" charset="0"/>
              </a:rPr>
              <a:t>构建数学模型计算登机</a:t>
            </a:r>
            <a:r>
              <a:rPr lang="zh-CN" altLang="en-US" sz="4000" b="1" dirty="0" smtClean="0">
                <a:solidFill>
                  <a:srgbClr val="FEFEFE"/>
                </a:solidFill>
                <a:latin typeface="宋体" panose="02010600030101010101" pitchFamily="2" charset="-122"/>
                <a:ea typeface="宋体" panose="02010600030101010101" pitchFamily="2" charset="-122"/>
                <a:cs typeface="Times New Roman" panose="02020603050405020304" pitchFamily="18" charset="0"/>
              </a:rPr>
              <a:t>时间</a:t>
            </a:r>
            <a:r>
              <a:rPr lang="en-US" altLang="zh-CN" sz="4000" b="1" dirty="0" smtClean="0">
                <a:solidFill>
                  <a:srgbClr val="FEFEFE"/>
                </a:solidFill>
                <a:latin typeface="宋体" panose="02010600030101010101" pitchFamily="2" charset="-122"/>
                <a:ea typeface="宋体" panose="02010600030101010101" pitchFamily="2" charset="-122"/>
                <a:cs typeface="Times New Roman" panose="02020603050405020304" pitchFamily="18" charset="0"/>
              </a:rPr>
              <a:t>——</a:t>
            </a:r>
            <a:r>
              <a:rPr lang="zh-CN" altLang="en-US" sz="4000" b="1" dirty="0" smtClean="0">
                <a:solidFill>
                  <a:srgbClr val="FEFEFE"/>
                </a:solidFill>
                <a:latin typeface="宋体" panose="02010600030101010101" pitchFamily="2" charset="-122"/>
                <a:ea typeface="宋体" panose="02010600030101010101" pitchFamily="2" charset="-122"/>
                <a:cs typeface="Times New Roman" panose="02020603050405020304" pitchFamily="18" charset="0"/>
              </a:rPr>
              <a:t>常规状态</a:t>
            </a:r>
            <a:r>
              <a:rPr lang="en-US" altLang="zh-CN" sz="4000" b="1" dirty="0">
                <a:solidFill>
                  <a:srgbClr val="FEFEFE"/>
                </a:solidFill>
                <a:latin typeface="宋体" panose="02010600030101010101" pitchFamily="2" charset="-122"/>
                <a:ea typeface="宋体" panose="02010600030101010101" pitchFamily="2" charset="-122"/>
                <a:cs typeface="Times New Roman" panose="02020603050405020304" pitchFamily="18" charset="0"/>
              </a:rPr>
              <a:t/>
            </a:r>
            <a:br>
              <a:rPr lang="en-US" altLang="zh-CN" sz="4000" b="1" dirty="0">
                <a:solidFill>
                  <a:srgbClr val="FEFEFE"/>
                </a:solidFill>
                <a:latin typeface="宋体" panose="02010600030101010101" pitchFamily="2" charset="-122"/>
                <a:ea typeface="宋体" panose="02010600030101010101" pitchFamily="2" charset="-122"/>
                <a:cs typeface="Times New Roman" panose="02020603050405020304" pitchFamily="18" charset="0"/>
              </a:rPr>
            </a:br>
            <a:r>
              <a:rPr lang="en-US" altLang="zh-CN" sz="2000" dirty="0" smtClean="0">
                <a:solidFill>
                  <a:schemeClr val="bg1"/>
                </a:solidFill>
                <a:latin typeface="Times New Roman" panose="02020603050405020304" pitchFamily="18" charset="0"/>
                <a:cs typeface="Times New Roman" panose="02020603050405020304" pitchFamily="18" charset="0"/>
              </a:rPr>
              <a:t>Devising a Model to Calculate Total Boarding </a:t>
            </a:r>
            <a:r>
              <a:rPr lang="en-US" altLang="zh-CN" sz="2000" dirty="0" smtClean="0">
                <a:solidFill>
                  <a:schemeClr val="bg1"/>
                </a:solidFill>
                <a:latin typeface="Times New Roman" panose="02020603050405020304" pitchFamily="18" charset="0"/>
                <a:cs typeface="Times New Roman" panose="02020603050405020304" pitchFamily="18" charset="0"/>
              </a:rPr>
              <a:t>Time – Under Regular States</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9" name="矩形 8"/>
          <p:cNvSpPr/>
          <p:nvPr/>
        </p:nvSpPr>
        <p:spPr>
          <a:xfrm>
            <a:off x="1133061" y="2610725"/>
            <a:ext cx="268357" cy="31805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33061" y="3534056"/>
            <a:ext cx="268357" cy="31805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133060" y="4576654"/>
            <a:ext cx="268357" cy="31805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534185066"/>
              </p:ext>
            </p:extLst>
          </p:nvPr>
        </p:nvGraphicFramePr>
        <p:xfrm>
          <a:off x="2739473" y="4977097"/>
          <a:ext cx="6713054" cy="1649223"/>
        </p:xfrm>
        <a:graphic>
          <a:graphicData uri="http://schemas.openxmlformats.org/presentationml/2006/ole">
            <mc:AlternateContent xmlns:mc="http://schemas.openxmlformats.org/markup-compatibility/2006">
              <mc:Choice xmlns:v="urn:schemas-microsoft-com:vml" Requires="v">
                <p:oleObj spid="_x0000_s4122" name="AxMath" r:id="rId4" imgW="4293000" imgH="1053720" progId="Equation.AxMath">
                  <p:embed/>
                </p:oleObj>
              </mc:Choice>
              <mc:Fallback>
                <p:oleObj name="AxMath" r:id="rId4" imgW="4293000" imgH="1053720" progId="Equation.AxMath">
                  <p:embed/>
                  <p:pic>
                    <p:nvPicPr>
                      <p:cNvPr id="0" name=""/>
                      <p:cNvPicPr/>
                      <p:nvPr/>
                    </p:nvPicPr>
                    <p:blipFill>
                      <a:blip r:embed="rId5"/>
                      <a:stretch>
                        <a:fillRect/>
                      </a:stretch>
                    </p:blipFill>
                    <p:spPr>
                      <a:xfrm>
                        <a:off x="2739473" y="4977097"/>
                        <a:ext cx="6713054" cy="1649223"/>
                      </a:xfrm>
                      <a:prstGeom prst="rect">
                        <a:avLst/>
                      </a:prstGeom>
                    </p:spPr>
                  </p:pic>
                </p:oleObj>
              </mc:Fallback>
            </mc:AlternateContent>
          </a:graphicData>
        </a:graphic>
      </p:graphicFrame>
    </p:spTree>
    <p:extLst>
      <p:ext uri="{BB962C8B-B14F-4D97-AF65-F5344CB8AC3E}">
        <p14:creationId xmlns:p14="http://schemas.microsoft.com/office/powerpoint/2010/main" val="20647741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0" y="0"/>
            <a:ext cx="12192000" cy="1920240"/>
          </a:xfrm>
          <a:custGeom>
            <a:avLst/>
            <a:gdLst>
              <a:gd name="connsiteX0" fmla="*/ 0 w 12192000"/>
              <a:gd name="connsiteY0" fmla="*/ 0 h 2240279"/>
              <a:gd name="connsiteX1" fmla="*/ 12192000 w 12192000"/>
              <a:gd name="connsiteY1" fmla="*/ 0 h 2240279"/>
              <a:gd name="connsiteX2" fmla="*/ 12192000 w 12192000"/>
              <a:gd name="connsiteY2" fmla="*/ 1920239 h 2240279"/>
              <a:gd name="connsiteX3" fmla="*/ 2854960 w 12192000"/>
              <a:gd name="connsiteY3" fmla="*/ 1920239 h 2240279"/>
              <a:gd name="connsiteX4" fmla="*/ 2489200 w 12192000"/>
              <a:gd name="connsiteY4" fmla="*/ 2240279 h 2240279"/>
              <a:gd name="connsiteX5" fmla="*/ 2123440 w 12192000"/>
              <a:gd name="connsiteY5" fmla="*/ 1920239 h 2240279"/>
              <a:gd name="connsiteX6" fmla="*/ 0 w 12192000"/>
              <a:gd name="connsiteY6" fmla="*/ 1920239 h 224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240279">
                <a:moveTo>
                  <a:pt x="0" y="0"/>
                </a:moveTo>
                <a:lnTo>
                  <a:pt x="12192000" y="0"/>
                </a:lnTo>
                <a:lnTo>
                  <a:pt x="12192000" y="1920239"/>
                </a:lnTo>
                <a:lnTo>
                  <a:pt x="2854960" y="1920239"/>
                </a:lnTo>
                <a:lnTo>
                  <a:pt x="2489200" y="2240279"/>
                </a:lnTo>
                <a:lnTo>
                  <a:pt x="2123440" y="1920239"/>
                </a:lnTo>
                <a:lnTo>
                  <a:pt x="0" y="1920239"/>
                </a:lnTo>
                <a:close/>
              </a:path>
            </a:pathLst>
          </a:custGeom>
          <a:gradFill>
            <a:gsLst>
              <a:gs pos="0">
                <a:srgbClr val="13009C"/>
              </a:gs>
              <a:gs pos="83000">
                <a:srgbClr val="110087"/>
              </a:gs>
              <a:gs pos="100000">
                <a:srgbClr val="0F007D"/>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242517" y="1925934"/>
            <a:ext cx="7706967" cy="323165"/>
          </a:xfrm>
          <a:prstGeom prst="rect">
            <a:avLst/>
          </a:prstGeom>
          <a:noFill/>
        </p:spPr>
        <p:txBody>
          <a:bodyPr wrap="square" rtlCol="0">
            <a:spAutoFit/>
          </a:bodyPr>
          <a:lstStyle/>
          <a:p>
            <a:pPr>
              <a:buClr>
                <a:srgbClr val="110087"/>
              </a:buClr>
              <a:buSzPct val="88000"/>
            </a:pPr>
            <a:r>
              <a:rPr lang="zh-CN" altLang="en-US" sz="1500" b="1"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解决遗留问题</a:t>
            </a:r>
            <a:r>
              <a:rPr lang="en-US" altLang="zh-CN" sz="1500" b="1"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a:t>
            </a:r>
            <a:r>
              <a:rPr lang="zh-CN" altLang="en-US" sz="1500" b="1"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拥挤状态的情形</a:t>
            </a:r>
            <a:r>
              <a:rPr lang="en-US" altLang="zh-CN" sz="15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5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Tackling the remaining problems: the congestion state</a:t>
            </a:r>
          </a:p>
        </p:txBody>
      </p:sp>
      <p:sp>
        <p:nvSpPr>
          <p:cNvPr id="6" name="标题 1"/>
          <p:cNvSpPr txBox="1">
            <a:spLocks/>
          </p:cNvSpPr>
          <p:nvPr/>
        </p:nvSpPr>
        <p:spPr>
          <a:xfrm>
            <a:off x="551149" y="371566"/>
            <a:ext cx="10571998"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000" b="1" dirty="0">
                <a:solidFill>
                  <a:srgbClr val="FEFEFE"/>
                </a:solidFill>
                <a:latin typeface="宋体" panose="02010600030101010101" pitchFamily="2" charset="-122"/>
                <a:ea typeface="宋体" panose="02010600030101010101" pitchFamily="2" charset="-122"/>
                <a:cs typeface="Times New Roman" panose="02020603050405020304" pitchFamily="18" charset="0"/>
              </a:rPr>
              <a:t>构建数学模型计算登机</a:t>
            </a:r>
            <a:r>
              <a:rPr lang="zh-CN" altLang="en-US" sz="4000" b="1" dirty="0" smtClean="0">
                <a:solidFill>
                  <a:srgbClr val="FEFEFE"/>
                </a:solidFill>
                <a:latin typeface="宋体" panose="02010600030101010101" pitchFamily="2" charset="-122"/>
                <a:ea typeface="宋体" panose="02010600030101010101" pitchFamily="2" charset="-122"/>
                <a:cs typeface="Times New Roman" panose="02020603050405020304" pitchFamily="18" charset="0"/>
              </a:rPr>
              <a:t>时间</a:t>
            </a:r>
            <a:r>
              <a:rPr lang="en-US" altLang="zh-CN" sz="4000" b="1" dirty="0" smtClean="0">
                <a:solidFill>
                  <a:srgbClr val="FEFEFE"/>
                </a:solidFill>
                <a:latin typeface="宋体" panose="02010600030101010101" pitchFamily="2" charset="-122"/>
                <a:ea typeface="宋体" panose="02010600030101010101" pitchFamily="2" charset="-122"/>
                <a:cs typeface="Times New Roman" panose="02020603050405020304" pitchFamily="18" charset="0"/>
              </a:rPr>
              <a:t>——</a:t>
            </a:r>
            <a:r>
              <a:rPr lang="zh-CN" altLang="en-US" sz="4000" b="1" dirty="0" smtClean="0">
                <a:solidFill>
                  <a:srgbClr val="FEFEFE"/>
                </a:solidFill>
                <a:latin typeface="宋体" panose="02010600030101010101" pitchFamily="2" charset="-122"/>
                <a:ea typeface="宋体" panose="02010600030101010101" pitchFamily="2" charset="-122"/>
                <a:cs typeface="Times New Roman" panose="02020603050405020304" pitchFamily="18" charset="0"/>
              </a:rPr>
              <a:t>拥挤状态</a:t>
            </a:r>
            <a:r>
              <a:rPr lang="en-US" altLang="zh-CN" sz="4000" b="1" dirty="0">
                <a:solidFill>
                  <a:srgbClr val="FEFEFE"/>
                </a:solidFill>
                <a:latin typeface="宋体" panose="02010600030101010101" pitchFamily="2" charset="-122"/>
                <a:ea typeface="宋体" panose="02010600030101010101" pitchFamily="2" charset="-122"/>
                <a:cs typeface="Times New Roman" panose="02020603050405020304" pitchFamily="18" charset="0"/>
              </a:rPr>
              <a:t/>
            </a:r>
            <a:br>
              <a:rPr lang="en-US" altLang="zh-CN" sz="4000" b="1" dirty="0">
                <a:solidFill>
                  <a:srgbClr val="FEFEFE"/>
                </a:solidFill>
                <a:latin typeface="宋体" panose="02010600030101010101" pitchFamily="2" charset="-122"/>
                <a:ea typeface="宋体" panose="02010600030101010101" pitchFamily="2" charset="-122"/>
                <a:cs typeface="Times New Roman" panose="02020603050405020304" pitchFamily="18" charset="0"/>
              </a:rPr>
            </a:br>
            <a:r>
              <a:rPr lang="en-US" altLang="zh-CN" sz="2000" dirty="0" smtClean="0">
                <a:solidFill>
                  <a:schemeClr val="bg1"/>
                </a:solidFill>
                <a:latin typeface="Times New Roman" panose="02020603050405020304" pitchFamily="18" charset="0"/>
                <a:cs typeface="Times New Roman" panose="02020603050405020304" pitchFamily="18" charset="0"/>
              </a:rPr>
              <a:t>Devising a Model to Calculate Total Boarding </a:t>
            </a:r>
            <a:r>
              <a:rPr lang="en-US" altLang="zh-CN" sz="2000" dirty="0" smtClean="0">
                <a:solidFill>
                  <a:schemeClr val="bg1"/>
                </a:solidFill>
                <a:latin typeface="Times New Roman" panose="02020603050405020304" pitchFamily="18" charset="0"/>
                <a:cs typeface="Times New Roman" panose="02020603050405020304" pitchFamily="18" charset="0"/>
              </a:rPr>
              <a:t>Time – Under the Crowded States</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8" name="文本框 7"/>
          <p:cNvSpPr txBox="1"/>
          <p:nvPr/>
        </p:nvSpPr>
        <p:spPr>
          <a:xfrm>
            <a:off x="4356652" y="2243985"/>
            <a:ext cx="3478697" cy="323165"/>
          </a:xfrm>
          <a:prstGeom prst="rect">
            <a:avLst/>
          </a:prstGeom>
          <a:noFill/>
        </p:spPr>
        <p:txBody>
          <a:bodyPr wrap="square" rtlCol="0">
            <a:spAutoFit/>
          </a:bodyPr>
          <a:lstStyle/>
          <a:p>
            <a:pPr>
              <a:buClr>
                <a:srgbClr val="110087"/>
              </a:buClr>
              <a:buSzPct val="88000"/>
            </a:pPr>
            <a:r>
              <a:rPr lang="zh-CN" altLang="en-US" sz="1500" b="1" dirty="0" smtClean="0">
                <a:solidFill>
                  <a:srgbClr val="13009C"/>
                </a:solidFill>
                <a:latin typeface="宋体" panose="02010600030101010101" pitchFamily="2" charset="-122"/>
                <a:ea typeface="宋体" panose="02010600030101010101" pitchFamily="2" charset="-122"/>
                <a:cs typeface="Times New Roman" panose="02020603050405020304" pitchFamily="18" charset="0"/>
              </a:rPr>
              <a:t>状态的分析</a:t>
            </a:r>
            <a:r>
              <a:rPr lang="en-US" altLang="zh-CN" sz="1500" b="1" dirty="0">
                <a:solidFill>
                  <a:srgbClr val="13009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500" b="1" dirty="0" smtClean="0">
                <a:solidFill>
                  <a:srgbClr val="13009C"/>
                </a:solidFill>
                <a:latin typeface="Times New Roman" panose="02020603050405020304" pitchFamily="18" charset="0"/>
                <a:ea typeface="宋体" panose="02010600030101010101" pitchFamily="2" charset="-122"/>
                <a:cs typeface="Times New Roman" panose="02020603050405020304" pitchFamily="18" charset="0"/>
              </a:rPr>
              <a:t>– Analysis of different states</a:t>
            </a:r>
            <a:endParaRPr lang="en-US" altLang="zh-CN" sz="1500" b="1" dirty="0" smtClean="0">
              <a:solidFill>
                <a:srgbClr val="13009C"/>
              </a:solidFill>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 name="文本框 8"/>
              <p:cNvSpPr txBox="1"/>
              <p:nvPr/>
            </p:nvSpPr>
            <p:spPr>
              <a:xfrm>
                <a:off x="685799" y="2535534"/>
                <a:ext cx="11002618" cy="1554272"/>
              </a:xfrm>
              <a:prstGeom prst="rect">
                <a:avLst/>
              </a:prstGeom>
              <a:noFill/>
            </p:spPr>
            <p:txBody>
              <a:bodyPr wrap="square" rtlCol="0">
                <a:spAutoFit/>
              </a:bodyPr>
              <a:lstStyle/>
              <a:p>
                <a:pPr marL="285750" indent="-285750">
                  <a:buClr>
                    <a:srgbClr val="110087"/>
                  </a:buClr>
                  <a:buSzPct val="88000"/>
                  <a:buFont typeface="Wingdings" panose="05000000000000000000" pitchFamily="2" charset="2"/>
                  <a:buChar char="p"/>
                </a:pPr>
                <a:r>
                  <a:rPr lang="zh-CN" altLang="en-US" sz="1500" b="1" dirty="0" smtClean="0">
                    <a:solidFill>
                      <a:srgbClr val="13009C"/>
                    </a:solidFill>
                    <a:latin typeface="宋体" panose="02010600030101010101" pitchFamily="2" charset="-122"/>
                    <a:ea typeface="宋体" panose="02010600030101010101" pitchFamily="2" charset="-122"/>
                    <a:cs typeface="Times New Roman" panose="02020603050405020304" pitchFamily="18" charset="0"/>
                  </a:rPr>
                  <a:t>摆放行李</a:t>
                </a:r>
                <a:r>
                  <a:rPr lang="en-US" altLang="zh-CN" sz="1500" b="1" dirty="0" smtClean="0">
                    <a:solidFill>
                      <a:srgbClr val="13009C"/>
                    </a:solidFill>
                    <a:latin typeface="Times New Roman" panose="02020603050405020304" pitchFamily="18" charset="0"/>
                    <a:ea typeface="宋体" panose="02010600030101010101" pitchFamily="2" charset="-122"/>
                    <a:cs typeface="Times New Roman" panose="02020603050405020304" pitchFamily="18" charset="0"/>
                  </a:rPr>
                  <a:t> – Stowing luggage</a:t>
                </a:r>
                <a:endParaRPr lang="en-US" altLang="zh-CN" sz="1500" b="1" dirty="0" smtClean="0">
                  <a:solidFill>
                    <a:srgbClr val="13009C"/>
                  </a:solidFill>
                  <a:latin typeface="宋体" panose="02010600030101010101" pitchFamily="2" charset="-122"/>
                  <a:ea typeface="宋体" panose="02010600030101010101" pitchFamily="2" charset="-122"/>
                  <a:cs typeface="Times New Roman" panose="02020603050405020304" pitchFamily="18" charset="0"/>
                </a:endParaRPr>
              </a:p>
              <a:p>
                <a:pPr marL="742950" lvl="1" indent="-285750">
                  <a:spcBef>
                    <a:spcPts val="600"/>
                  </a:spcBef>
                  <a:buClr>
                    <a:srgbClr val="110087"/>
                  </a:buClr>
                  <a:buSzPct val="88000"/>
                  <a:buFont typeface="Wingdings" panose="05000000000000000000" pitchFamily="2" charset="2"/>
                  <a:buChar char="p"/>
                </a:pPr>
                <a:r>
                  <a:rPr lang="zh-CN" altLang="en-US" sz="1500" dirty="0">
                    <a:latin typeface="Times New Roman" panose="02020603050405020304" pitchFamily="18" charset="0"/>
                    <a:ea typeface="宋体" panose="02010600030101010101" pitchFamily="2" charset="-122"/>
                    <a:cs typeface="Times New Roman" panose="02020603050405020304" pitchFamily="18" charset="0"/>
                  </a:rPr>
                  <a:t>总</a:t>
                </a:r>
                <a:r>
                  <a:rPr lang="zh-CN" altLang="en-US" sz="1500" dirty="0" smtClean="0">
                    <a:latin typeface="Times New Roman" panose="02020603050405020304" pitchFamily="18" charset="0"/>
                    <a:ea typeface="宋体" panose="02010600030101010101" pitchFamily="2" charset="-122"/>
                    <a:cs typeface="Times New Roman" panose="02020603050405020304" pitchFamily="18" charset="0"/>
                  </a:rPr>
                  <a:t>时间 </a:t>
                </a:r>
                <a14:m>
                  <m:oMath xmlns:m="http://schemas.openxmlformats.org/officeDocument/2006/math">
                    <m:r>
                      <m:rPr>
                        <m:sty m:val="p"/>
                      </m:rPr>
                      <a:rPr lang="en-US" altLang="zh-CN" sz="1500" b="0" i="0" smtClean="0">
                        <a:latin typeface="Cambria Math" panose="02040503050406030204" pitchFamily="18" charset="0"/>
                        <a:ea typeface="宋体" panose="02010600030101010101" pitchFamily="2" charset="-122"/>
                        <a:cs typeface="Times New Roman" panose="02020603050405020304" pitchFamily="18" charset="0"/>
                      </a:rPr>
                      <m:t>stowing</m:t>
                    </m:r>
                    <m:r>
                      <a:rPr lang="en-US" altLang="zh-CN" sz="1500" b="0" i="0" smtClean="0">
                        <a:latin typeface="Cambria Math" panose="02040503050406030204" pitchFamily="18" charset="0"/>
                        <a:ea typeface="宋体" panose="02010600030101010101" pitchFamily="2" charset="-122"/>
                        <a:cs typeface="Times New Roman" panose="02020603050405020304" pitchFamily="18" charset="0"/>
                      </a:rPr>
                      <m:t> </m:t>
                    </m:r>
                    <m:r>
                      <m:rPr>
                        <m:sty m:val="p"/>
                      </m:rPr>
                      <a:rPr lang="en-US" altLang="zh-CN" sz="1500" b="0" i="0" smtClean="0">
                        <a:latin typeface="Cambria Math" panose="02040503050406030204" pitchFamily="18" charset="0"/>
                        <a:ea typeface="宋体" panose="02010600030101010101" pitchFamily="2" charset="-122"/>
                        <a:cs typeface="Times New Roman" panose="02020603050405020304" pitchFamily="18" charset="0"/>
                      </a:rPr>
                      <m:t>time</m:t>
                    </m:r>
                    <m:r>
                      <a:rPr lang="en-US" altLang="zh-CN" sz="1500" b="0" i="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𝛾</m:t>
                    </m:r>
                    <m:d>
                      <m:dPr>
                        <m:ctrlP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𝐴</m:t>
                        </m:r>
                      </m:e>
                    </m:d>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𝑡</m:t>
                        </m:r>
                      </m:e>
                      <m:sub>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𝐿</m:t>
                        </m:r>
                      </m:sub>
                    </m:sSub>
                  </m:oMath>
                </a14:m>
                <a:endParaRPr lang="en-US" altLang="zh-CN" sz="1500" b="0" i="1" dirty="0" smtClean="0">
                  <a:latin typeface="Cambria Math" panose="02040503050406030204" pitchFamily="18" charset="0"/>
                  <a:ea typeface="宋体" panose="02010600030101010101" pitchFamily="2" charset="-122"/>
                  <a:cs typeface="Times New Roman" panose="02020603050405020304" pitchFamily="18" charset="0"/>
                </a:endParaRPr>
              </a:p>
              <a:p>
                <a:pPr marL="1200150" lvl="2" indent="-285750">
                  <a:spcBef>
                    <a:spcPts val="600"/>
                  </a:spcBef>
                  <a:buClr>
                    <a:srgbClr val="110087"/>
                  </a:buClr>
                  <a:buSzPct val="88000"/>
                  <a:buFont typeface="Wingdings" panose="05000000000000000000" pitchFamily="2" charset="2"/>
                  <a:buChar char="p"/>
                </a:pPr>
                <a14:m>
                  <m:oMath xmlns:m="http://schemas.openxmlformats.org/officeDocument/2006/math">
                    <m:sSub>
                      <m:sSubPr>
                        <m:ctrlP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𝑡</m:t>
                        </m:r>
                      </m:e>
                      <m:sub>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𝐿</m:t>
                        </m:r>
                      </m:sub>
                    </m:sSub>
                  </m:oMath>
                </a14:m>
                <a:r>
                  <a:rPr lang="zh-CN" altLang="en-US" sz="1500" dirty="0" smtClean="0">
                    <a:latin typeface="Times New Roman" panose="02020603050405020304" pitchFamily="18" charset="0"/>
                    <a:ea typeface="宋体" panose="02010600030101010101" pitchFamily="2" charset="-122"/>
                    <a:cs typeface="Times New Roman" panose="02020603050405020304" pitchFamily="18" charset="0"/>
                  </a:rPr>
                  <a:t>表示标准状况下乘客放行李的时间 </a:t>
                </a:r>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15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500" i="1">
                            <a:latin typeface="Cambria Math" panose="02040503050406030204" pitchFamily="18" charset="0"/>
                            <a:ea typeface="宋体" panose="02010600030101010101" pitchFamily="2" charset="-122"/>
                            <a:cs typeface="Times New Roman" panose="02020603050405020304" pitchFamily="18" charset="0"/>
                          </a:rPr>
                          <m:t>𝑡</m:t>
                        </m:r>
                      </m:e>
                      <m:sub>
                        <m:r>
                          <a:rPr lang="en-US" altLang="zh-CN" sz="1500" i="1">
                            <a:latin typeface="Cambria Math" panose="02040503050406030204" pitchFamily="18" charset="0"/>
                            <a:ea typeface="宋体" panose="02010600030101010101" pitchFamily="2" charset="-122"/>
                            <a:cs typeface="Times New Roman" panose="02020603050405020304" pitchFamily="18" charset="0"/>
                          </a:rPr>
                          <m:t>𝐿</m:t>
                        </m:r>
                      </m:sub>
                    </m:sSub>
                  </m:oMath>
                </a14:m>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 represents the standard luggage stowing time of a passenger </a:t>
                </a:r>
              </a:p>
              <a:p>
                <a:pPr marL="1200150" lvl="2" indent="-285750">
                  <a:spcBef>
                    <a:spcPts val="600"/>
                  </a:spcBef>
                  <a:buClr>
                    <a:srgbClr val="110087"/>
                  </a:buClr>
                  <a:buSzPct val="88000"/>
                  <a:buFont typeface="Wingdings" panose="05000000000000000000" pitchFamily="2" charset="2"/>
                  <a:buChar char="p"/>
                </a:pPr>
                <a14:m>
                  <m:oMath xmlns:m="http://schemas.openxmlformats.org/officeDocument/2006/math">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𝛾</m:t>
                    </m:r>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𝐴</m:t>
                    </m:r>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1500" dirty="0" smtClean="0">
                    <a:latin typeface="Times New Roman" panose="02020603050405020304" pitchFamily="18" charset="0"/>
                    <a:ea typeface="宋体" panose="02010600030101010101" pitchFamily="2" charset="-122"/>
                    <a:cs typeface="Times New Roman" panose="02020603050405020304" pitchFamily="18" charset="0"/>
                  </a:rPr>
                  <a:t>是乘客的“不守规则指数” </a:t>
                </a:r>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lang="en-US" altLang="zh-CN" sz="1500" i="1">
                        <a:latin typeface="Cambria Math" panose="02040503050406030204" pitchFamily="18" charset="0"/>
                        <a:ea typeface="宋体" panose="02010600030101010101" pitchFamily="2" charset="-122"/>
                        <a:cs typeface="Times New Roman" panose="02020603050405020304" pitchFamily="18" charset="0"/>
                      </a:rPr>
                      <m:t>𝛾</m:t>
                    </m:r>
                    <m:r>
                      <a:rPr lang="en-US" altLang="zh-CN" sz="1500" i="1">
                        <a:latin typeface="Cambria Math" panose="02040503050406030204" pitchFamily="18" charset="0"/>
                        <a:ea typeface="宋体" panose="02010600030101010101" pitchFamily="2" charset="-122"/>
                        <a:cs typeface="Times New Roman" panose="02020603050405020304" pitchFamily="18" charset="0"/>
                      </a:rPr>
                      <m:t>(</m:t>
                    </m:r>
                    <m:r>
                      <a:rPr lang="en-US" altLang="zh-CN" sz="1500" i="1">
                        <a:latin typeface="Cambria Math" panose="02040503050406030204" pitchFamily="18" charset="0"/>
                        <a:ea typeface="宋体" panose="02010600030101010101" pitchFamily="2" charset="-122"/>
                        <a:cs typeface="Times New Roman" panose="02020603050405020304" pitchFamily="18" charset="0"/>
                      </a:rPr>
                      <m:t>𝐴</m:t>
                    </m:r>
                    <m:r>
                      <a:rPr lang="en-US" altLang="zh-CN" sz="1500" i="1">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 is the </a:t>
                </a:r>
                <a:r>
                  <a:rPr lang="en-US" altLang="zh-CN" sz="1500" i="1" dirty="0" err="1" smtClean="0">
                    <a:latin typeface="Times New Roman" panose="02020603050405020304" pitchFamily="18" charset="0"/>
                    <a:ea typeface="宋体" panose="02010600030101010101" pitchFamily="2" charset="-122"/>
                    <a:cs typeface="Times New Roman" panose="02020603050405020304" pitchFamily="18" charset="0"/>
                  </a:rPr>
                  <a:t>discompliance</a:t>
                </a:r>
                <a:r>
                  <a:rPr lang="en-US" altLang="zh-CN" sz="1500" i="1" dirty="0" smtClean="0">
                    <a:latin typeface="Times New Roman" panose="02020603050405020304" pitchFamily="18" charset="0"/>
                    <a:ea typeface="宋体" panose="02010600030101010101" pitchFamily="2" charset="-122"/>
                    <a:cs typeface="Times New Roman" panose="02020603050405020304" pitchFamily="18" charset="0"/>
                  </a:rPr>
                  <a:t> factor</a:t>
                </a:r>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 of a passenger</a:t>
                </a:r>
              </a:p>
              <a:p>
                <a:pPr marL="1200150" lvl="2" indent="-285750">
                  <a:spcBef>
                    <a:spcPts val="600"/>
                  </a:spcBef>
                  <a:buClr>
                    <a:srgbClr val="110087"/>
                  </a:buClr>
                  <a:buSzPct val="88000"/>
                  <a:buFont typeface="Wingdings" panose="05000000000000000000" pitchFamily="2" charset="2"/>
                  <a:buChar char="p"/>
                </a:pPr>
                <a14:m>
                  <m:oMath xmlns:m="http://schemas.openxmlformats.org/officeDocument/2006/math">
                    <m:r>
                      <a:rPr lang="en-US" altLang="zh-CN" sz="1500" i="1">
                        <a:latin typeface="Cambria Math" panose="02040503050406030204" pitchFamily="18" charset="0"/>
                        <a:ea typeface="宋体" panose="02010600030101010101" pitchFamily="2" charset="-122"/>
                        <a:cs typeface="Times New Roman" panose="02020603050405020304" pitchFamily="18" charset="0"/>
                      </a:rPr>
                      <m:t>𝛾</m:t>
                    </m:r>
                    <m:r>
                      <a:rPr lang="en-US" altLang="zh-CN" sz="1500" i="1">
                        <a:latin typeface="Cambria Math" panose="02040503050406030204" pitchFamily="18" charset="0"/>
                        <a:ea typeface="宋体" panose="02010600030101010101" pitchFamily="2" charset="-122"/>
                        <a:cs typeface="Times New Roman" panose="02020603050405020304" pitchFamily="18" charset="0"/>
                      </a:rPr>
                      <m:t>(</m:t>
                    </m:r>
                    <m:r>
                      <a:rPr lang="en-US" altLang="zh-CN" sz="1500" i="1">
                        <a:latin typeface="Cambria Math" panose="02040503050406030204" pitchFamily="18" charset="0"/>
                        <a:ea typeface="宋体" panose="02010600030101010101" pitchFamily="2" charset="-122"/>
                        <a:cs typeface="Times New Roman" panose="02020603050405020304" pitchFamily="18" charset="0"/>
                      </a:rPr>
                      <m:t>𝐴</m:t>
                    </m:r>
                    <m:r>
                      <a:rPr lang="en-US" altLang="zh-CN" sz="1500" i="1">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1500" dirty="0" smtClean="0">
                    <a:latin typeface="Times New Roman" panose="02020603050405020304" pitchFamily="18" charset="0"/>
                    <a:ea typeface="宋体" panose="02010600030101010101" pitchFamily="2" charset="-122"/>
                    <a:cs typeface="Times New Roman" panose="02020603050405020304" pitchFamily="18" charset="0"/>
                  </a:rPr>
                  <a:t>越大，这位乘客需要更多时间放行李 </a:t>
                </a:r>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 The higher </a:t>
                </a:r>
                <a14:m>
                  <m:oMath xmlns:m="http://schemas.openxmlformats.org/officeDocument/2006/math">
                    <m:r>
                      <a:rPr lang="en-US" altLang="zh-CN" sz="1500" i="1">
                        <a:latin typeface="Cambria Math" panose="02040503050406030204" pitchFamily="18" charset="0"/>
                        <a:ea typeface="宋体" panose="02010600030101010101" pitchFamily="2" charset="-122"/>
                        <a:cs typeface="Times New Roman" panose="02020603050405020304" pitchFamily="18" charset="0"/>
                      </a:rPr>
                      <m:t>𝛾</m:t>
                    </m:r>
                    <m:r>
                      <a:rPr lang="en-US" altLang="zh-CN" sz="1500" i="1">
                        <a:latin typeface="Cambria Math" panose="02040503050406030204" pitchFamily="18" charset="0"/>
                        <a:ea typeface="宋体" panose="02010600030101010101" pitchFamily="2" charset="-122"/>
                        <a:cs typeface="Times New Roman" panose="02020603050405020304" pitchFamily="18" charset="0"/>
                      </a:rPr>
                      <m:t>(</m:t>
                    </m:r>
                    <m:r>
                      <a:rPr lang="en-US" altLang="zh-CN" sz="1500" i="1">
                        <a:latin typeface="Cambria Math" panose="02040503050406030204" pitchFamily="18" charset="0"/>
                        <a:ea typeface="宋体" panose="02010600030101010101" pitchFamily="2" charset="-122"/>
                        <a:cs typeface="Times New Roman" panose="02020603050405020304" pitchFamily="18" charset="0"/>
                      </a:rPr>
                      <m:t>𝐴</m:t>
                    </m:r>
                    <m:r>
                      <a:rPr lang="en-US" altLang="zh-CN" sz="1500" i="1">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 is, the longer stowing time a passenger needs..</a:t>
                </a:r>
                <a:endParaRPr lang="zh-CN" altLang="en-US" sz="1500" dirty="0" smtClean="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685799" y="2535534"/>
                <a:ext cx="11002618" cy="1554272"/>
              </a:xfrm>
              <a:prstGeom prst="rect">
                <a:avLst/>
              </a:prstGeom>
              <a:blipFill>
                <a:blip r:embed="rId2"/>
                <a:stretch>
                  <a:fillRect t="-1176" b="-3529"/>
                </a:stretch>
              </a:blipFill>
            </p:spPr>
            <p:txBody>
              <a:bodyPr/>
              <a:lstStyle/>
              <a:p>
                <a:r>
                  <a:rPr lang="zh-CN" altLang="en-US">
                    <a:noFill/>
                  </a:rPr>
                  <a:t> </a:t>
                </a:r>
              </a:p>
            </p:txBody>
          </p:sp>
        </mc:Fallback>
      </mc:AlternateContent>
      <p:sp>
        <p:nvSpPr>
          <p:cNvPr id="10" name="矩形 9"/>
          <p:cNvSpPr/>
          <p:nvPr/>
        </p:nvSpPr>
        <p:spPr>
          <a:xfrm>
            <a:off x="1152938" y="4801100"/>
            <a:ext cx="268357" cy="31805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4083" b="16564"/>
          <a:stretch/>
        </p:blipFill>
        <p:spPr>
          <a:xfrm>
            <a:off x="6586226" y="4146628"/>
            <a:ext cx="4689321" cy="2047461"/>
          </a:xfrm>
          <a:prstGeom prst="rect">
            <a:avLst/>
          </a:prstGeom>
        </p:spPr>
      </p:pic>
      <p:sp>
        <p:nvSpPr>
          <p:cNvPr id="3" name="文本框 2"/>
          <p:cNvSpPr txBox="1"/>
          <p:nvPr/>
        </p:nvSpPr>
        <p:spPr>
          <a:xfrm>
            <a:off x="685799" y="4377378"/>
            <a:ext cx="5724940" cy="1785104"/>
          </a:xfrm>
          <a:prstGeom prst="rect">
            <a:avLst/>
          </a:prstGeom>
          <a:noFill/>
        </p:spPr>
        <p:txBody>
          <a:bodyPr wrap="square" rtlCol="0">
            <a:spAutoFit/>
          </a:bodyPr>
          <a:lstStyle/>
          <a:p>
            <a:pPr marL="285750" indent="-285750">
              <a:spcBef>
                <a:spcPts val="600"/>
              </a:spcBef>
              <a:buClr>
                <a:srgbClr val="110087"/>
              </a:buClr>
              <a:buSzPct val="88000"/>
              <a:buFont typeface="Wingdings" panose="05000000000000000000" pitchFamily="2" charset="2"/>
              <a:buChar char="p"/>
            </a:pPr>
            <a:r>
              <a:rPr lang="zh-CN" altLang="en-US" sz="1500" b="1" dirty="0" smtClean="0">
                <a:solidFill>
                  <a:srgbClr val="13009C"/>
                </a:solidFill>
                <a:latin typeface="宋体" panose="02010600030101010101" pitchFamily="2" charset="-122"/>
                <a:ea typeface="宋体" panose="02010600030101010101" pitchFamily="2" charset="-122"/>
                <a:cs typeface="Times New Roman" panose="02020603050405020304" pitchFamily="18" charset="0"/>
              </a:rPr>
              <a:t>就坐与让座</a:t>
            </a:r>
            <a:r>
              <a:rPr lang="zh-CN" altLang="en-US" sz="1500" b="1" dirty="0" smtClean="0">
                <a:solidFill>
                  <a:srgbClr val="13009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500" b="1" dirty="0">
                <a:solidFill>
                  <a:srgbClr val="13009C"/>
                </a:solidFill>
                <a:latin typeface="Times New Roman" panose="02020603050405020304" pitchFamily="18" charset="0"/>
                <a:ea typeface="宋体" panose="02010600030101010101" pitchFamily="2" charset="-122"/>
                <a:cs typeface="Times New Roman" panose="02020603050405020304" pitchFamily="18" charset="0"/>
              </a:rPr>
              <a:t>- Getting </a:t>
            </a:r>
            <a:r>
              <a:rPr lang="en-US" altLang="zh-CN" sz="1500" b="1" dirty="0" smtClean="0">
                <a:solidFill>
                  <a:srgbClr val="13009C"/>
                </a:solidFill>
                <a:latin typeface="Times New Roman" panose="02020603050405020304" pitchFamily="18" charset="0"/>
                <a:ea typeface="宋体" panose="02010600030101010101" pitchFamily="2" charset="-122"/>
                <a:cs typeface="Times New Roman" panose="02020603050405020304" pitchFamily="18" charset="0"/>
              </a:rPr>
              <a:t>seated and offering seats</a:t>
            </a:r>
            <a:endParaRPr lang="en-US" altLang="zh-CN" sz="1500" b="1" dirty="0">
              <a:solidFill>
                <a:srgbClr val="13009C"/>
              </a:solidFill>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spcBef>
                <a:spcPts val="600"/>
              </a:spcBef>
              <a:buClr>
                <a:srgbClr val="110087"/>
              </a:buClr>
              <a:buSzPct val="88000"/>
              <a:buFont typeface="Wingdings" panose="05000000000000000000" pitchFamily="2" charset="2"/>
              <a:buChar char="p"/>
            </a:pPr>
            <a:r>
              <a:rPr lang="zh-CN" altLang="en-US" sz="1500" dirty="0">
                <a:latin typeface="宋体" panose="02010600030101010101" pitchFamily="2" charset="-122"/>
                <a:ea typeface="宋体" panose="02010600030101010101" pitchFamily="2" charset="-122"/>
                <a:cs typeface="Times New Roman" panose="02020603050405020304" pitchFamily="18" charset="0"/>
              </a:rPr>
              <a:t>乘客的让座时间正比于其座位距离过道的单元格数</a:t>
            </a:r>
            <a:endParaRPr lang="en-US" altLang="zh-CN" sz="1500" dirty="0">
              <a:latin typeface="宋体" panose="02010600030101010101" pitchFamily="2" charset="-122"/>
              <a:ea typeface="宋体" panose="02010600030101010101" pitchFamily="2" charset="-122"/>
              <a:cs typeface="Times New Roman" panose="02020603050405020304" pitchFamily="18" charset="0"/>
            </a:endParaRPr>
          </a:p>
          <a:p>
            <a:pPr marL="742950" lvl="1" indent="-285750">
              <a:buClr>
                <a:srgbClr val="110087"/>
              </a:buClr>
              <a:buSzPct val="88000"/>
              <a:buFont typeface="Wingdings" panose="05000000000000000000" pitchFamily="2" charset="2"/>
              <a:buChar char="p"/>
            </a:pP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The time that a passenger needs to offer his seat is proportional to the number of cells separating his seat and the </a:t>
            </a:r>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aisle</a:t>
            </a:r>
          </a:p>
          <a:p>
            <a:pPr marL="742950" lvl="1" indent="-285750">
              <a:buClr>
                <a:srgbClr val="110087"/>
              </a:buClr>
              <a:buSzPct val="88000"/>
              <a:buFont typeface="Wingdings" panose="05000000000000000000" pitchFamily="2" charset="2"/>
              <a:buChar char="p"/>
            </a:pPr>
            <a:r>
              <a:rPr lang="zh-CN" altLang="en-US" sz="1500" dirty="0" smtClean="0">
                <a:latin typeface="Times New Roman" panose="02020603050405020304" pitchFamily="18" charset="0"/>
                <a:ea typeface="宋体" panose="02010600030101010101" pitchFamily="2" charset="-122"/>
                <a:cs typeface="Times New Roman" panose="02020603050405020304" pitchFamily="18" charset="0"/>
              </a:rPr>
              <a:t>取该行中最长时间为标准</a:t>
            </a:r>
            <a:endPar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Clr>
                <a:srgbClr val="110087"/>
              </a:buClr>
              <a:buSzPct val="88000"/>
              <a:buFont typeface="Wingdings" panose="05000000000000000000" pitchFamily="2" charset="2"/>
              <a:buChar char="p"/>
            </a:pPr>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We take the longest time to offer a seat among the row.</a:t>
            </a:r>
            <a:endParaRPr lang="zh-CN" altLang="en-US" dirty="0"/>
          </a:p>
        </p:txBody>
      </p:sp>
      <p:sp>
        <p:nvSpPr>
          <p:cNvPr id="15" name="矩形 14"/>
          <p:cNvSpPr/>
          <p:nvPr/>
        </p:nvSpPr>
        <p:spPr>
          <a:xfrm>
            <a:off x="1152938" y="4981498"/>
            <a:ext cx="268357" cy="31805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828760" y="6194089"/>
            <a:ext cx="4204252" cy="523220"/>
          </a:xfrm>
          <a:prstGeom prst="rect">
            <a:avLst/>
          </a:prstGeom>
          <a:noFill/>
        </p:spPr>
        <p:txBody>
          <a:bodyPr wrap="square" rtlCol="0">
            <a:spAutoFit/>
          </a:bodyPr>
          <a:lstStyle>
            <a:defPPr>
              <a:defRPr lang="zh-CN"/>
            </a:defPPr>
            <a:lvl1pPr algn="ctr">
              <a:defRPr sz="1400">
                <a:latin typeface="Times New Roman" panose="02020603050405020304" pitchFamily="18" charset="0"/>
                <a:ea typeface="宋体" panose="02010600030101010101" pitchFamily="2" charset="-122"/>
                <a:cs typeface="Times New Roman" panose="02020603050405020304" pitchFamily="18" charset="0"/>
              </a:defRPr>
            </a:lvl1pPr>
          </a:lstStyle>
          <a:p>
            <a:r>
              <a:rPr lang="zh-CN" altLang="en-US" dirty="0"/>
              <a:t>图 让座</a:t>
            </a:r>
            <a:r>
              <a:rPr lang="zh-CN" altLang="en-US" dirty="0" smtClean="0"/>
              <a:t>程序</a:t>
            </a:r>
            <a:endParaRPr lang="en-US" altLang="zh-CN" dirty="0" smtClean="0"/>
          </a:p>
          <a:p>
            <a:r>
              <a:rPr lang="en-US" altLang="zh-CN" dirty="0" smtClean="0"/>
              <a:t>Fig. Offering a seat</a:t>
            </a:r>
            <a:endParaRPr lang="zh-CN" altLang="en-US" dirty="0"/>
          </a:p>
        </p:txBody>
      </p:sp>
      <p:sp>
        <p:nvSpPr>
          <p:cNvPr id="17" name="矩形 16"/>
          <p:cNvSpPr/>
          <p:nvPr/>
        </p:nvSpPr>
        <p:spPr>
          <a:xfrm>
            <a:off x="1152937" y="5897909"/>
            <a:ext cx="268357" cy="31805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6386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0" y="0"/>
            <a:ext cx="12192000" cy="1920240"/>
          </a:xfrm>
          <a:custGeom>
            <a:avLst/>
            <a:gdLst>
              <a:gd name="connsiteX0" fmla="*/ 0 w 12192000"/>
              <a:gd name="connsiteY0" fmla="*/ 0 h 2240279"/>
              <a:gd name="connsiteX1" fmla="*/ 12192000 w 12192000"/>
              <a:gd name="connsiteY1" fmla="*/ 0 h 2240279"/>
              <a:gd name="connsiteX2" fmla="*/ 12192000 w 12192000"/>
              <a:gd name="connsiteY2" fmla="*/ 1920239 h 2240279"/>
              <a:gd name="connsiteX3" fmla="*/ 2854960 w 12192000"/>
              <a:gd name="connsiteY3" fmla="*/ 1920239 h 2240279"/>
              <a:gd name="connsiteX4" fmla="*/ 2489200 w 12192000"/>
              <a:gd name="connsiteY4" fmla="*/ 2240279 h 2240279"/>
              <a:gd name="connsiteX5" fmla="*/ 2123440 w 12192000"/>
              <a:gd name="connsiteY5" fmla="*/ 1920239 h 2240279"/>
              <a:gd name="connsiteX6" fmla="*/ 0 w 12192000"/>
              <a:gd name="connsiteY6" fmla="*/ 1920239 h 224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240279">
                <a:moveTo>
                  <a:pt x="0" y="0"/>
                </a:moveTo>
                <a:lnTo>
                  <a:pt x="12192000" y="0"/>
                </a:lnTo>
                <a:lnTo>
                  <a:pt x="12192000" y="1920239"/>
                </a:lnTo>
                <a:lnTo>
                  <a:pt x="2854960" y="1920239"/>
                </a:lnTo>
                <a:lnTo>
                  <a:pt x="2489200" y="2240279"/>
                </a:lnTo>
                <a:lnTo>
                  <a:pt x="2123440" y="1920239"/>
                </a:lnTo>
                <a:lnTo>
                  <a:pt x="0" y="1920239"/>
                </a:lnTo>
                <a:close/>
              </a:path>
            </a:pathLst>
          </a:custGeom>
          <a:gradFill>
            <a:gsLst>
              <a:gs pos="0">
                <a:srgbClr val="13009C"/>
              </a:gs>
              <a:gs pos="83000">
                <a:srgbClr val="110087"/>
              </a:gs>
              <a:gs pos="100000">
                <a:srgbClr val="0F007D"/>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242517" y="2005446"/>
            <a:ext cx="7706967" cy="323165"/>
          </a:xfrm>
          <a:prstGeom prst="rect">
            <a:avLst/>
          </a:prstGeom>
          <a:noFill/>
        </p:spPr>
        <p:txBody>
          <a:bodyPr wrap="square" rtlCol="0">
            <a:spAutoFit/>
          </a:bodyPr>
          <a:lstStyle/>
          <a:p>
            <a:pPr>
              <a:buClr>
                <a:srgbClr val="110087"/>
              </a:buClr>
              <a:buSzPct val="88000"/>
            </a:pPr>
            <a:r>
              <a:rPr lang="zh-CN" altLang="en-US" sz="1500" b="1"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解决遗留问题</a:t>
            </a:r>
            <a:r>
              <a:rPr lang="en-US" altLang="zh-CN" sz="1500" b="1"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a:t>
            </a:r>
            <a:r>
              <a:rPr lang="zh-CN" altLang="en-US" sz="1500" b="1"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拥挤状态的情形</a:t>
            </a:r>
            <a:r>
              <a:rPr lang="en-US" altLang="zh-CN" sz="15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5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Tackling the remaining problems: the congestion state</a:t>
            </a:r>
          </a:p>
        </p:txBody>
      </p:sp>
      <p:sp>
        <p:nvSpPr>
          <p:cNvPr id="6" name="标题 1"/>
          <p:cNvSpPr txBox="1">
            <a:spLocks/>
          </p:cNvSpPr>
          <p:nvPr/>
        </p:nvSpPr>
        <p:spPr>
          <a:xfrm>
            <a:off x="551149" y="371566"/>
            <a:ext cx="10571998"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000" b="1" dirty="0">
                <a:solidFill>
                  <a:srgbClr val="FEFEFE"/>
                </a:solidFill>
                <a:latin typeface="宋体" panose="02010600030101010101" pitchFamily="2" charset="-122"/>
                <a:ea typeface="宋体" panose="02010600030101010101" pitchFamily="2" charset="-122"/>
                <a:cs typeface="Times New Roman" panose="02020603050405020304" pitchFamily="18" charset="0"/>
              </a:rPr>
              <a:t>构建数学模型计算登机</a:t>
            </a:r>
            <a:r>
              <a:rPr lang="zh-CN" altLang="en-US" sz="4000" b="1" dirty="0" smtClean="0">
                <a:solidFill>
                  <a:srgbClr val="FEFEFE"/>
                </a:solidFill>
                <a:latin typeface="宋体" panose="02010600030101010101" pitchFamily="2" charset="-122"/>
                <a:ea typeface="宋体" panose="02010600030101010101" pitchFamily="2" charset="-122"/>
                <a:cs typeface="Times New Roman" panose="02020603050405020304" pitchFamily="18" charset="0"/>
              </a:rPr>
              <a:t>时间</a:t>
            </a:r>
            <a:r>
              <a:rPr lang="en-US" altLang="zh-CN" sz="4000" b="1" dirty="0" smtClean="0">
                <a:solidFill>
                  <a:srgbClr val="FEFEFE"/>
                </a:solidFill>
                <a:latin typeface="宋体" panose="02010600030101010101" pitchFamily="2" charset="-122"/>
                <a:ea typeface="宋体" panose="02010600030101010101" pitchFamily="2" charset="-122"/>
                <a:cs typeface="Times New Roman" panose="02020603050405020304" pitchFamily="18" charset="0"/>
              </a:rPr>
              <a:t>——</a:t>
            </a:r>
            <a:r>
              <a:rPr lang="zh-CN" altLang="en-US" sz="4000" b="1" dirty="0" smtClean="0">
                <a:solidFill>
                  <a:srgbClr val="FEFEFE"/>
                </a:solidFill>
                <a:latin typeface="宋体" panose="02010600030101010101" pitchFamily="2" charset="-122"/>
                <a:ea typeface="宋体" panose="02010600030101010101" pitchFamily="2" charset="-122"/>
                <a:cs typeface="Times New Roman" panose="02020603050405020304" pitchFamily="18" charset="0"/>
              </a:rPr>
              <a:t>拥挤状态</a:t>
            </a:r>
            <a:r>
              <a:rPr lang="en-US" altLang="zh-CN" sz="4000" b="1" dirty="0">
                <a:solidFill>
                  <a:srgbClr val="FEFEFE"/>
                </a:solidFill>
                <a:latin typeface="宋体" panose="02010600030101010101" pitchFamily="2" charset="-122"/>
                <a:ea typeface="宋体" panose="02010600030101010101" pitchFamily="2" charset="-122"/>
                <a:cs typeface="Times New Roman" panose="02020603050405020304" pitchFamily="18" charset="0"/>
              </a:rPr>
              <a:t/>
            </a:r>
            <a:br>
              <a:rPr lang="en-US" altLang="zh-CN" sz="4000" b="1" dirty="0">
                <a:solidFill>
                  <a:srgbClr val="FEFEFE"/>
                </a:solidFill>
                <a:latin typeface="宋体" panose="02010600030101010101" pitchFamily="2" charset="-122"/>
                <a:ea typeface="宋体" panose="02010600030101010101" pitchFamily="2" charset="-122"/>
                <a:cs typeface="Times New Roman" panose="02020603050405020304" pitchFamily="18" charset="0"/>
              </a:rPr>
            </a:br>
            <a:r>
              <a:rPr lang="en-US" altLang="zh-CN" sz="2000" dirty="0" smtClean="0">
                <a:solidFill>
                  <a:schemeClr val="bg1"/>
                </a:solidFill>
                <a:latin typeface="Times New Roman" panose="02020603050405020304" pitchFamily="18" charset="0"/>
                <a:cs typeface="Times New Roman" panose="02020603050405020304" pitchFamily="18" charset="0"/>
              </a:rPr>
              <a:t>Devising a Model to Calculate Total Boarding </a:t>
            </a:r>
            <a:r>
              <a:rPr lang="en-US" altLang="zh-CN" sz="2000" dirty="0" smtClean="0">
                <a:solidFill>
                  <a:schemeClr val="bg1"/>
                </a:solidFill>
                <a:latin typeface="Times New Roman" panose="02020603050405020304" pitchFamily="18" charset="0"/>
                <a:cs typeface="Times New Roman" panose="02020603050405020304" pitchFamily="18" charset="0"/>
              </a:rPr>
              <a:t>Time – Under the Crowded States</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8" name="文本框 7"/>
          <p:cNvSpPr txBox="1"/>
          <p:nvPr/>
        </p:nvSpPr>
        <p:spPr>
          <a:xfrm>
            <a:off x="4356652" y="2323497"/>
            <a:ext cx="3478697" cy="323165"/>
          </a:xfrm>
          <a:prstGeom prst="rect">
            <a:avLst/>
          </a:prstGeom>
          <a:noFill/>
        </p:spPr>
        <p:txBody>
          <a:bodyPr wrap="square" rtlCol="0">
            <a:spAutoFit/>
          </a:bodyPr>
          <a:lstStyle/>
          <a:p>
            <a:pPr>
              <a:buClr>
                <a:srgbClr val="110087"/>
              </a:buClr>
              <a:buSzPct val="88000"/>
            </a:pPr>
            <a:r>
              <a:rPr lang="zh-CN" altLang="en-US" sz="1500" b="1" dirty="0" smtClean="0">
                <a:solidFill>
                  <a:srgbClr val="13009C"/>
                </a:solidFill>
                <a:latin typeface="宋体" panose="02010600030101010101" pitchFamily="2" charset="-122"/>
                <a:ea typeface="宋体" panose="02010600030101010101" pitchFamily="2" charset="-122"/>
                <a:cs typeface="Times New Roman" panose="02020603050405020304" pitchFamily="18" charset="0"/>
              </a:rPr>
              <a:t>状态的分析</a:t>
            </a:r>
            <a:r>
              <a:rPr lang="en-US" altLang="zh-CN" sz="1500" b="1" dirty="0">
                <a:solidFill>
                  <a:srgbClr val="13009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500" b="1" dirty="0" smtClean="0">
                <a:solidFill>
                  <a:srgbClr val="13009C"/>
                </a:solidFill>
                <a:latin typeface="Times New Roman" panose="02020603050405020304" pitchFamily="18" charset="0"/>
                <a:ea typeface="宋体" panose="02010600030101010101" pitchFamily="2" charset="-122"/>
                <a:cs typeface="Times New Roman" panose="02020603050405020304" pitchFamily="18" charset="0"/>
              </a:rPr>
              <a:t>– Analysis of different states</a:t>
            </a:r>
            <a:endParaRPr lang="en-US" altLang="zh-CN" sz="1500" b="1" dirty="0" smtClean="0">
              <a:solidFill>
                <a:srgbClr val="13009C"/>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p:cNvSpPr txBox="1"/>
          <p:nvPr/>
        </p:nvSpPr>
        <p:spPr>
          <a:xfrm>
            <a:off x="685799" y="2641551"/>
            <a:ext cx="11002618" cy="2477601"/>
          </a:xfrm>
          <a:prstGeom prst="rect">
            <a:avLst/>
          </a:prstGeom>
          <a:noFill/>
        </p:spPr>
        <p:txBody>
          <a:bodyPr wrap="square" rtlCol="0">
            <a:spAutoFit/>
          </a:bodyPr>
          <a:lstStyle/>
          <a:p>
            <a:pPr marL="285750" indent="-285750">
              <a:spcBef>
                <a:spcPts val="600"/>
              </a:spcBef>
              <a:buClr>
                <a:srgbClr val="110087"/>
              </a:buClr>
              <a:buSzPct val="88000"/>
              <a:buFont typeface="Wingdings" panose="05000000000000000000" pitchFamily="2" charset="2"/>
              <a:buChar char="p"/>
            </a:pPr>
            <a:r>
              <a:rPr lang="zh-CN" altLang="en-US" sz="1500" b="1" dirty="0" smtClean="0">
                <a:solidFill>
                  <a:srgbClr val="13009C"/>
                </a:solidFill>
                <a:latin typeface="宋体" panose="02010600030101010101" pitchFamily="2" charset="-122"/>
                <a:ea typeface="宋体" panose="02010600030101010101" pitchFamily="2" charset="-122"/>
                <a:cs typeface="Times New Roman" panose="02020603050405020304" pitchFamily="18" charset="0"/>
              </a:rPr>
              <a:t>就坐</a:t>
            </a:r>
            <a:r>
              <a:rPr lang="zh-CN" altLang="en-US" sz="1500" b="1" dirty="0" smtClean="0">
                <a:solidFill>
                  <a:srgbClr val="13009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500" b="1" dirty="0" smtClean="0">
                <a:solidFill>
                  <a:srgbClr val="13009C"/>
                </a:solidFill>
                <a:latin typeface="Times New Roman" panose="02020603050405020304" pitchFamily="18" charset="0"/>
                <a:ea typeface="宋体" panose="02010600030101010101" pitchFamily="2" charset="-122"/>
                <a:cs typeface="Times New Roman" panose="02020603050405020304" pitchFamily="18" charset="0"/>
              </a:rPr>
              <a:t>- Getting seated and offering seats</a:t>
            </a:r>
          </a:p>
          <a:p>
            <a:pPr marL="742950" lvl="1" indent="-285750">
              <a:spcBef>
                <a:spcPts val="600"/>
              </a:spcBef>
              <a:buClr>
                <a:srgbClr val="110087"/>
              </a:buClr>
              <a:buSzPct val="88000"/>
              <a:buFont typeface="Wingdings" panose="05000000000000000000" pitchFamily="2" charset="2"/>
              <a:buChar char="p"/>
            </a:pPr>
            <a:r>
              <a:rPr lang="zh-CN" altLang="en-US" sz="1500" dirty="0">
                <a:latin typeface="宋体" panose="02010600030101010101" pitchFamily="2" charset="-122"/>
                <a:ea typeface="宋体" panose="02010600030101010101" pitchFamily="2" charset="-122"/>
                <a:cs typeface="Times New Roman" panose="02020603050405020304" pitchFamily="18" charset="0"/>
              </a:rPr>
              <a:t>仔细看来，加入初始状态是确定的，那么让座时间便可以直接通过队列的顺序</a:t>
            </a:r>
            <a:r>
              <a:rPr lang="zh-CN" altLang="en-US" sz="1500" dirty="0" smtClean="0">
                <a:latin typeface="宋体" panose="02010600030101010101" pitchFamily="2" charset="-122"/>
                <a:ea typeface="宋体" panose="02010600030101010101" pitchFamily="2" charset="-122"/>
                <a:cs typeface="Times New Roman" panose="02020603050405020304" pitchFamily="18" charset="0"/>
              </a:rPr>
              <a:t>计算。</a:t>
            </a:r>
            <a:endParaRPr lang="en-US" altLang="zh-CN" sz="1500" dirty="0" smtClean="0">
              <a:latin typeface="宋体" panose="02010600030101010101" pitchFamily="2" charset="-122"/>
              <a:ea typeface="宋体" panose="02010600030101010101" pitchFamily="2" charset="-122"/>
              <a:cs typeface="Times New Roman" panose="02020603050405020304" pitchFamily="18" charset="0"/>
            </a:endParaRPr>
          </a:p>
          <a:p>
            <a:pPr marL="742950" lvl="1" indent="-285750">
              <a:buClr>
                <a:srgbClr val="110087"/>
              </a:buClr>
              <a:buSzPct val="88000"/>
              <a:buFont typeface="Wingdings" panose="05000000000000000000" pitchFamily="2" charset="2"/>
              <a:buChar char="p"/>
            </a:pPr>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Under close inspection, if the original state is given, then the time to offer seats can be calculated.</a:t>
            </a:r>
            <a:endParaRPr lang="en-US" altLang="zh-CN" sz="1500" dirty="0">
              <a:latin typeface="Times New Roman" panose="02020603050405020304" pitchFamily="18" charset="0"/>
              <a:ea typeface="宋体" panose="02010600030101010101" pitchFamily="2" charset="-122"/>
              <a:cs typeface="Times New Roman" panose="02020603050405020304" pitchFamily="18" charset="0"/>
            </a:endParaRPr>
          </a:p>
          <a:p>
            <a:pPr marL="1200150" lvl="2" indent="-285750">
              <a:spcBef>
                <a:spcPts val="600"/>
              </a:spcBef>
              <a:buClr>
                <a:srgbClr val="110087"/>
              </a:buClr>
              <a:buSzPct val="88000"/>
              <a:buFont typeface="Wingdings" panose="05000000000000000000" pitchFamily="2" charset="2"/>
              <a:buChar char="p"/>
            </a:pPr>
            <a:r>
              <a:rPr lang="zh-CN" altLang="en-US" sz="1500" dirty="0">
                <a:latin typeface="宋体" panose="02010600030101010101" pitchFamily="2" charset="-122"/>
                <a:ea typeface="宋体" panose="02010600030101010101" pitchFamily="2" charset="-122"/>
                <a:cs typeface="Times New Roman" panose="02020603050405020304" pitchFamily="18" charset="0"/>
              </a:rPr>
              <a:t>对于某一行的乘客，由于不存在超到前面去的情况，到达这一行的乘客从前到后的顺序与他们一开始在队列中的顺序完全相同，因此可以据此事实直接计算。</a:t>
            </a:r>
            <a:endParaRPr lang="en-US" altLang="zh-CN" sz="1500" dirty="0">
              <a:latin typeface="宋体" panose="02010600030101010101" pitchFamily="2" charset="-122"/>
              <a:ea typeface="宋体" panose="02010600030101010101" pitchFamily="2" charset="-122"/>
              <a:cs typeface="Times New Roman" panose="02020603050405020304" pitchFamily="18" charset="0"/>
            </a:endParaRPr>
          </a:p>
          <a:p>
            <a:pPr marL="1200150" lvl="2" indent="-285750">
              <a:buClr>
                <a:srgbClr val="110087"/>
              </a:buClr>
              <a:buSzPct val="88000"/>
              <a:buFont typeface="Wingdings" panose="05000000000000000000" pitchFamily="2" charset="2"/>
              <a:buChar char="p"/>
            </a:pP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For passengers in a specific row, since it’s not allowed to surpass anyone before them, the arrival sequence of this row’s passengers is the same as their original position in the queue. Therefore, we can calculate </a:t>
            </a:r>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the total time of offering seats directly based on the given queue.</a:t>
            </a:r>
            <a:endParaRPr lang="en-US" altLang="zh-CN" sz="1500" dirty="0">
              <a:latin typeface="Times New Roman" panose="02020603050405020304" pitchFamily="18" charset="0"/>
              <a:ea typeface="宋体" panose="02010600030101010101" pitchFamily="2" charset="-122"/>
              <a:cs typeface="Times New Roman" panose="02020603050405020304" pitchFamily="18" charset="0"/>
            </a:endParaRPr>
          </a:p>
          <a:p>
            <a:pPr>
              <a:spcBef>
                <a:spcPts val="600"/>
              </a:spcBef>
              <a:buClr>
                <a:srgbClr val="110087"/>
              </a:buClr>
              <a:buSzPct val="88000"/>
            </a:pPr>
            <a:endParaRPr lang="en-US" altLang="zh-CN" sz="1500" b="1" dirty="0" smtClean="0">
              <a:solidFill>
                <a:srgbClr val="13009C"/>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矩形 6"/>
          <p:cNvSpPr/>
          <p:nvPr/>
        </p:nvSpPr>
        <p:spPr>
          <a:xfrm>
            <a:off x="1610138" y="3987585"/>
            <a:ext cx="268357" cy="31805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92695" y="3242150"/>
            <a:ext cx="268357" cy="31805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05715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0" y="0"/>
            <a:ext cx="12192000" cy="1920240"/>
          </a:xfrm>
          <a:custGeom>
            <a:avLst/>
            <a:gdLst>
              <a:gd name="connsiteX0" fmla="*/ 0 w 12192000"/>
              <a:gd name="connsiteY0" fmla="*/ 0 h 2240279"/>
              <a:gd name="connsiteX1" fmla="*/ 12192000 w 12192000"/>
              <a:gd name="connsiteY1" fmla="*/ 0 h 2240279"/>
              <a:gd name="connsiteX2" fmla="*/ 12192000 w 12192000"/>
              <a:gd name="connsiteY2" fmla="*/ 1920239 h 2240279"/>
              <a:gd name="connsiteX3" fmla="*/ 2854960 w 12192000"/>
              <a:gd name="connsiteY3" fmla="*/ 1920239 h 2240279"/>
              <a:gd name="connsiteX4" fmla="*/ 2489200 w 12192000"/>
              <a:gd name="connsiteY4" fmla="*/ 2240279 h 2240279"/>
              <a:gd name="connsiteX5" fmla="*/ 2123440 w 12192000"/>
              <a:gd name="connsiteY5" fmla="*/ 1920239 h 2240279"/>
              <a:gd name="connsiteX6" fmla="*/ 0 w 12192000"/>
              <a:gd name="connsiteY6" fmla="*/ 1920239 h 224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240279">
                <a:moveTo>
                  <a:pt x="0" y="0"/>
                </a:moveTo>
                <a:lnTo>
                  <a:pt x="12192000" y="0"/>
                </a:lnTo>
                <a:lnTo>
                  <a:pt x="12192000" y="1920239"/>
                </a:lnTo>
                <a:lnTo>
                  <a:pt x="2854960" y="1920239"/>
                </a:lnTo>
                <a:lnTo>
                  <a:pt x="2489200" y="2240279"/>
                </a:lnTo>
                <a:lnTo>
                  <a:pt x="2123440" y="1920239"/>
                </a:lnTo>
                <a:lnTo>
                  <a:pt x="0" y="1920239"/>
                </a:lnTo>
                <a:close/>
              </a:path>
            </a:pathLst>
          </a:custGeom>
          <a:gradFill>
            <a:gsLst>
              <a:gs pos="0">
                <a:srgbClr val="13009C"/>
              </a:gs>
              <a:gs pos="83000">
                <a:srgbClr val="110087"/>
              </a:gs>
              <a:gs pos="100000">
                <a:srgbClr val="0F007D"/>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242517" y="2005446"/>
            <a:ext cx="7706967" cy="323165"/>
          </a:xfrm>
          <a:prstGeom prst="rect">
            <a:avLst/>
          </a:prstGeom>
          <a:noFill/>
        </p:spPr>
        <p:txBody>
          <a:bodyPr wrap="square" rtlCol="0">
            <a:spAutoFit/>
          </a:bodyPr>
          <a:lstStyle/>
          <a:p>
            <a:pPr>
              <a:buClr>
                <a:srgbClr val="110087"/>
              </a:buClr>
              <a:buSzPct val="88000"/>
            </a:pPr>
            <a:r>
              <a:rPr lang="zh-CN" altLang="en-US" sz="1500" b="1"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解决遗留问题</a:t>
            </a:r>
            <a:r>
              <a:rPr lang="en-US" altLang="zh-CN" sz="1500" b="1"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a:t>
            </a:r>
            <a:r>
              <a:rPr lang="zh-CN" altLang="en-US" sz="1500" b="1"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拥挤状态的情形</a:t>
            </a:r>
            <a:r>
              <a:rPr lang="en-US" altLang="zh-CN" sz="15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5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Tackling the remaining problems: the congestion state</a:t>
            </a:r>
          </a:p>
        </p:txBody>
      </p:sp>
      <p:sp>
        <p:nvSpPr>
          <p:cNvPr id="6" name="标题 1"/>
          <p:cNvSpPr txBox="1">
            <a:spLocks/>
          </p:cNvSpPr>
          <p:nvPr/>
        </p:nvSpPr>
        <p:spPr>
          <a:xfrm>
            <a:off x="551149" y="371566"/>
            <a:ext cx="10571998"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000" b="1" dirty="0">
                <a:solidFill>
                  <a:srgbClr val="FEFEFE"/>
                </a:solidFill>
                <a:latin typeface="宋体" panose="02010600030101010101" pitchFamily="2" charset="-122"/>
                <a:ea typeface="宋体" panose="02010600030101010101" pitchFamily="2" charset="-122"/>
                <a:cs typeface="Times New Roman" panose="02020603050405020304" pitchFamily="18" charset="0"/>
              </a:rPr>
              <a:t>构建数学模型计算登机</a:t>
            </a:r>
            <a:r>
              <a:rPr lang="zh-CN" altLang="en-US" sz="4000" b="1" dirty="0" smtClean="0">
                <a:solidFill>
                  <a:srgbClr val="FEFEFE"/>
                </a:solidFill>
                <a:latin typeface="宋体" panose="02010600030101010101" pitchFamily="2" charset="-122"/>
                <a:ea typeface="宋体" panose="02010600030101010101" pitchFamily="2" charset="-122"/>
                <a:cs typeface="Times New Roman" panose="02020603050405020304" pitchFamily="18" charset="0"/>
              </a:rPr>
              <a:t>时间</a:t>
            </a:r>
            <a:r>
              <a:rPr lang="en-US" altLang="zh-CN" sz="4000" b="1" dirty="0" smtClean="0">
                <a:solidFill>
                  <a:srgbClr val="FEFEFE"/>
                </a:solidFill>
                <a:latin typeface="宋体" panose="02010600030101010101" pitchFamily="2" charset="-122"/>
                <a:ea typeface="宋体" panose="02010600030101010101" pitchFamily="2" charset="-122"/>
                <a:cs typeface="Times New Roman" panose="02020603050405020304" pitchFamily="18" charset="0"/>
              </a:rPr>
              <a:t>——</a:t>
            </a:r>
            <a:r>
              <a:rPr lang="zh-CN" altLang="en-US" sz="4000" b="1" dirty="0" smtClean="0">
                <a:solidFill>
                  <a:srgbClr val="FEFEFE"/>
                </a:solidFill>
                <a:latin typeface="宋体" panose="02010600030101010101" pitchFamily="2" charset="-122"/>
                <a:ea typeface="宋体" panose="02010600030101010101" pitchFamily="2" charset="-122"/>
                <a:cs typeface="Times New Roman" panose="02020603050405020304" pitchFamily="18" charset="0"/>
              </a:rPr>
              <a:t>拥挤状态</a:t>
            </a:r>
            <a:r>
              <a:rPr lang="en-US" altLang="zh-CN" sz="4000" b="1" dirty="0">
                <a:solidFill>
                  <a:srgbClr val="FEFEFE"/>
                </a:solidFill>
                <a:latin typeface="宋体" panose="02010600030101010101" pitchFamily="2" charset="-122"/>
                <a:ea typeface="宋体" panose="02010600030101010101" pitchFamily="2" charset="-122"/>
                <a:cs typeface="Times New Roman" panose="02020603050405020304" pitchFamily="18" charset="0"/>
              </a:rPr>
              <a:t/>
            </a:r>
            <a:br>
              <a:rPr lang="en-US" altLang="zh-CN" sz="4000" b="1" dirty="0">
                <a:solidFill>
                  <a:srgbClr val="FEFEFE"/>
                </a:solidFill>
                <a:latin typeface="宋体" panose="02010600030101010101" pitchFamily="2" charset="-122"/>
                <a:ea typeface="宋体" panose="02010600030101010101" pitchFamily="2" charset="-122"/>
                <a:cs typeface="Times New Roman" panose="02020603050405020304" pitchFamily="18" charset="0"/>
              </a:rPr>
            </a:br>
            <a:r>
              <a:rPr lang="en-US" altLang="zh-CN" sz="2000" dirty="0" smtClean="0">
                <a:solidFill>
                  <a:schemeClr val="bg1"/>
                </a:solidFill>
                <a:latin typeface="Times New Roman" panose="02020603050405020304" pitchFamily="18" charset="0"/>
                <a:cs typeface="Times New Roman" panose="02020603050405020304" pitchFamily="18" charset="0"/>
              </a:rPr>
              <a:t>Devising a Model to Calculate Total Boarding </a:t>
            </a:r>
            <a:r>
              <a:rPr lang="en-US" altLang="zh-CN" sz="2000" dirty="0" smtClean="0">
                <a:solidFill>
                  <a:schemeClr val="bg1"/>
                </a:solidFill>
                <a:latin typeface="Times New Roman" panose="02020603050405020304" pitchFamily="18" charset="0"/>
                <a:cs typeface="Times New Roman" panose="02020603050405020304" pitchFamily="18" charset="0"/>
              </a:rPr>
              <a:t>Time – Under the Crowded States</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8" name="文本框 7"/>
          <p:cNvSpPr txBox="1"/>
          <p:nvPr/>
        </p:nvSpPr>
        <p:spPr>
          <a:xfrm>
            <a:off x="4258918" y="2323497"/>
            <a:ext cx="3674165" cy="323165"/>
          </a:xfrm>
          <a:prstGeom prst="rect">
            <a:avLst/>
          </a:prstGeom>
          <a:noFill/>
        </p:spPr>
        <p:txBody>
          <a:bodyPr wrap="square" rtlCol="0">
            <a:spAutoFit/>
          </a:bodyPr>
          <a:lstStyle/>
          <a:p>
            <a:pPr>
              <a:buClr>
                <a:srgbClr val="110087"/>
              </a:buClr>
              <a:buSzPct val="88000"/>
            </a:pPr>
            <a:r>
              <a:rPr lang="zh-CN" altLang="en-US" sz="1500" b="1" dirty="0" smtClean="0">
                <a:solidFill>
                  <a:srgbClr val="13009C"/>
                </a:solidFill>
                <a:latin typeface="宋体" panose="02010600030101010101" pitchFamily="2" charset="-122"/>
                <a:ea typeface="宋体" panose="02010600030101010101" pitchFamily="2" charset="-122"/>
                <a:cs typeface="Times New Roman" panose="02020603050405020304" pitchFamily="18" charset="0"/>
              </a:rPr>
              <a:t>状态的</a:t>
            </a:r>
            <a:r>
              <a:rPr lang="zh-CN" altLang="en-US" sz="1500" b="1" dirty="0">
                <a:solidFill>
                  <a:srgbClr val="13009C"/>
                </a:solidFill>
                <a:latin typeface="宋体" panose="02010600030101010101" pitchFamily="2" charset="-122"/>
                <a:ea typeface="宋体" panose="02010600030101010101" pitchFamily="2" charset="-122"/>
                <a:cs typeface="Times New Roman" panose="02020603050405020304" pitchFamily="18" charset="0"/>
              </a:rPr>
              <a:t>转换</a:t>
            </a:r>
            <a:r>
              <a:rPr lang="en-US" altLang="zh-CN" sz="1500" b="1" dirty="0" smtClean="0">
                <a:solidFill>
                  <a:srgbClr val="13009C"/>
                </a:solidFill>
                <a:latin typeface="Times New Roman" panose="02020603050405020304" pitchFamily="18" charset="0"/>
                <a:ea typeface="宋体" panose="02010600030101010101" pitchFamily="2" charset="-122"/>
                <a:cs typeface="Times New Roman" panose="02020603050405020304" pitchFamily="18" charset="0"/>
              </a:rPr>
              <a:t> – The interconversion of states</a:t>
            </a:r>
            <a:endParaRPr lang="en-US" altLang="zh-CN" sz="1500" b="1" dirty="0" smtClean="0">
              <a:solidFill>
                <a:srgbClr val="13009C"/>
              </a:solidFill>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 name="文本框 8"/>
              <p:cNvSpPr txBox="1"/>
              <p:nvPr/>
            </p:nvSpPr>
            <p:spPr>
              <a:xfrm>
                <a:off x="685799" y="2641551"/>
                <a:ext cx="11002618" cy="2862322"/>
              </a:xfrm>
              <a:prstGeom prst="rect">
                <a:avLst/>
              </a:prstGeom>
              <a:noFill/>
            </p:spPr>
            <p:txBody>
              <a:bodyPr wrap="square" rtlCol="0">
                <a:spAutoFit/>
              </a:bodyPr>
              <a:lstStyle/>
              <a:p>
                <a:pPr marL="285750" indent="-285750">
                  <a:spcBef>
                    <a:spcPts val="600"/>
                  </a:spcBef>
                  <a:buClr>
                    <a:srgbClr val="110087"/>
                  </a:buClr>
                  <a:buSzPct val="88000"/>
                  <a:buFont typeface="Wingdings" panose="05000000000000000000" pitchFamily="2" charset="2"/>
                  <a:buChar char="p"/>
                </a:pPr>
                <a:r>
                  <a:rPr lang="zh-CN" altLang="en-US" sz="1500" b="1" dirty="0" smtClean="0">
                    <a:solidFill>
                      <a:srgbClr val="13009C"/>
                    </a:solidFill>
                    <a:latin typeface="宋体" panose="02010600030101010101" pitchFamily="2" charset="-122"/>
                    <a:ea typeface="宋体" panose="02010600030101010101" pitchFamily="2" charset="-122"/>
                    <a:cs typeface="Times New Roman" panose="02020603050405020304" pitchFamily="18" charset="0"/>
                  </a:rPr>
                  <a:t>状态参量</a:t>
                </a:r>
                <a:r>
                  <a:rPr lang="zh-CN" altLang="en-US" sz="1500" b="1" dirty="0" smtClean="0">
                    <a:solidFill>
                      <a:srgbClr val="13009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500" b="1" dirty="0" smtClean="0">
                    <a:solidFill>
                      <a:srgbClr val="13009C"/>
                    </a:solidFill>
                    <a:latin typeface="Times New Roman" panose="02020603050405020304" pitchFamily="18" charset="0"/>
                    <a:ea typeface="宋体" panose="02010600030101010101" pitchFamily="2" charset="-122"/>
                    <a:cs typeface="Times New Roman" panose="02020603050405020304" pitchFamily="18" charset="0"/>
                  </a:rPr>
                  <a:t>– The </a:t>
                </a:r>
                <a:r>
                  <a:rPr lang="en-US" altLang="zh-CN" sz="1500" b="1" i="1" dirty="0" smtClean="0">
                    <a:solidFill>
                      <a:srgbClr val="13009C"/>
                    </a:solidFill>
                    <a:latin typeface="Times New Roman" panose="02020603050405020304" pitchFamily="18" charset="0"/>
                    <a:ea typeface="宋体" panose="02010600030101010101" pitchFamily="2" charset="-122"/>
                    <a:cs typeface="Times New Roman" panose="02020603050405020304" pitchFamily="18" charset="0"/>
                  </a:rPr>
                  <a:t>state </a:t>
                </a:r>
                <a:r>
                  <a:rPr lang="en-US" altLang="zh-CN" sz="1500" b="1" dirty="0" smtClean="0">
                    <a:solidFill>
                      <a:srgbClr val="13009C"/>
                    </a:solidFill>
                    <a:latin typeface="Times New Roman" panose="02020603050405020304" pitchFamily="18" charset="0"/>
                    <a:ea typeface="宋体" panose="02010600030101010101" pitchFamily="2" charset="-122"/>
                    <a:cs typeface="Times New Roman" panose="02020603050405020304" pitchFamily="18" charset="0"/>
                  </a:rPr>
                  <a:t>parameters</a:t>
                </a:r>
              </a:p>
              <a:p>
                <a:pPr marL="742950" lvl="1" indent="-285750">
                  <a:spcBef>
                    <a:spcPts val="600"/>
                  </a:spcBef>
                  <a:buClr>
                    <a:srgbClr val="110087"/>
                  </a:buClr>
                  <a:buSzPct val="88000"/>
                  <a:buFont typeface="Wingdings" panose="05000000000000000000" pitchFamily="2" charset="2"/>
                  <a:buChar char="p"/>
                </a:pPr>
                <a:r>
                  <a:rPr lang="zh-CN" altLang="en-US" sz="1500" dirty="0" smtClean="0">
                    <a:latin typeface="Times New Roman" panose="02020603050405020304" pitchFamily="18" charset="0"/>
                    <a:ea typeface="宋体" panose="02010600030101010101" pitchFamily="2" charset="-122"/>
                    <a:cs typeface="Times New Roman" panose="02020603050405020304" pitchFamily="18" charset="0"/>
                  </a:rPr>
                  <a:t>我们使用</a:t>
                </a:r>
                <a14:m>
                  <m:oMath xmlns:m="http://schemas.openxmlformats.org/officeDocument/2006/math">
                    <m:r>
                      <m:rPr>
                        <m:sty m:val="p"/>
                      </m:rPr>
                      <a:rPr lang="en-US" altLang="zh-CN" sz="1500" b="0" i="0" smtClean="0">
                        <a:latin typeface="Cambria Math" panose="02040503050406030204" pitchFamily="18" charset="0"/>
                        <a:ea typeface="宋体" panose="02010600030101010101" pitchFamily="2" charset="-122"/>
                        <a:cs typeface="Times New Roman" panose="02020603050405020304" pitchFamily="18" charset="0"/>
                      </a:rPr>
                      <m:t>Ξ</m:t>
                    </m:r>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𝐴</m:t>
                    </m:r>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1500" dirty="0" smtClean="0">
                    <a:latin typeface="Times New Roman" panose="02020603050405020304" pitchFamily="18" charset="0"/>
                    <a:ea typeface="宋体" panose="02010600030101010101" pitchFamily="2" charset="-122"/>
                    <a:cs typeface="Times New Roman" panose="02020603050405020304" pitchFamily="18" charset="0"/>
                  </a:rPr>
                  <a:t>表示乘客</a:t>
                </a:r>
                <a14:m>
                  <m:oMath xmlns:m="http://schemas.openxmlformats.org/officeDocument/2006/math">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𝐴</m:t>
                    </m:r>
                  </m:oMath>
                </a14:m>
                <a:r>
                  <a:rPr lang="zh-CN" altLang="en-US" sz="1500" dirty="0" smtClean="0">
                    <a:latin typeface="Times New Roman" panose="02020603050405020304" pitchFamily="18" charset="0"/>
                    <a:ea typeface="宋体" panose="02010600030101010101" pitchFamily="2" charset="-122"/>
                    <a:cs typeface="Times New Roman" panose="02020603050405020304" pitchFamily="18" charset="0"/>
                  </a:rPr>
                  <a:t>的状态，且我们定义： </a:t>
                </a:r>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 We use </a:t>
                </a:r>
                <a14:m>
                  <m:oMath xmlns:m="http://schemas.openxmlformats.org/officeDocument/2006/math">
                    <m:r>
                      <m:rPr>
                        <m:sty m:val="p"/>
                      </m:rPr>
                      <a:rPr lang="en-US" altLang="zh-CN" sz="1500">
                        <a:latin typeface="Cambria Math" panose="02040503050406030204" pitchFamily="18" charset="0"/>
                        <a:ea typeface="宋体" panose="02010600030101010101" pitchFamily="2" charset="-122"/>
                        <a:cs typeface="Times New Roman" panose="02020603050405020304" pitchFamily="18" charset="0"/>
                      </a:rPr>
                      <m:t>Ξ</m:t>
                    </m:r>
                    <m:r>
                      <a:rPr lang="en-US" altLang="zh-CN" sz="1500" i="1">
                        <a:latin typeface="Cambria Math" panose="02040503050406030204" pitchFamily="18" charset="0"/>
                        <a:ea typeface="宋体" panose="02010600030101010101" pitchFamily="2" charset="-122"/>
                        <a:cs typeface="Times New Roman" panose="02020603050405020304" pitchFamily="18" charset="0"/>
                      </a:rPr>
                      <m:t>(</m:t>
                    </m:r>
                    <m:r>
                      <a:rPr lang="en-US" altLang="zh-CN" sz="1500" i="1">
                        <a:latin typeface="Cambria Math" panose="02040503050406030204" pitchFamily="18" charset="0"/>
                        <a:ea typeface="宋体" panose="02010600030101010101" pitchFamily="2" charset="-122"/>
                        <a:cs typeface="Times New Roman" panose="02020603050405020304" pitchFamily="18" charset="0"/>
                      </a:rPr>
                      <m:t>𝐴</m:t>
                    </m:r>
                    <m:r>
                      <a:rPr lang="en-US" altLang="zh-CN" sz="1500" i="1">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15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to determine passenger</a:t>
                </a:r>
                <a14:m>
                  <m:oMath xmlns:m="http://schemas.openxmlformats.org/officeDocument/2006/math">
                    <m:r>
                      <a:rPr lang="en-US" altLang="zh-CN" sz="1500" b="0" i="0" smtClean="0">
                        <a:latin typeface="Cambria Math" panose="02040503050406030204" pitchFamily="18" charset="0"/>
                        <a:ea typeface="宋体" panose="02010600030101010101" pitchFamily="2" charset="-122"/>
                        <a:cs typeface="Times New Roman" panose="02020603050405020304" pitchFamily="18" charset="0"/>
                      </a:rPr>
                      <m:t> </m:t>
                    </m:r>
                    <m:r>
                      <a:rPr lang="en-US" altLang="zh-CN" sz="1500" i="1">
                        <a:latin typeface="Cambria Math" panose="02040503050406030204" pitchFamily="18" charset="0"/>
                        <a:ea typeface="宋体" panose="02010600030101010101" pitchFamily="2" charset="-122"/>
                        <a:cs typeface="Times New Roman" panose="02020603050405020304" pitchFamily="18" charset="0"/>
                      </a:rPr>
                      <m:t>𝐴</m:t>
                    </m:r>
                  </m:oMath>
                </a14:m>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’s state, and we define:</a:t>
                </a:r>
              </a:p>
              <a:p>
                <a:pPr marL="742950" lvl="1" indent="-285750">
                  <a:spcBef>
                    <a:spcPts val="600"/>
                  </a:spcBef>
                  <a:buClr>
                    <a:srgbClr val="110087"/>
                  </a:buClr>
                  <a:buSzPct val="88000"/>
                  <a:buFont typeface="Wingdings" panose="05000000000000000000" pitchFamily="2" charset="2"/>
                  <a:buChar char="p"/>
                </a:pPr>
                <a:endParaRPr lang="en-US" altLang="zh-CN" sz="1500"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spcBef>
                    <a:spcPts val="600"/>
                  </a:spcBef>
                  <a:buClr>
                    <a:srgbClr val="110087"/>
                  </a:buClr>
                  <a:buSzPct val="88000"/>
                  <a:buFont typeface="Wingdings" panose="05000000000000000000" pitchFamily="2" charset="2"/>
                  <a:buChar char="p"/>
                </a:pPr>
                <a:endPar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spcBef>
                    <a:spcPts val="600"/>
                  </a:spcBef>
                  <a:buClr>
                    <a:srgbClr val="110087"/>
                  </a:buClr>
                  <a:buSzPct val="88000"/>
                  <a:buFont typeface="Wingdings" panose="05000000000000000000" pitchFamily="2" charset="2"/>
                  <a:buChar char="p"/>
                </a:pPr>
                <a:r>
                  <a:rPr lang="zh-CN" altLang="en-US" sz="1500" dirty="0" smtClean="0">
                    <a:latin typeface="Times New Roman" panose="02020603050405020304" pitchFamily="18" charset="0"/>
                    <a:ea typeface="宋体" panose="02010600030101010101" pitchFamily="2" charset="-122"/>
                    <a:cs typeface="Times New Roman" panose="02020603050405020304" pitchFamily="18" charset="0"/>
                  </a:rPr>
                  <a:t>这样，</a:t>
                </a:r>
                <a14:m>
                  <m:oMath xmlns:m="http://schemas.openxmlformats.org/officeDocument/2006/math">
                    <m:r>
                      <m:rPr>
                        <m:sty m:val="p"/>
                      </m:rP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Ξ</m:t>
                    </m:r>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1500" b="0" i="0" smtClean="0">
                                <a:latin typeface="Cambria Math" panose="02040503050406030204" pitchFamily="18" charset="0"/>
                                <a:ea typeface="宋体" panose="02010600030101010101" pitchFamily="2" charset="-122"/>
                                <a:cs typeface="Times New Roman" panose="02020603050405020304" pitchFamily="18" charset="0"/>
                              </a:rPr>
                              <m:t>Ξ</m:t>
                            </m:r>
                          </m:e>
                          <m:sub>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 </m:t>
                        </m:r>
                        <m:sSub>
                          <m:sSubPr>
                            <m:ctrlP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1500" b="0" i="0" smtClean="0">
                                <a:latin typeface="Cambria Math" panose="02040503050406030204" pitchFamily="18" charset="0"/>
                                <a:ea typeface="宋体" panose="02010600030101010101" pitchFamily="2" charset="-122"/>
                                <a:cs typeface="Times New Roman" panose="02020603050405020304" pitchFamily="18" charset="0"/>
                              </a:rPr>
                              <m:t>Ξ</m:t>
                            </m:r>
                          </m:e>
                          <m:sub>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1500" b="0" i="0" smtClean="0">
                                <a:latin typeface="Cambria Math" panose="02040503050406030204" pitchFamily="18" charset="0"/>
                                <a:ea typeface="宋体" panose="02010600030101010101" pitchFamily="2" charset="-122"/>
                                <a:cs typeface="Times New Roman" panose="02020603050405020304" pitchFamily="18" charset="0"/>
                              </a:rPr>
                              <m:t>Ξ</m:t>
                            </m:r>
                          </m:e>
                          <m:sub>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3</m:t>
                            </m:r>
                          </m:sub>
                        </m:sSub>
                      </m:e>
                    </m:d>
                    <m:r>
                      <a:rPr lang="en-US" altLang="zh-CN" sz="1500" b="0" i="1" smtClean="0">
                        <a:latin typeface="Cambria Math" panose="02040503050406030204" pitchFamily="18" charset="0"/>
                        <a:ea typeface="宋体" panose="02010600030101010101" pitchFamily="2" charset="-122"/>
                        <a:cs typeface="Times New Roman" panose="02020603050405020304" pitchFamily="18" charset="0"/>
                      </a:rPr>
                      <m:t>.</m:t>
                    </m:r>
                  </m:oMath>
                </a14:m>
                <a:endParaRPr lang="en-US" altLang="zh-CN" sz="1500" b="0" dirty="0" smtClean="0">
                  <a:latin typeface="Times New Roman" panose="02020603050405020304" pitchFamily="18" charset="0"/>
                  <a:ea typeface="宋体" panose="02010600030101010101" pitchFamily="2" charset="-122"/>
                  <a:cs typeface="Times New Roman" panose="02020603050405020304" pitchFamily="18" charset="0"/>
                </a:endParaRPr>
              </a:p>
              <a:p>
                <a:pPr marL="285750" indent="-285750">
                  <a:spcBef>
                    <a:spcPts val="600"/>
                  </a:spcBef>
                  <a:buClr>
                    <a:srgbClr val="110087"/>
                  </a:buClr>
                  <a:buSzPct val="88000"/>
                  <a:buFont typeface="Wingdings" panose="05000000000000000000" pitchFamily="2" charset="2"/>
                  <a:buChar char="p"/>
                </a:pPr>
                <a:r>
                  <a:rPr lang="zh-CN" altLang="en-US" sz="1500" b="1" dirty="0" smtClean="0">
                    <a:solidFill>
                      <a:srgbClr val="0F007D"/>
                    </a:solidFill>
                    <a:latin typeface="Times New Roman" panose="02020603050405020304" pitchFamily="18" charset="0"/>
                    <a:ea typeface="宋体" panose="02010600030101010101" pitchFamily="2" charset="-122"/>
                    <a:cs typeface="Times New Roman" panose="02020603050405020304" pitchFamily="18" charset="0"/>
                  </a:rPr>
                  <a:t>转换公式</a:t>
                </a:r>
                <a:r>
                  <a:rPr lang="en-US" altLang="zh-CN" sz="1500" b="1" dirty="0">
                    <a:solidFill>
                      <a:srgbClr val="0F007D"/>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500" b="1" dirty="0" smtClean="0">
                    <a:solidFill>
                      <a:srgbClr val="0F007D"/>
                    </a:solidFill>
                    <a:latin typeface="Times New Roman" panose="02020603050405020304" pitchFamily="18" charset="0"/>
                    <a:ea typeface="宋体" panose="02010600030101010101" pitchFamily="2" charset="-122"/>
                    <a:cs typeface="Times New Roman" panose="02020603050405020304" pitchFamily="18" charset="0"/>
                  </a:rPr>
                  <a:t>– The interconversion formula</a:t>
                </a:r>
                <a:endParaRPr lang="en-US" altLang="zh-CN" sz="1500" b="1" dirty="0">
                  <a:solidFill>
                    <a:srgbClr val="13009C"/>
                  </a:solidFill>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spcBef>
                    <a:spcPts val="600"/>
                  </a:spcBef>
                  <a:buClr>
                    <a:srgbClr val="110087"/>
                  </a:buClr>
                  <a:buSzPct val="88000"/>
                  <a:buFont typeface="Wingdings" panose="05000000000000000000" pitchFamily="2" charset="2"/>
                  <a:buChar char="p"/>
                </a:pPr>
                <a:r>
                  <a:rPr lang="zh-CN" altLang="en-US" sz="1500" dirty="0" smtClean="0">
                    <a:latin typeface="Times New Roman" panose="02020603050405020304" pitchFamily="18" charset="0"/>
                    <a:ea typeface="宋体" panose="02010600030101010101" pitchFamily="2" charset="-122"/>
                    <a:cs typeface="Times New Roman" panose="02020603050405020304" pitchFamily="18" charset="0"/>
                  </a:rPr>
                  <a:t>我们在每一个时间步长中递归地计算每一位乘客的</a:t>
                </a:r>
                <a14:m>
                  <m:oMath xmlns:m="http://schemas.openxmlformats.org/officeDocument/2006/math">
                    <m:r>
                      <m:rPr>
                        <m:sty m:val="p"/>
                      </m:rPr>
                      <a:rPr lang="en-US" altLang="zh-CN" sz="1500" i="1">
                        <a:latin typeface="Cambria Math" panose="02040503050406030204" pitchFamily="18" charset="0"/>
                        <a:ea typeface="宋体" panose="02010600030101010101" pitchFamily="2" charset="-122"/>
                        <a:cs typeface="Times New Roman" panose="02020603050405020304" pitchFamily="18" charset="0"/>
                      </a:rPr>
                      <m:t>Ξ</m:t>
                    </m:r>
                  </m:oMath>
                </a14:m>
                <a:r>
                  <a:rPr lang="zh-CN" altLang="en-US" sz="1500" dirty="0" smtClean="0">
                    <a:latin typeface="Times New Roman" panose="02020603050405020304" pitchFamily="18" charset="0"/>
                    <a:ea typeface="宋体" panose="02010600030101010101" pitchFamily="2" charset="-122"/>
                    <a:cs typeface="Times New Roman" panose="02020603050405020304" pitchFamily="18" charset="0"/>
                  </a:rPr>
                  <a:t>。在这里，我们仅此一次地使用下表来表示乘客在队中的位置。下标越小表示该乘客在当时越靠前。</a:t>
                </a:r>
                <a:endPar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Clr>
                    <a:srgbClr val="110087"/>
                  </a:buClr>
                  <a:buSzPct val="88000"/>
                  <a:buFont typeface="Wingdings" panose="05000000000000000000" pitchFamily="2" charset="2"/>
                  <a:buChar char="p"/>
                </a:pPr>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We recursively calculate the </a:t>
                </a:r>
                <a14:m>
                  <m:oMath xmlns:m="http://schemas.openxmlformats.org/officeDocument/2006/math">
                    <m:r>
                      <m:rPr>
                        <m:sty m:val="p"/>
                      </m:rPr>
                      <a:rPr lang="en-US" altLang="zh-CN" sz="1500" i="1">
                        <a:latin typeface="Cambria Math" panose="02040503050406030204" pitchFamily="18" charset="0"/>
                        <a:ea typeface="宋体" panose="02010600030101010101" pitchFamily="2" charset="-122"/>
                        <a:cs typeface="Times New Roman" panose="02020603050405020304" pitchFamily="18" charset="0"/>
                      </a:rPr>
                      <m:t>Ξ</m:t>
                    </m:r>
                  </m:oMath>
                </a14:m>
                <a:r>
                  <a:rPr lang="en-US" altLang="zh-CN" sz="1500" dirty="0" smtClean="0">
                    <a:latin typeface="Times New Roman" panose="02020603050405020304" pitchFamily="18" charset="0"/>
                    <a:ea typeface="宋体" panose="02010600030101010101" pitchFamily="2" charset="-122"/>
                    <a:cs typeface="Times New Roman" panose="02020603050405020304" pitchFamily="18" charset="0"/>
                  </a:rPr>
                  <a:t> for every passenger in every time step. Here and for the only time we’ll use the subscript to represent the passenger’s position in the current queue. The smaller the subscript is, the more to the front of the queue a passenger is.</a:t>
                </a:r>
                <a:endParaRPr lang="en-US" altLang="zh-CN" sz="15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685799" y="2641551"/>
                <a:ext cx="11002618" cy="2862322"/>
              </a:xfrm>
              <a:prstGeom prst="rect">
                <a:avLst/>
              </a:prstGeom>
              <a:blipFill>
                <a:blip r:embed="rId3"/>
                <a:stretch>
                  <a:fillRect t="-638" r="-332" b="-1489"/>
                </a:stretch>
              </a:blipFill>
            </p:spPr>
            <p:txBody>
              <a:bodyPr/>
              <a:lstStyle/>
              <a:p>
                <a:r>
                  <a:rPr lang="zh-CN" altLang="en-US">
                    <a:noFill/>
                  </a:rPr>
                  <a:t> </a:t>
                </a:r>
              </a:p>
            </p:txBody>
          </p:sp>
        </mc:Fallback>
      </mc:AlternateContent>
      <p:sp>
        <p:nvSpPr>
          <p:cNvPr id="10" name="矩形 9"/>
          <p:cNvSpPr/>
          <p:nvPr/>
        </p:nvSpPr>
        <p:spPr>
          <a:xfrm>
            <a:off x="1192695" y="3242150"/>
            <a:ext cx="268357" cy="31805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2378462097"/>
              </p:ext>
            </p:extLst>
          </p:nvPr>
        </p:nvGraphicFramePr>
        <p:xfrm>
          <a:off x="1750115" y="3271779"/>
          <a:ext cx="8691770" cy="593608"/>
        </p:xfrm>
        <a:graphic>
          <a:graphicData uri="http://schemas.openxmlformats.org/presentationml/2006/ole">
            <mc:AlternateContent xmlns:mc="http://schemas.openxmlformats.org/markup-compatibility/2006">
              <mc:Choice xmlns:v="urn:schemas-microsoft-com:vml" Requires="v">
                <p:oleObj spid="_x0000_s6150" name="AxMath" r:id="rId4" imgW="5717880" imgH="390960" progId="Equation.AxMath">
                  <p:embed/>
                </p:oleObj>
              </mc:Choice>
              <mc:Fallback>
                <p:oleObj name="AxMath" r:id="rId4" imgW="5717880" imgH="390960" progId="Equation.AxMath">
                  <p:embed/>
                  <p:pic>
                    <p:nvPicPr>
                      <p:cNvPr id="0" name=""/>
                      <p:cNvPicPr/>
                      <p:nvPr/>
                    </p:nvPicPr>
                    <p:blipFill>
                      <a:blip r:embed="rId5"/>
                      <a:stretch>
                        <a:fillRect/>
                      </a:stretch>
                    </p:blipFill>
                    <p:spPr>
                      <a:xfrm>
                        <a:off x="1750115" y="3271779"/>
                        <a:ext cx="8691770" cy="593608"/>
                      </a:xfrm>
                      <a:prstGeom prst="rect">
                        <a:avLst/>
                      </a:prstGeom>
                    </p:spPr>
                  </p:pic>
                </p:oleObj>
              </mc:Fallback>
            </mc:AlternateContent>
          </a:graphicData>
        </a:graphic>
      </p:graphicFrame>
      <p:sp>
        <p:nvSpPr>
          <p:cNvPr id="13" name="矩形 12"/>
          <p:cNvSpPr/>
          <p:nvPr/>
        </p:nvSpPr>
        <p:spPr>
          <a:xfrm>
            <a:off x="1153767" y="4931802"/>
            <a:ext cx="268357" cy="31805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87807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1246</Words>
  <Application>Microsoft Office PowerPoint</Application>
  <PresentationFormat>宽屏</PresentationFormat>
  <Paragraphs>110</Paragraphs>
  <Slides>9</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9</vt:i4>
      </vt:variant>
    </vt:vector>
  </HeadingPairs>
  <TitlesOfParts>
    <vt:vector size="19" baseType="lpstr">
      <vt:lpstr>宋体</vt:lpstr>
      <vt:lpstr>等线</vt:lpstr>
      <vt:lpstr>等线 Light</vt:lpstr>
      <vt:lpstr>Arial</vt:lpstr>
      <vt:lpstr>Cambria Math</vt:lpstr>
      <vt:lpstr>Times New Roman</vt:lpstr>
      <vt:lpstr>Wingdings</vt:lpstr>
      <vt:lpstr>Office 主题​​</vt:lpstr>
      <vt:lpstr>AxMath</vt:lpstr>
      <vt:lpstr>Equation.AxMath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Allan</dc:creator>
  <cp:lastModifiedBy>Allan</cp:lastModifiedBy>
  <cp:revision>66</cp:revision>
  <dcterms:created xsi:type="dcterms:W3CDTF">2022-04-09T14:34:43Z</dcterms:created>
  <dcterms:modified xsi:type="dcterms:W3CDTF">2022-04-10T08:41:42Z</dcterms:modified>
</cp:coreProperties>
</file>