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70" r:id="rId6"/>
    <p:sldId id="261" r:id="rId7"/>
    <p:sldId id="262" r:id="rId8"/>
    <p:sldId id="263" r:id="rId9"/>
    <p:sldId id="264" r:id="rId10"/>
    <p:sldId id="269"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2" autoAdjust="0"/>
    <p:restoredTop sz="70627"/>
  </p:normalViewPr>
  <p:slideViewPr>
    <p:cSldViewPr snapToGrid="0">
      <p:cViewPr>
        <p:scale>
          <a:sx n="177" d="100"/>
          <a:sy n="177" d="100"/>
        </p:scale>
        <p:origin x="8" y="-2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A247E-FB6D-A74C-A2CE-FAD7A2CA7B50}" type="datetimeFigureOut">
              <a:rPr lang="en-CN" smtClean="0"/>
              <a:t>2022/4/10</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EF5C9-177F-0C45-AA76-662223365ACF}" type="slidenum">
              <a:rPr lang="en-CN" smtClean="0"/>
              <a:t>‹#›</a:t>
            </a:fld>
            <a:endParaRPr lang="en-CN"/>
          </a:p>
        </p:txBody>
      </p:sp>
    </p:spTree>
    <p:extLst>
      <p:ext uri="{BB962C8B-B14F-4D97-AF65-F5344CB8AC3E}">
        <p14:creationId xmlns:p14="http://schemas.microsoft.com/office/powerpoint/2010/main" val="62656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These are the results we got through the simulation of our code (read and compare, simply)</a:t>
            </a:r>
          </a:p>
        </p:txBody>
      </p:sp>
      <p:sp>
        <p:nvSpPr>
          <p:cNvPr id="4" name="Slide Number Placeholder 3"/>
          <p:cNvSpPr>
            <a:spLocks noGrp="1"/>
          </p:cNvSpPr>
          <p:nvPr>
            <p:ph type="sldNum" sz="quarter" idx="5"/>
          </p:nvPr>
        </p:nvSpPr>
        <p:spPr/>
        <p:txBody>
          <a:bodyPr/>
          <a:lstStyle/>
          <a:p>
            <a:fld id="{96DEF5C9-177F-0C45-AA76-662223365ACF}" type="slidenum">
              <a:rPr lang="en-CN" smtClean="0"/>
              <a:t>2</a:t>
            </a:fld>
            <a:endParaRPr lang="en-CN"/>
          </a:p>
        </p:txBody>
      </p:sp>
    </p:spTree>
    <p:extLst>
      <p:ext uri="{BB962C8B-B14F-4D97-AF65-F5344CB8AC3E}">
        <p14:creationId xmlns:p14="http://schemas.microsoft.com/office/powerpoint/2010/main" val="320250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Next, we analyzed queue-jumping situation and drew the conclusion that both methods are sensitive which means queue-jumping makes big impact on total results</a:t>
            </a:r>
          </a:p>
        </p:txBody>
      </p:sp>
      <p:sp>
        <p:nvSpPr>
          <p:cNvPr id="4" name="Slide Number Placeholder 3"/>
          <p:cNvSpPr>
            <a:spLocks noGrp="1"/>
          </p:cNvSpPr>
          <p:nvPr>
            <p:ph type="sldNum" sz="quarter" idx="5"/>
          </p:nvPr>
        </p:nvSpPr>
        <p:spPr/>
        <p:txBody>
          <a:bodyPr/>
          <a:lstStyle/>
          <a:p>
            <a:fld id="{96DEF5C9-177F-0C45-AA76-662223365ACF}" type="slidenum">
              <a:rPr lang="en-CN" smtClean="0"/>
              <a:t>11</a:t>
            </a:fld>
            <a:endParaRPr lang="en-CN"/>
          </a:p>
        </p:txBody>
      </p:sp>
    </p:spTree>
    <p:extLst>
      <p:ext uri="{BB962C8B-B14F-4D97-AF65-F5344CB8AC3E}">
        <p14:creationId xmlns:p14="http://schemas.microsoft.com/office/powerpoint/2010/main" val="1216662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Last but no least, we conducted a research on the reduction of passengers, and found out that random boarding is the most sensitive (see the distribution of points) while back-to-front is not so sensitive.</a:t>
            </a:r>
          </a:p>
        </p:txBody>
      </p:sp>
      <p:sp>
        <p:nvSpPr>
          <p:cNvPr id="4" name="Slide Number Placeholder 3"/>
          <p:cNvSpPr>
            <a:spLocks noGrp="1"/>
          </p:cNvSpPr>
          <p:nvPr>
            <p:ph type="sldNum" sz="quarter" idx="5"/>
          </p:nvPr>
        </p:nvSpPr>
        <p:spPr/>
        <p:txBody>
          <a:bodyPr/>
          <a:lstStyle/>
          <a:p>
            <a:fld id="{96DEF5C9-177F-0C45-AA76-662223365ACF}" type="slidenum">
              <a:rPr lang="en-CN" smtClean="0"/>
              <a:t>12</a:t>
            </a:fld>
            <a:endParaRPr lang="en-CN"/>
          </a:p>
        </p:txBody>
      </p:sp>
    </p:spTree>
    <p:extLst>
      <p:ext uri="{BB962C8B-B14F-4D97-AF65-F5344CB8AC3E}">
        <p14:creationId xmlns:p14="http://schemas.microsoft.com/office/powerpoint/2010/main" val="54411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These are the major conclusions that can be drawn from our sensitivity analysis: Random is far more sensitive than front to back, because of randomized sequence can result in immeasurable effects. Back-to-front is the best overall, because it is the least sensitive and has a better overall time and satisfaction.</a:t>
            </a:r>
          </a:p>
        </p:txBody>
      </p:sp>
      <p:sp>
        <p:nvSpPr>
          <p:cNvPr id="4" name="Slide Number Placeholder 3"/>
          <p:cNvSpPr>
            <a:spLocks noGrp="1"/>
          </p:cNvSpPr>
          <p:nvPr>
            <p:ph type="sldNum" sz="quarter" idx="5"/>
          </p:nvPr>
        </p:nvSpPr>
        <p:spPr/>
        <p:txBody>
          <a:bodyPr/>
          <a:lstStyle/>
          <a:p>
            <a:fld id="{96DEF5C9-177F-0C45-AA76-662223365ACF}" type="slidenum">
              <a:rPr lang="en-CN" smtClean="0"/>
              <a:t>13</a:t>
            </a:fld>
            <a:endParaRPr lang="en-CN"/>
          </a:p>
        </p:txBody>
      </p:sp>
    </p:spTree>
    <p:extLst>
      <p:ext uri="{BB962C8B-B14F-4D97-AF65-F5344CB8AC3E}">
        <p14:creationId xmlns:p14="http://schemas.microsoft.com/office/powerpoint/2010/main" val="316812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These are the results we got through the simulation of our code (read and compare, simply)</a:t>
            </a:r>
          </a:p>
          <a:p>
            <a:endParaRPr lang="en-CN" dirty="0"/>
          </a:p>
        </p:txBody>
      </p:sp>
      <p:sp>
        <p:nvSpPr>
          <p:cNvPr id="4" name="Slide Number Placeholder 3"/>
          <p:cNvSpPr>
            <a:spLocks noGrp="1"/>
          </p:cNvSpPr>
          <p:nvPr>
            <p:ph type="sldNum" sz="quarter" idx="5"/>
          </p:nvPr>
        </p:nvSpPr>
        <p:spPr/>
        <p:txBody>
          <a:bodyPr/>
          <a:lstStyle/>
          <a:p>
            <a:fld id="{96DEF5C9-177F-0C45-AA76-662223365ACF}" type="slidenum">
              <a:rPr lang="en-CN" smtClean="0"/>
              <a:t>3</a:t>
            </a:fld>
            <a:endParaRPr lang="en-CN"/>
          </a:p>
        </p:txBody>
      </p:sp>
    </p:spTree>
    <p:extLst>
      <p:ext uri="{BB962C8B-B14F-4D97-AF65-F5344CB8AC3E}">
        <p14:creationId xmlns:p14="http://schemas.microsoft.com/office/powerpoint/2010/main" val="84032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These are the results we got through the simulation of our code (read and compare, simply)</a:t>
            </a:r>
          </a:p>
          <a:p>
            <a:endParaRPr lang="en-CN" dirty="0"/>
          </a:p>
        </p:txBody>
      </p:sp>
      <p:sp>
        <p:nvSpPr>
          <p:cNvPr id="4" name="Slide Number Placeholder 3"/>
          <p:cNvSpPr>
            <a:spLocks noGrp="1"/>
          </p:cNvSpPr>
          <p:nvPr>
            <p:ph type="sldNum" sz="quarter" idx="5"/>
          </p:nvPr>
        </p:nvSpPr>
        <p:spPr/>
        <p:txBody>
          <a:bodyPr/>
          <a:lstStyle/>
          <a:p>
            <a:fld id="{96DEF5C9-177F-0C45-AA76-662223365ACF}" type="slidenum">
              <a:rPr lang="en-CN" smtClean="0"/>
              <a:t>4</a:t>
            </a:fld>
            <a:endParaRPr lang="en-CN"/>
          </a:p>
        </p:txBody>
      </p:sp>
    </p:spTree>
    <p:extLst>
      <p:ext uri="{BB962C8B-B14F-4D97-AF65-F5344CB8AC3E}">
        <p14:creationId xmlns:p14="http://schemas.microsoft.com/office/powerpoint/2010/main" val="80852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This is a graph to compare between several ways. </a:t>
            </a:r>
            <a:r>
              <a:rPr lang="en-GB" dirty="0"/>
              <a:t>W</a:t>
            </a:r>
            <a:r>
              <a:rPr lang="en-CN" dirty="0"/>
              <a:t>e can see that Steffen Sub-Perfect performs the best overall with Steffen Perfect following, and back-to-front, windle-to-aisle following, It is obvious that the random method even outweigh front-to-back method.</a:t>
            </a:r>
          </a:p>
        </p:txBody>
      </p:sp>
      <p:sp>
        <p:nvSpPr>
          <p:cNvPr id="4" name="Slide Number Placeholder 3"/>
          <p:cNvSpPr>
            <a:spLocks noGrp="1"/>
          </p:cNvSpPr>
          <p:nvPr>
            <p:ph type="sldNum" sz="quarter" idx="5"/>
          </p:nvPr>
        </p:nvSpPr>
        <p:spPr/>
        <p:txBody>
          <a:bodyPr/>
          <a:lstStyle/>
          <a:p>
            <a:fld id="{96DEF5C9-177F-0C45-AA76-662223365ACF}" type="slidenum">
              <a:rPr lang="en-CN" smtClean="0"/>
              <a:t>5</a:t>
            </a:fld>
            <a:endParaRPr lang="en-CN"/>
          </a:p>
        </p:txBody>
      </p:sp>
    </p:spTree>
    <p:extLst>
      <p:ext uri="{BB962C8B-B14F-4D97-AF65-F5344CB8AC3E}">
        <p14:creationId xmlns:p14="http://schemas.microsoft.com/office/powerpoint/2010/main" val="118056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We need to conduct a sensitivity analysis on our model, but how? We use compliancy index to measure in figure. It shows the predictability of changes of the model, and the function to compare with is a relationship proved by facts.</a:t>
            </a:r>
          </a:p>
        </p:txBody>
      </p:sp>
      <p:sp>
        <p:nvSpPr>
          <p:cNvPr id="4" name="Slide Number Placeholder 3"/>
          <p:cNvSpPr>
            <a:spLocks noGrp="1"/>
          </p:cNvSpPr>
          <p:nvPr>
            <p:ph type="sldNum" sz="quarter" idx="5"/>
          </p:nvPr>
        </p:nvSpPr>
        <p:spPr/>
        <p:txBody>
          <a:bodyPr/>
          <a:lstStyle/>
          <a:p>
            <a:fld id="{96DEF5C9-177F-0C45-AA76-662223365ACF}" type="slidenum">
              <a:rPr lang="en-CN" smtClean="0"/>
              <a:t>6</a:t>
            </a:fld>
            <a:endParaRPr lang="en-CN"/>
          </a:p>
        </p:txBody>
      </p:sp>
    </p:spTree>
    <p:extLst>
      <p:ext uri="{BB962C8B-B14F-4D97-AF65-F5344CB8AC3E}">
        <p14:creationId xmlns:p14="http://schemas.microsoft.com/office/powerpoint/2010/main" val="253556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Case one of our Sensitivity Analysis is a longer stowing time. We use a random model – sigmoid model – as shown in the slides, to distribute the dicompliance of passengers in a relatively realistic method. The reason why we choose the sigmoid model is due to its speciality in it’s functions and value, as shown in the figure to the right.</a:t>
            </a:r>
          </a:p>
        </p:txBody>
      </p:sp>
      <p:sp>
        <p:nvSpPr>
          <p:cNvPr id="4" name="Slide Number Placeholder 3"/>
          <p:cNvSpPr>
            <a:spLocks noGrp="1"/>
          </p:cNvSpPr>
          <p:nvPr>
            <p:ph type="sldNum" sz="quarter" idx="5"/>
          </p:nvPr>
        </p:nvSpPr>
        <p:spPr/>
        <p:txBody>
          <a:bodyPr/>
          <a:lstStyle/>
          <a:p>
            <a:fld id="{96DEF5C9-177F-0C45-AA76-662223365ACF}" type="slidenum">
              <a:rPr lang="en-CN" smtClean="0"/>
              <a:t>7</a:t>
            </a:fld>
            <a:endParaRPr lang="en-CN"/>
          </a:p>
        </p:txBody>
      </p:sp>
    </p:spTree>
    <p:extLst>
      <p:ext uri="{BB962C8B-B14F-4D97-AF65-F5344CB8AC3E}">
        <p14:creationId xmlns:p14="http://schemas.microsoft.com/office/powerpoint/2010/main" val="3147259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How to distinguish stable and unstable on overall timestep? It is obvious that, if a method is stable, its graph (timestep – discompliancy) should be a linear one, while if it is unstablem, that should have no obvious relationship. Determining the stability can also be based on variance: if stable, then it should be expomential (rate of changing decrease) and followed by a linear function; if not, there shouldn’t be any obvious linear state.</a:t>
            </a:r>
          </a:p>
        </p:txBody>
      </p:sp>
      <p:sp>
        <p:nvSpPr>
          <p:cNvPr id="4" name="Slide Number Placeholder 3"/>
          <p:cNvSpPr>
            <a:spLocks noGrp="1"/>
          </p:cNvSpPr>
          <p:nvPr>
            <p:ph type="sldNum" sz="quarter" idx="5"/>
          </p:nvPr>
        </p:nvSpPr>
        <p:spPr/>
        <p:txBody>
          <a:bodyPr/>
          <a:lstStyle/>
          <a:p>
            <a:fld id="{96DEF5C9-177F-0C45-AA76-662223365ACF}" type="slidenum">
              <a:rPr lang="en-CN" smtClean="0"/>
              <a:t>8</a:t>
            </a:fld>
            <a:endParaRPr lang="en-CN"/>
          </a:p>
        </p:txBody>
      </p:sp>
    </p:spTree>
    <p:extLst>
      <p:ext uri="{BB962C8B-B14F-4D97-AF65-F5344CB8AC3E}">
        <p14:creationId xmlns:p14="http://schemas.microsoft.com/office/powerpoint/2010/main" val="12418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These are three graphs of variance-timesteps back to front.</a:t>
            </a:r>
          </a:p>
        </p:txBody>
      </p:sp>
      <p:sp>
        <p:nvSpPr>
          <p:cNvPr id="4" name="Slide Number Placeholder 3"/>
          <p:cNvSpPr>
            <a:spLocks noGrp="1"/>
          </p:cNvSpPr>
          <p:nvPr>
            <p:ph type="sldNum" sz="quarter" idx="5"/>
          </p:nvPr>
        </p:nvSpPr>
        <p:spPr/>
        <p:txBody>
          <a:bodyPr/>
          <a:lstStyle/>
          <a:p>
            <a:fld id="{96DEF5C9-177F-0C45-AA76-662223365ACF}" type="slidenum">
              <a:rPr lang="en-CN" smtClean="0"/>
              <a:t>9</a:t>
            </a:fld>
            <a:endParaRPr lang="en-CN"/>
          </a:p>
        </p:txBody>
      </p:sp>
    </p:spTree>
    <p:extLst>
      <p:ext uri="{BB962C8B-B14F-4D97-AF65-F5344CB8AC3E}">
        <p14:creationId xmlns:p14="http://schemas.microsoft.com/office/powerpoint/2010/main" val="17872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We can draw the conclusion that random boarding is the most sensitive while front-to-back seems totally not sensitive.</a:t>
            </a:r>
          </a:p>
        </p:txBody>
      </p:sp>
      <p:sp>
        <p:nvSpPr>
          <p:cNvPr id="4" name="Slide Number Placeholder 3"/>
          <p:cNvSpPr>
            <a:spLocks noGrp="1"/>
          </p:cNvSpPr>
          <p:nvPr>
            <p:ph type="sldNum" sz="quarter" idx="5"/>
          </p:nvPr>
        </p:nvSpPr>
        <p:spPr/>
        <p:txBody>
          <a:bodyPr/>
          <a:lstStyle/>
          <a:p>
            <a:fld id="{96DEF5C9-177F-0C45-AA76-662223365ACF}" type="slidenum">
              <a:rPr lang="en-CN" smtClean="0"/>
              <a:t>10</a:t>
            </a:fld>
            <a:endParaRPr lang="en-CN"/>
          </a:p>
        </p:txBody>
      </p:sp>
    </p:spTree>
    <p:extLst>
      <p:ext uri="{BB962C8B-B14F-4D97-AF65-F5344CB8AC3E}">
        <p14:creationId xmlns:p14="http://schemas.microsoft.com/office/powerpoint/2010/main" val="68752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2022/4/10</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Boarding &amp; Disembarking</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en-US" altLang="zh-CN" dirty="0" err="1">
                <a:latin typeface="Times New Roman" panose="02020603050405020304" pitchFamily="18" charset="0"/>
                <a:cs typeface="Times New Roman" panose="02020603050405020304" pitchFamily="18" charset="0"/>
              </a:rPr>
              <a:t>stOOrz</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64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敏感度分析</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Sensitivity Analysis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idx="1"/>
          </p:nvPr>
        </p:nvSpPr>
        <p:spPr>
          <a:xfrm>
            <a:off x="818712" y="2222287"/>
            <a:ext cx="10554574" cy="4276235"/>
          </a:xfrm>
        </p:spPr>
        <p:txBody>
          <a:bodyPr anchor="t">
            <a:noAutofit/>
          </a:bodyPr>
          <a:lstStyle/>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情况一</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：更长的</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行李放置</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Case 1</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A Longer</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 Stowing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Time</a:t>
            </a:r>
          </a:p>
          <a:p>
            <a:pPr lvl="1"/>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CN"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随机</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登机敏感度</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较高</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由前到后</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登机敏感度</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较低</a:t>
            </a: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Random boarding </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is the most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sensitive</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while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Front-to-Back</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method seems totally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not sensitive</a:t>
            </a:r>
          </a:p>
        </p:txBody>
      </p:sp>
      <p:sp>
        <p:nvSpPr>
          <p:cNvPr id="22" name="TextBox 21">
            <a:extLst>
              <a:ext uri="{FF2B5EF4-FFF2-40B4-BE49-F238E27FC236}">
                <a16:creationId xmlns:a16="http://schemas.microsoft.com/office/drawing/2014/main" id="{7E29CC11-39EF-AC4F-90E3-9E6F08176311}"/>
              </a:ext>
            </a:extLst>
          </p:cNvPr>
          <p:cNvSpPr txBox="1"/>
          <p:nvPr/>
        </p:nvSpPr>
        <p:spPr>
          <a:xfrm>
            <a:off x="3666456" y="5101813"/>
            <a:ext cx="4789197" cy="523220"/>
          </a:xfrm>
          <a:prstGeom prst="rect">
            <a:avLst/>
          </a:prstGeom>
          <a:noFill/>
        </p:spPr>
        <p:txBody>
          <a:bodyPr wrap="square" rtlCol="0">
            <a:spAutoFit/>
          </a:bodyPr>
          <a:lstStyle/>
          <a:p>
            <a:pPr algn="ctr"/>
            <a:r>
              <a:rPr lang="en-CN" sz="1400" dirty="0">
                <a:latin typeface="SimSun" panose="02010600030101010101" pitchFamily="2" charset="-122"/>
                <a:ea typeface="SimSun" panose="02010600030101010101" pitchFamily="2" charset="-122"/>
              </a:rPr>
              <a:t>图</a:t>
            </a:r>
            <a:r>
              <a:rPr lang="zh-CN" altLang="en-US" sz="1400" dirty="0">
                <a:latin typeface="SimSun" panose="02010600030101010101" pitchFamily="2" charset="-122"/>
                <a:ea typeface="SimSun" panose="02010600030101010101" pitchFamily="2" charset="-122"/>
              </a:rPr>
              <a:t>：放置行李时间影响比较（总时间）</a:t>
            </a:r>
            <a:endParaRPr lang="en-US" altLang="zh-CN" sz="1400" dirty="0">
              <a:latin typeface="SimSun" panose="02010600030101010101" pitchFamily="2" charset="-122"/>
              <a:ea typeface="SimSun" panose="02010600030101010101" pitchFamily="2" charset="-122"/>
            </a:endParaRPr>
          </a:p>
          <a:p>
            <a:pPr algn="ctr"/>
            <a:r>
              <a:rPr lang="en-CN" sz="1400" dirty="0">
                <a:latin typeface="Times New Roman" panose="02020603050405020304" pitchFamily="18" charset="0"/>
                <a:ea typeface="SimSun" panose="02010600030101010101" pitchFamily="2" charset="-122"/>
                <a:cs typeface="Times New Roman" panose="02020603050405020304" pitchFamily="18" charset="0"/>
              </a:rPr>
              <a:t>Fig. Comparison on Longer Stowing Time, Overall Time</a:t>
            </a:r>
          </a:p>
        </p:txBody>
      </p:sp>
      <p:pic>
        <p:nvPicPr>
          <p:cNvPr id="5" name="Picture 4" descr="Chart, scatter chart&#10;&#10;Description automatically generated">
            <a:extLst>
              <a:ext uri="{FF2B5EF4-FFF2-40B4-BE49-F238E27FC236}">
                <a16:creationId xmlns:a16="http://schemas.microsoft.com/office/drawing/2014/main" id="{96B1D51E-9360-1A41-B5ED-641ECF24F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729" y="2851021"/>
            <a:ext cx="3648652" cy="2250792"/>
          </a:xfrm>
          <a:prstGeom prst="rect">
            <a:avLst/>
          </a:prstGeom>
        </p:spPr>
      </p:pic>
      <p:pic>
        <p:nvPicPr>
          <p:cNvPr id="7" name="Picture 6">
            <a:extLst>
              <a:ext uri="{FF2B5EF4-FFF2-40B4-BE49-F238E27FC236}">
                <a16:creationId xmlns:a16="http://schemas.microsoft.com/office/drawing/2014/main" id="{893F860E-0B33-E44A-B830-AFFBB4349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32" y="2851020"/>
            <a:ext cx="3878121" cy="2364203"/>
          </a:xfrm>
          <a:prstGeom prst="rect">
            <a:avLst/>
          </a:prstGeom>
        </p:spPr>
      </p:pic>
      <p:pic>
        <p:nvPicPr>
          <p:cNvPr id="9" name="Picture 8" descr="Chart, line chart, scatter chart&#10;&#10;Description automatically generated">
            <a:extLst>
              <a:ext uri="{FF2B5EF4-FFF2-40B4-BE49-F238E27FC236}">
                <a16:creationId xmlns:a16="http://schemas.microsoft.com/office/drawing/2014/main" id="{A52043C3-1514-C441-82E4-61FA73282E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1370" y="2851021"/>
            <a:ext cx="3832496" cy="2364202"/>
          </a:xfrm>
          <a:prstGeom prst="rect">
            <a:avLst/>
          </a:prstGeom>
        </p:spPr>
      </p:pic>
    </p:spTree>
    <p:extLst>
      <p:ext uri="{BB962C8B-B14F-4D97-AF65-F5344CB8AC3E}">
        <p14:creationId xmlns:p14="http://schemas.microsoft.com/office/powerpoint/2010/main" val="264951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敏感度分析</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Sensitivity Analysis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idx="1"/>
          </p:nvPr>
        </p:nvSpPr>
        <p:spPr>
          <a:xfrm>
            <a:off x="818712" y="2222287"/>
            <a:ext cx="10554574" cy="4276235"/>
          </a:xfrm>
        </p:spPr>
        <p:txBody>
          <a:bodyPr anchor="t">
            <a:noAutofit/>
          </a:bodyPr>
          <a:lstStyle/>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情况二</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插队</a:t>
            </a:r>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Case 2</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Queue</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Jumping</a:t>
            </a: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两个方案</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均为敏感方案</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，会对结果造成</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巨大的影响</a:t>
            </a: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Both Methods are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Sensitive</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which makes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Big Impact</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on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Total Results</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8D2B7EF9-DDD8-664A-B252-3700C8F75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878" y="2877637"/>
            <a:ext cx="3489621" cy="2150361"/>
          </a:xfrm>
          <a:prstGeom prst="rect">
            <a:avLst/>
          </a:prstGeom>
        </p:spPr>
      </p:pic>
      <p:pic>
        <p:nvPicPr>
          <p:cNvPr id="7" name="Picture 6">
            <a:extLst>
              <a:ext uri="{FF2B5EF4-FFF2-40B4-BE49-F238E27FC236}">
                <a16:creationId xmlns:a16="http://schemas.microsoft.com/office/drawing/2014/main" id="{46BD4ABD-1408-214E-B5B1-DD6F7E46A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125" y="2823545"/>
            <a:ext cx="3573534" cy="2204453"/>
          </a:xfrm>
          <a:prstGeom prst="rect">
            <a:avLst/>
          </a:prstGeom>
        </p:spPr>
      </p:pic>
      <p:sp>
        <p:nvSpPr>
          <p:cNvPr id="8" name="TextBox 7">
            <a:extLst>
              <a:ext uri="{FF2B5EF4-FFF2-40B4-BE49-F238E27FC236}">
                <a16:creationId xmlns:a16="http://schemas.microsoft.com/office/drawing/2014/main" id="{615538ED-B1A8-B74F-9538-9B008968BF35}"/>
              </a:ext>
            </a:extLst>
          </p:cNvPr>
          <p:cNvSpPr txBox="1"/>
          <p:nvPr/>
        </p:nvSpPr>
        <p:spPr>
          <a:xfrm>
            <a:off x="4208367" y="5027998"/>
            <a:ext cx="3221017" cy="523220"/>
          </a:xfrm>
          <a:prstGeom prst="rect">
            <a:avLst/>
          </a:prstGeom>
          <a:noFill/>
        </p:spPr>
        <p:txBody>
          <a:bodyPr wrap="square" rtlCol="0">
            <a:spAutoFit/>
          </a:bodyPr>
          <a:lstStyle/>
          <a:p>
            <a:pPr algn="ctr"/>
            <a:r>
              <a:rPr lang="en-CN" sz="1400" dirty="0">
                <a:latin typeface="SimSun" panose="02010600030101010101" pitchFamily="2" charset="-122"/>
                <a:ea typeface="SimSun" panose="02010600030101010101" pitchFamily="2" charset="-122"/>
              </a:rPr>
              <a:t>图</a:t>
            </a:r>
            <a:r>
              <a:rPr lang="zh-CN" altLang="en-US" sz="1400" dirty="0">
                <a:latin typeface="SimSun" panose="02010600030101010101" pitchFamily="2" charset="-122"/>
                <a:ea typeface="SimSun" panose="02010600030101010101" pitchFamily="2" charset="-122"/>
              </a:rPr>
              <a:t>：插队影响比较</a:t>
            </a:r>
            <a:endParaRPr lang="en-US" altLang="zh-CN" sz="1400" dirty="0">
              <a:latin typeface="SimSun" panose="02010600030101010101" pitchFamily="2" charset="-122"/>
              <a:ea typeface="SimSun" panose="02010600030101010101" pitchFamily="2" charset="-122"/>
            </a:endParaRPr>
          </a:p>
          <a:p>
            <a:pPr algn="ctr"/>
            <a:r>
              <a:rPr lang="en-CN" sz="1400" dirty="0">
                <a:latin typeface="Times New Roman" panose="02020603050405020304" pitchFamily="18" charset="0"/>
                <a:ea typeface="SimSun" panose="02010600030101010101" pitchFamily="2" charset="-122"/>
                <a:cs typeface="Times New Roman" panose="02020603050405020304" pitchFamily="18" charset="0"/>
              </a:rPr>
              <a:t>Fig. Comparison on Queue Jumping</a:t>
            </a:r>
          </a:p>
        </p:txBody>
      </p:sp>
    </p:spTree>
    <p:extLst>
      <p:ext uri="{BB962C8B-B14F-4D97-AF65-F5344CB8AC3E}">
        <p14:creationId xmlns:p14="http://schemas.microsoft.com/office/powerpoint/2010/main" val="370725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敏感度分析</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Sensitivity Analysis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idx="1"/>
          </p:nvPr>
        </p:nvSpPr>
        <p:spPr>
          <a:xfrm>
            <a:off x="818712" y="2222287"/>
            <a:ext cx="10554574" cy="4276235"/>
          </a:xfrm>
        </p:spPr>
        <p:txBody>
          <a:bodyPr anchor="t">
            <a:noAutofit/>
          </a:bodyPr>
          <a:lstStyle/>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情况三</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乘客</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数量的</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减少</a:t>
            </a:r>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Case 3</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 Reduction</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of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Passengers</a:t>
            </a: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随机登机最为敏感</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（点的</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分布最远</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由后到前登机依然十分稳定</a:t>
            </a: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Random Boarding </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is</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the most Sensitive </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Furthest Distribution</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of Points),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Back-to-Front Method</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still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not so sensitive</a:t>
            </a:r>
          </a:p>
        </p:txBody>
      </p:sp>
      <p:pic>
        <p:nvPicPr>
          <p:cNvPr id="5" name="Picture 4">
            <a:extLst>
              <a:ext uri="{FF2B5EF4-FFF2-40B4-BE49-F238E27FC236}">
                <a16:creationId xmlns:a16="http://schemas.microsoft.com/office/drawing/2014/main" id="{532A8D28-3434-7444-BD3D-BCFEF1552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16" y="2983695"/>
            <a:ext cx="3248793" cy="2480785"/>
          </a:xfrm>
          <a:prstGeom prst="rect">
            <a:avLst/>
          </a:prstGeom>
        </p:spPr>
      </p:pic>
      <p:pic>
        <p:nvPicPr>
          <p:cNvPr id="7" name="Picture 6">
            <a:extLst>
              <a:ext uri="{FF2B5EF4-FFF2-40B4-BE49-F238E27FC236}">
                <a16:creationId xmlns:a16="http://schemas.microsoft.com/office/drawing/2014/main" id="{D16F6A96-BCC2-AB4F-9BDE-9F4DE402B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993" y="2983694"/>
            <a:ext cx="3248793" cy="2480786"/>
          </a:xfrm>
          <a:prstGeom prst="rect">
            <a:avLst/>
          </a:prstGeom>
        </p:spPr>
      </p:pic>
      <p:pic>
        <p:nvPicPr>
          <p:cNvPr id="9" name="Picture 8">
            <a:extLst>
              <a:ext uri="{FF2B5EF4-FFF2-40B4-BE49-F238E27FC236}">
                <a16:creationId xmlns:a16="http://schemas.microsoft.com/office/drawing/2014/main" id="{D2ABA54D-627A-F04C-A7CC-A33D48192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7505" y="2983695"/>
            <a:ext cx="3248792" cy="2480785"/>
          </a:xfrm>
          <a:prstGeom prst="rect">
            <a:avLst/>
          </a:prstGeom>
        </p:spPr>
      </p:pic>
      <p:sp>
        <p:nvSpPr>
          <p:cNvPr id="10" name="TextBox 9">
            <a:extLst>
              <a:ext uri="{FF2B5EF4-FFF2-40B4-BE49-F238E27FC236}">
                <a16:creationId xmlns:a16="http://schemas.microsoft.com/office/drawing/2014/main" id="{AF364858-8E5B-7948-A91E-8CC688B4C4DD}"/>
              </a:ext>
            </a:extLst>
          </p:cNvPr>
          <p:cNvSpPr txBox="1"/>
          <p:nvPr/>
        </p:nvSpPr>
        <p:spPr>
          <a:xfrm>
            <a:off x="7151911" y="5464480"/>
            <a:ext cx="3221017" cy="523220"/>
          </a:xfrm>
          <a:prstGeom prst="rect">
            <a:avLst/>
          </a:prstGeom>
          <a:noFill/>
        </p:spPr>
        <p:txBody>
          <a:bodyPr wrap="square" rtlCol="0">
            <a:spAutoFit/>
          </a:bodyPr>
          <a:lstStyle/>
          <a:p>
            <a:pPr algn="ctr"/>
            <a:r>
              <a:rPr lang="en-CN" sz="1400" dirty="0">
                <a:latin typeface="SimSun" panose="02010600030101010101" pitchFamily="2" charset="-122"/>
                <a:ea typeface="SimSun" panose="02010600030101010101" pitchFamily="2" charset="-122"/>
              </a:rPr>
              <a:t>图</a:t>
            </a:r>
            <a:r>
              <a:rPr lang="zh-CN" altLang="en-US" sz="1400" dirty="0">
                <a:latin typeface="SimSun" panose="02010600030101010101" pitchFamily="2" charset="-122"/>
                <a:ea typeface="SimSun" panose="02010600030101010101" pitchFamily="2" charset="-122"/>
              </a:rPr>
              <a:t>：乘客人数减少影响比较</a:t>
            </a:r>
            <a:endParaRPr lang="en-US" altLang="zh-CN" sz="1400" dirty="0">
              <a:latin typeface="SimSun" panose="02010600030101010101" pitchFamily="2" charset="-122"/>
              <a:ea typeface="SimSun" panose="02010600030101010101" pitchFamily="2" charset="-122"/>
            </a:endParaRPr>
          </a:p>
          <a:p>
            <a:pPr algn="ctr"/>
            <a:r>
              <a:rPr lang="en-CN" sz="1400" dirty="0">
                <a:latin typeface="Times New Roman" panose="02020603050405020304" pitchFamily="18" charset="0"/>
                <a:ea typeface="SimSun" panose="02010600030101010101" pitchFamily="2" charset="-122"/>
                <a:cs typeface="Times New Roman" panose="02020603050405020304" pitchFamily="18" charset="0"/>
              </a:rPr>
              <a:t>Fig. Comparison on Reducing Passengers</a:t>
            </a:r>
          </a:p>
        </p:txBody>
      </p:sp>
    </p:spTree>
    <p:extLst>
      <p:ext uri="{BB962C8B-B14F-4D97-AF65-F5344CB8AC3E}">
        <p14:creationId xmlns:p14="http://schemas.microsoft.com/office/powerpoint/2010/main" val="276499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敏感度分析</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Sensitivity Analysis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副标题 2"/>
              <p:cNvSpPr>
                <a:spLocks noGrp="1"/>
              </p:cNvSpPr>
              <p:nvPr>
                <p:ph idx="1"/>
              </p:nvPr>
            </p:nvSpPr>
            <p:spPr>
              <a:xfrm>
                <a:off x="818712" y="2222287"/>
                <a:ext cx="10554574" cy="4276235"/>
              </a:xfrm>
            </p:spPr>
            <p:txBody>
              <a:bodyPr anchor="t">
                <a:normAutofit/>
              </a:bodyPr>
              <a:lstStyle/>
              <a:p>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结论</a:t>
                </a: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Conclusion</a:t>
                </a:r>
              </a:p>
              <a:p>
                <a:pPr lvl="1"/>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随机</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登机相较于</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由前到后</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登机</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远远更为敏感</a:t>
                </a: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Random Boarding </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is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Far More Sensitive</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than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Front-to-Back Method</a:t>
                </a:r>
              </a:p>
              <a:p>
                <a:pPr lvl="1"/>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原因：</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随机化</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的登机顺序的任何非正常行为均会造成</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不可衡量的影响</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Justification: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Randomized </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Boarding Sequence can result in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Immeasurable Effects</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由后到前</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方案</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综合表现最佳</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Back-to-Front Method Performs the Best Overall</a:t>
                </a:r>
              </a:p>
              <a:p>
                <a:pPr lvl="1"/>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原因：</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由后到前</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由前到后</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均为低敏感度方案，但由后到前的</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总时间</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满意度</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最高</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Justification: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Back-to-Front</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Front-to-Back</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are the least sensitive, but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Overall Time</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and </a:t>
                </a:r>
                <a14:m>
                  <m:oMath xmlns:m="http://schemas.openxmlformats.org/officeDocument/2006/math">
                    <m:sSub>
                      <m:sSubPr>
                        <m:ctrlPr>
                          <a:rPr lang="en-US" altLang="zh-CN" sz="15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5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𝛼</m:t>
                        </m:r>
                      </m:e>
                      <m:sub>
                        <m:r>
                          <m:rPr>
                            <m:sty m:val="p"/>
                          </m:rPr>
                          <a:rPr lang="en-US" altLang="zh-CN" sz="1500" b="0" i="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satisfy</m:t>
                        </m:r>
                      </m:sub>
                    </m:sSub>
                  </m:oMath>
                </a14:m>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distinguishes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Back-to-Front</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from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Front-to-Back</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 name="副标题 2"/>
              <p:cNvSpPr>
                <a:spLocks noGrp="1" noRot="1" noChangeAspect="1" noMove="1" noResize="1" noEditPoints="1" noAdjustHandles="1" noChangeArrowheads="1" noChangeShapeType="1" noTextEdit="1"/>
              </p:cNvSpPr>
              <p:nvPr>
                <p:ph idx="1"/>
              </p:nvPr>
            </p:nvSpPr>
            <p:spPr>
              <a:xfrm>
                <a:off x="818712" y="2222287"/>
                <a:ext cx="10554574" cy="4276235"/>
              </a:xfrm>
              <a:blipFill>
                <a:blip r:embed="rId3"/>
                <a:stretch>
                  <a:fillRect/>
                </a:stretch>
              </a:blipFill>
            </p:spPr>
            <p:txBody>
              <a:bodyPr/>
              <a:lstStyle/>
              <a:p>
                <a:r>
                  <a:rPr lang="en-CN">
                    <a:noFill/>
                  </a:rPr>
                  <a:t> </a:t>
                </a:r>
              </a:p>
            </p:txBody>
          </p:sp>
        </mc:Fallback>
      </mc:AlternateContent>
    </p:spTree>
    <p:extLst>
      <p:ext uri="{BB962C8B-B14F-4D97-AF65-F5344CB8AC3E}">
        <p14:creationId xmlns:p14="http://schemas.microsoft.com/office/powerpoint/2010/main" val="350296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模拟结果</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Results of Simulation </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副标题 2"/>
              <p:cNvSpPr>
                <a:spLocks noGrp="1"/>
              </p:cNvSpPr>
              <p:nvPr>
                <p:ph idx="1"/>
              </p:nvPr>
            </p:nvSpPr>
            <p:spPr/>
            <p:txBody>
              <a:bodyPr anchor="t">
                <a:normAutofit/>
              </a:bodyPr>
              <a:lstStyle/>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由前到后</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5029</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时间单位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27</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分</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56.33</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秒，</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=938.82</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From Front to Back</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5029 Time Steps = 27 minutes and 56.33 seconds,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=938.82</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CN" sz="1500" b="1" dirty="0">
                    <a:latin typeface="Times New Roman" panose="02020603050405020304" pitchFamily="18" charset="0"/>
                    <a:ea typeface="宋体" panose="02010600030101010101" pitchFamily="2" charset="-122"/>
                    <a:cs typeface="Times New Roman" panose="02020603050405020304" pitchFamily="18" charset="0"/>
                  </a:rPr>
                  <a:t>由后</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到前</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4092</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时间单位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22</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分</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44</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秒，</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=854.01</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From Back to Front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4092 Time Steps = 22 minutes and 44 seconds, </a:t>
                </a:r>
                <a14:m>
                  <m:oMath xmlns:m="http://schemas.openxmlformats.org/officeDocument/2006/math">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𝛼</m:t>
                        </m:r>
                      </m:e>
                      <m:sub>
                        <m:r>
                          <m:rPr>
                            <m:sty m:val="p"/>
                          </m:rPr>
                          <a:rPr lang="en-US" altLang="zh-CN" sz="1500" b="0" i="0" smtClean="0">
                            <a:latin typeface="Cambria Math" panose="02040503050406030204" pitchFamily="18" charset="0"/>
                            <a:cs typeface="Times New Roman" panose="02020603050405020304" pitchFamily="18" charset="0"/>
                          </a:rPr>
                          <m:t>satisfy</m:t>
                        </m:r>
                      </m:sub>
                    </m:sSub>
                    <m:r>
                      <a:rPr lang="en-US" altLang="zh-CN" sz="1500" b="0" i="1" smtClean="0">
                        <a:latin typeface="Cambria Math" panose="02040503050406030204" pitchFamily="18" charset="0"/>
                        <a:cs typeface="Times New Roman" panose="02020603050405020304" pitchFamily="18" charset="0"/>
                      </a:rPr>
                      <m:t>=854.01</m:t>
                    </m:r>
                  </m:oMath>
                </a14:m>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CN" sz="1500" b="1" dirty="0">
                    <a:latin typeface="Times New Roman" panose="02020603050405020304" pitchFamily="18" charset="0"/>
                    <a:ea typeface="宋体" panose="02010600030101010101" pitchFamily="2" charset="-122"/>
                    <a:cs typeface="Times New Roman" panose="02020603050405020304" pitchFamily="18" charset="0"/>
                  </a:rPr>
                  <a:t>由</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窗户到走廊，随机</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4347</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时间单位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分</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秒，</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=1207.81</m:t>
                    </m:r>
                  </m:oMath>
                </a14:m>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Random Window Middle Aisle</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4347 Time Steps = 24 minutes and 9 seconds, </a:t>
                </a:r>
                <a14:m>
                  <m:oMath xmlns:m="http://schemas.openxmlformats.org/officeDocument/2006/math">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𝛼</m:t>
                        </m:r>
                      </m:e>
                      <m:sub>
                        <m:r>
                          <m:rPr>
                            <m:sty m:val="p"/>
                          </m:rPr>
                          <a:rPr lang="en-US" altLang="zh-CN" sz="1500" b="0" i="0" smtClean="0">
                            <a:latin typeface="Cambria Math" panose="02040503050406030204" pitchFamily="18" charset="0"/>
                            <a:cs typeface="Times New Roman" panose="02020603050405020304" pitchFamily="18" charset="0"/>
                          </a:rPr>
                          <m:t>satisfy</m:t>
                        </m:r>
                      </m:sub>
                    </m:sSub>
                    <m:r>
                      <a:rPr lang="en-US" altLang="zh-CN" sz="1500" b="0" i="1" smtClean="0">
                        <a:latin typeface="Cambria Math" panose="02040503050406030204" pitchFamily="18" charset="0"/>
                        <a:cs typeface="Times New Roman" panose="02020603050405020304" pitchFamily="18" charset="0"/>
                      </a:rPr>
                      <m:t>=1207.81</m:t>
                    </m:r>
                  </m:oMath>
                </a14:m>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副标题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358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模拟结果</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Results of Simulation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副标题 2"/>
              <p:cNvSpPr>
                <a:spLocks noGrp="1"/>
              </p:cNvSpPr>
              <p:nvPr>
                <p:ph idx="1"/>
              </p:nvPr>
            </p:nvSpPr>
            <p:spPr/>
            <p:txBody>
              <a:bodyPr anchor="t">
                <a:normAutofit/>
              </a:bodyPr>
              <a:lstStyle/>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由窗户到走廊，由后到前</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4120</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时间单位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22</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分</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53.33</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秒，</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=1482.14</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Back-to-front Window Middle Aisle</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4120 Time Steps = 22 minutes and 53.33 seconds, </a:t>
                </a:r>
                <a14:m>
                  <m:oMath xmlns:m="http://schemas.openxmlformats.org/officeDocument/2006/math">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𝛼</m:t>
                        </m:r>
                      </m:e>
                      <m:sub>
                        <m:r>
                          <m:rPr>
                            <m:sty m:val="p"/>
                          </m:rPr>
                          <a:rPr lang="en-US" altLang="zh-CN" sz="1500" b="0" i="0" smtClean="0">
                            <a:latin typeface="Cambria Math" panose="02040503050406030204" pitchFamily="18" charset="0"/>
                            <a:cs typeface="Times New Roman" panose="02020603050405020304" pitchFamily="18" charset="0"/>
                          </a:rPr>
                          <m:t>satisfy</m:t>
                        </m:r>
                      </m:sub>
                    </m:sSub>
                    <m:r>
                      <a:rPr lang="en-US" altLang="zh-CN" sz="1500" b="0" i="1" smtClean="0">
                        <a:latin typeface="Cambria Math" panose="02040503050406030204" pitchFamily="18" charset="0"/>
                        <a:cs typeface="Times New Roman" panose="02020603050405020304" pitchFamily="18" charset="0"/>
                      </a:rPr>
                      <m:t>=1482.14</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由窗户到走廊，由前到后</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4398</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时间单位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分</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26</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秒，</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=1501.17</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Front-to-back Window Middle Aisle</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4398 Time Steps = 24 minutes and 26 seconds, </a:t>
                </a:r>
                <a14:m>
                  <m:oMath xmlns:m="http://schemas.openxmlformats.org/officeDocument/2006/math">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𝛼</m:t>
                        </m:r>
                      </m:e>
                      <m:sub>
                        <m:r>
                          <m:rPr>
                            <m:sty m:val="p"/>
                          </m:rPr>
                          <a:rPr lang="en-US" altLang="zh-CN" sz="1500" b="0" i="0" smtClean="0">
                            <a:latin typeface="Cambria Math" panose="02040503050406030204" pitchFamily="18" charset="0"/>
                            <a:cs typeface="Times New Roman" panose="02020603050405020304" pitchFamily="18" charset="0"/>
                          </a:rPr>
                          <m:t>satisfy</m:t>
                        </m:r>
                      </m:sub>
                    </m:sSub>
                    <m:r>
                      <a:rPr lang="en-US" altLang="zh-CN" sz="1500" b="0" i="1" smtClean="0">
                        <a:latin typeface="Cambria Math" panose="02040503050406030204" pitchFamily="18" charset="0"/>
                        <a:cs typeface="Times New Roman" panose="02020603050405020304" pitchFamily="18" charset="0"/>
                      </a:rPr>
                      <m:t>=1501.17</m:t>
                    </m:r>
                  </m:oMath>
                </a14:m>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随机</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4409</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时间单位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分</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29.67</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秒，</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=12</m:t>
                    </m:r>
                    <m:r>
                      <a:rPr lang="en-US" altLang="zh-CN" sz="1500" b="0" i="1" smtClean="0">
                        <a:latin typeface="Cambria Math" panose="02040503050406030204" pitchFamily="18" charset="0"/>
                        <a:cs typeface="Times New Roman" panose="02020603050405020304" pitchFamily="18" charset="0"/>
                      </a:rPr>
                      <m:t>22.25</m:t>
                    </m:r>
                  </m:oMath>
                </a14:m>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Random Boarding</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4409 Time Steps = 24 minutes and 29.67 seconds, </a:t>
                </a:r>
                <a14:m>
                  <m:oMath xmlns:m="http://schemas.openxmlformats.org/officeDocument/2006/math">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𝛼</m:t>
                        </m:r>
                      </m:e>
                      <m:sub>
                        <m:r>
                          <m:rPr>
                            <m:sty m:val="p"/>
                          </m:rPr>
                          <a:rPr lang="en-US" altLang="zh-CN" sz="1500" b="0" i="0" smtClean="0">
                            <a:latin typeface="Cambria Math" panose="02040503050406030204" pitchFamily="18" charset="0"/>
                            <a:cs typeface="Times New Roman" panose="02020603050405020304" pitchFamily="18" charset="0"/>
                          </a:rPr>
                          <m:t>satisfy</m:t>
                        </m:r>
                      </m:sub>
                    </m:sSub>
                    <m:r>
                      <a:rPr lang="en-US" altLang="zh-CN" sz="1500" b="0" i="1" smtClean="0">
                        <a:latin typeface="Cambria Math" panose="02040503050406030204" pitchFamily="18" charset="0"/>
                        <a:cs typeface="Times New Roman" panose="02020603050405020304" pitchFamily="18" charset="0"/>
                      </a:rPr>
                      <m:t>=1222.25</m:t>
                    </m:r>
                  </m:oMath>
                </a14:m>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5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副标题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945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模拟结果</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Results of Simulation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副标题 2"/>
              <p:cNvSpPr>
                <a:spLocks noGrp="1"/>
              </p:cNvSpPr>
              <p:nvPr>
                <p:ph idx="1"/>
              </p:nvPr>
            </p:nvSpPr>
            <p:spPr/>
            <p:txBody>
              <a:bodyPr anchor="t">
                <a:normAutofit/>
              </a:bodyPr>
              <a:lstStyle/>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Steffen</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模式</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3770</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时间单位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分</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58.67</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秒，</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=1415.09</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Steffen Perfect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3770 Time Steps = 20 minutes and 58.67 seconds,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=1415.09</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类</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Steffen</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模式，由前到后</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3359</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时间单位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39</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分</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67</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秒，</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𝛼</m:t>
                        </m:r>
                      </m:e>
                      <m:sub>
                        <m:r>
                          <m:rPr>
                            <m:sty m:val="p"/>
                          </m:rPr>
                          <a:rPr lang="en-US" altLang="zh-CN" sz="1500">
                            <a:latin typeface="Cambria Math" panose="02040503050406030204" pitchFamily="18" charset="0"/>
                            <a:cs typeface="Times New Roman" panose="02020603050405020304" pitchFamily="18" charset="0"/>
                          </a:rPr>
                          <m:t>satisfy</m:t>
                        </m:r>
                      </m:sub>
                    </m:sSub>
                    <m:r>
                      <a:rPr lang="en-US" altLang="zh-CN" sz="1500" i="1">
                        <a:latin typeface="Cambria Math" panose="02040503050406030204" pitchFamily="18" charset="0"/>
                        <a:cs typeface="Times New Roman" panose="02020603050405020304" pitchFamily="18" charset="0"/>
                      </a:rPr>
                      <m:t>=1383.59</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Steffen Sub-Perfect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3359 Time Steps = 18 minutes and 39.67 seconds, </a:t>
                </a:r>
                <a14:m>
                  <m:oMath xmlns:m="http://schemas.openxmlformats.org/officeDocument/2006/math">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𝛼</m:t>
                        </m:r>
                      </m:e>
                      <m:sub>
                        <m:r>
                          <m:rPr>
                            <m:sty m:val="p"/>
                          </m:rPr>
                          <a:rPr lang="en-US" altLang="zh-CN" sz="1500" b="0" i="0" smtClean="0">
                            <a:latin typeface="Cambria Math" panose="02040503050406030204" pitchFamily="18" charset="0"/>
                            <a:cs typeface="Times New Roman" panose="02020603050405020304" pitchFamily="18" charset="0"/>
                          </a:rPr>
                          <m:t>satisfy</m:t>
                        </m:r>
                      </m:sub>
                    </m:sSub>
                    <m:r>
                      <a:rPr lang="en-US" altLang="zh-CN" sz="1500" b="0" i="1" smtClean="0">
                        <a:latin typeface="Cambria Math" panose="02040503050406030204" pitchFamily="18" charset="0"/>
                        <a:cs typeface="Times New Roman" panose="02020603050405020304" pitchFamily="18" charset="0"/>
                      </a:rPr>
                      <m:t>=1383.59</m:t>
                    </m:r>
                  </m:oMath>
                </a14:m>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五块模式</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4262</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时间单位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23</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分</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40.67</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秒</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Five-Part Boarding</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4262 Time Steps = 23 minutes and 40.67 seconds</a:t>
                </a:r>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5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副标题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651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模拟结果</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Results of Simulation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Content Placeholder 4">
            <a:extLst>
              <a:ext uri="{FF2B5EF4-FFF2-40B4-BE49-F238E27FC236}">
                <a16:creationId xmlns:a16="http://schemas.microsoft.com/office/drawing/2014/main" id="{30073591-40AC-2D47-B5A6-291022F1E0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8203" y="2293509"/>
            <a:ext cx="7755594" cy="4564491"/>
          </a:xfrm>
        </p:spPr>
      </p:pic>
    </p:spTree>
    <p:extLst>
      <p:ext uri="{BB962C8B-B14F-4D97-AF65-F5344CB8AC3E}">
        <p14:creationId xmlns:p14="http://schemas.microsoft.com/office/powerpoint/2010/main" val="113027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敏感度分析</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Sensitivity Analysis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idx="1"/>
          </p:nvPr>
        </p:nvSpPr>
        <p:spPr/>
        <p:txBody>
          <a:bodyPr anchor="t">
            <a:normAutofit/>
          </a:bodyPr>
          <a:lstStyle/>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如何对我们的模型进行敏感度分析？</a:t>
            </a:r>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How to conduct a Sensitivity Analysis on Our Model?</a:t>
            </a:r>
          </a:p>
          <a:p>
            <a:pPr lvl="1"/>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拟合程度</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进行定量衡量</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Use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Compliancy Index</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to measure in Figure</a:t>
            </a:r>
          </a:p>
          <a:p>
            <a:pPr lvl="1"/>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对改变的</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可预测性</a:t>
            </a:r>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Predictable</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of Changes</a:t>
            </a:r>
          </a:p>
          <a:p>
            <a:pPr lvl="1"/>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事实</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证明的</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变化关系</a:t>
            </a:r>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Relationship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proved by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Facts</a:t>
            </a:r>
          </a:p>
          <a:p>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355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敏感度分析</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Sensitivity Analysis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副标题 2"/>
              <p:cNvSpPr>
                <a:spLocks noGrp="1"/>
              </p:cNvSpPr>
              <p:nvPr>
                <p:ph idx="1"/>
              </p:nvPr>
            </p:nvSpPr>
            <p:spPr>
              <a:xfrm>
                <a:off x="818712" y="2222287"/>
                <a:ext cx="10554574" cy="3743084"/>
              </a:xfrm>
            </p:spPr>
            <p:txBody>
              <a:bodyPr anchor="t">
                <a:normAutofit/>
              </a:bodyPr>
              <a:lstStyle/>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情况一</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：更长的</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行李放置</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Case 1</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 Longer</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 Stowing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Time</a:t>
                </a:r>
              </a:p>
              <a:p>
                <a:pPr lvl="1"/>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使用的</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随机分布</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模型：</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Sigmoid</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模型</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𝜎</m:t>
                    </m:r>
                    <m:d>
                      <m:d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1+</m:t>
                        </m:r>
                        <m:sSup>
                          <m:sSup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𝑥</m:t>
                            </m:r>
                          </m:sup>
                        </m:sSup>
                      </m:den>
                    </m:f>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 </m:t>
                    </m:r>
                  </m:oMath>
                </a14:m>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Use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Sigmoid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Model for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Random Distribution</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统计学</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常用模型</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Commonly-Used in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Statistics</a:t>
                </a:r>
              </a:p>
              <a:p>
                <a:pPr lvl="2"/>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由函数决定的</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适用范围</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：实数</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指定范围</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两端接近</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极值</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，中间较为</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线性</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Usage</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determined by nature of function: </a:t>
                </a:r>
                <a14:m>
                  <m:oMath xmlns:m="http://schemas.openxmlformats.org/officeDocument/2006/math">
                    <m: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t>ℝ</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A Custom Range</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a:t>
                </a:r>
              </a:p>
              <a:p>
                <a:pPr lvl="2"/>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reaching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the limit</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at both ends with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linear</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in the middle</a:t>
                </a:r>
              </a:p>
            </p:txBody>
          </p:sp>
        </mc:Choice>
        <mc:Fallback>
          <p:sp>
            <p:nvSpPr>
              <p:cNvPr id="3" name="副标题 2"/>
              <p:cNvSpPr>
                <a:spLocks noGrp="1" noRot="1" noChangeAspect="1" noMove="1" noResize="1" noEditPoints="1" noAdjustHandles="1" noChangeArrowheads="1" noChangeShapeType="1" noTextEdit="1"/>
              </p:cNvSpPr>
              <p:nvPr>
                <p:ph idx="1"/>
              </p:nvPr>
            </p:nvSpPr>
            <p:spPr>
              <a:xfrm>
                <a:off x="818712" y="2222287"/>
                <a:ext cx="10554574" cy="3743084"/>
              </a:xfrm>
              <a:blipFill>
                <a:blip r:embed="rId3"/>
                <a:stretch>
                  <a:fillRect/>
                </a:stretch>
              </a:blipFill>
            </p:spPr>
            <p:txBody>
              <a:bodyPr/>
              <a:lstStyle/>
              <a:p>
                <a:r>
                  <a:rPr lang="en-CN">
                    <a:noFill/>
                  </a:rPr>
                  <a:t> </a:t>
                </a:r>
              </a:p>
            </p:txBody>
          </p:sp>
        </mc:Fallback>
      </mc:AlternateContent>
      <p:pic>
        <p:nvPicPr>
          <p:cNvPr id="5" name="Picture 4">
            <a:extLst>
              <a:ext uri="{FF2B5EF4-FFF2-40B4-BE49-F238E27FC236}">
                <a16:creationId xmlns:a16="http://schemas.microsoft.com/office/drawing/2014/main" id="{76259EAC-37D1-2949-9985-1018504F8D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318" y="2104354"/>
            <a:ext cx="4188366" cy="4040542"/>
          </a:xfrm>
          <a:prstGeom prst="rect">
            <a:avLst/>
          </a:prstGeom>
        </p:spPr>
      </p:pic>
      <p:sp>
        <p:nvSpPr>
          <p:cNvPr id="6" name="TextBox 5">
            <a:extLst>
              <a:ext uri="{FF2B5EF4-FFF2-40B4-BE49-F238E27FC236}">
                <a16:creationId xmlns:a16="http://schemas.microsoft.com/office/drawing/2014/main" id="{876B263A-93D7-E343-BFE0-0CC989DD8115}"/>
              </a:ext>
            </a:extLst>
          </p:cNvPr>
          <p:cNvSpPr txBox="1"/>
          <p:nvPr/>
        </p:nvSpPr>
        <p:spPr>
          <a:xfrm>
            <a:off x="8215993" y="6262829"/>
            <a:ext cx="3221017" cy="523220"/>
          </a:xfrm>
          <a:prstGeom prst="rect">
            <a:avLst/>
          </a:prstGeom>
          <a:noFill/>
        </p:spPr>
        <p:txBody>
          <a:bodyPr wrap="square" rtlCol="0">
            <a:spAutoFit/>
          </a:bodyPr>
          <a:lstStyle/>
          <a:p>
            <a:pPr algn="ctr"/>
            <a:r>
              <a:rPr lang="en-CN" sz="1400" dirty="0">
                <a:latin typeface="Times New Roman" panose="02020603050405020304" pitchFamily="18" charset="0"/>
                <a:ea typeface="SimSun" panose="02010600030101010101" pitchFamily="2" charset="-122"/>
                <a:cs typeface="Times New Roman" panose="02020603050405020304" pitchFamily="18" charset="0"/>
              </a:rPr>
              <a:t>图</a:t>
            </a:r>
            <a:r>
              <a:rPr lang="zh-CN" altLang="en-US" sz="14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Sigmoid</a:t>
            </a:r>
            <a:r>
              <a:rPr lang="zh-CN" altLang="en-US" sz="1400" dirty="0">
                <a:latin typeface="Times New Roman" panose="02020603050405020304" pitchFamily="18" charset="0"/>
                <a:ea typeface="SimSun" panose="02010600030101010101" pitchFamily="2" charset="-122"/>
                <a:cs typeface="Times New Roman" panose="02020603050405020304" pitchFamily="18" charset="0"/>
              </a:rPr>
              <a:t>模型范例</a:t>
            </a:r>
            <a:endParaRPr lang="en-US" altLang="zh-CN" sz="1400" dirty="0">
              <a:latin typeface="Times New Roman" panose="02020603050405020304" pitchFamily="18" charset="0"/>
              <a:ea typeface="SimSun" panose="02010600030101010101" pitchFamily="2" charset="-122"/>
              <a:cs typeface="Times New Roman" panose="02020603050405020304" pitchFamily="18" charset="0"/>
            </a:endParaRPr>
          </a:p>
          <a:p>
            <a:pPr algn="ctr"/>
            <a:r>
              <a:rPr lang="en-CN" sz="1400" dirty="0">
                <a:latin typeface="Times New Roman" panose="02020603050405020304" pitchFamily="18" charset="0"/>
                <a:ea typeface="SimSun" panose="02010600030101010101" pitchFamily="2" charset="-122"/>
                <a:cs typeface="Times New Roman" panose="02020603050405020304" pitchFamily="18" charset="0"/>
              </a:rPr>
              <a:t>Fig. Sigmoid Model Demonstration</a:t>
            </a:r>
          </a:p>
        </p:txBody>
      </p:sp>
    </p:spTree>
    <p:extLst>
      <p:ext uri="{BB962C8B-B14F-4D97-AF65-F5344CB8AC3E}">
        <p14:creationId xmlns:p14="http://schemas.microsoft.com/office/powerpoint/2010/main" val="328701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敏感度分析</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Sensitivity Analysis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idx="1"/>
          </p:nvPr>
        </p:nvSpPr>
        <p:spPr>
          <a:xfrm>
            <a:off x="818712" y="2222287"/>
            <a:ext cx="10554574" cy="4276235"/>
          </a:xfrm>
        </p:spPr>
        <p:txBody>
          <a:bodyPr numCol="2" anchor="t">
            <a:noAutofit/>
          </a:bodyPr>
          <a:lstStyle/>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情况一</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：更长的</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行李放置</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Case 1</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 Longer</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 Stowing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Time</a:t>
            </a:r>
          </a:p>
          <a:p>
            <a:pPr lvl="1"/>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如何区分</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稳定</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不稳定</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？（总体尺度上）</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How to distinguish between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Stable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and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Unstable</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(Overall Timestep)</a:t>
            </a:r>
          </a:p>
          <a:p>
            <a:pPr lvl="2"/>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稳定</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线性</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图像</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Stable</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Linear</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Graph</a:t>
            </a:r>
            <a:endParaRPr lang="en-US" altLang="zh-CN" sz="1500" b="1"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不稳定</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：无明显规律</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1143000" marR="0" lvl="2" indent="-228600" algn="l" defTabSz="457200" rtl="0" eaLnBrk="1" fontAlgn="auto" latinLnBrk="0" hangingPunct="1">
              <a:lnSpc>
                <a:spcPct val="100000"/>
              </a:lnSpc>
              <a:spcBef>
                <a:spcPct val="20000"/>
              </a:spcBef>
              <a:spcAft>
                <a:spcPts val="600"/>
              </a:spcAft>
              <a:buClr>
                <a:srgbClr val="21048A"/>
              </a:buClr>
              <a:buSzTx/>
              <a:buFont typeface="Wingdings 2" charset="2"/>
              <a:buChar char=""/>
              <a:tabLst/>
              <a:defRPr/>
            </a:pP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Unstable</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No Obvious Relationship</a:t>
            </a: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228600">
              <a:buClr>
                <a:srgbClr val="21048A"/>
              </a:buClr>
              <a:defRPr/>
            </a:pP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228600">
              <a:buClr>
                <a:srgbClr val="21048A"/>
              </a:buClr>
              <a:defRPr/>
            </a:pP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228600">
              <a:buClr>
                <a:srgbClr val="21048A"/>
              </a:buClr>
              <a:defRPr/>
            </a:pP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228600">
              <a:buClr>
                <a:srgbClr val="21048A"/>
              </a:buClr>
              <a:defRPr/>
            </a:pP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228600">
              <a:buClr>
                <a:srgbClr val="21048A"/>
              </a:buClr>
              <a:defRPr/>
            </a:pP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228600">
              <a:buClr>
                <a:srgbClr val="21048A"/>
              </a:buClr>
              <a:defRPr/>
            </a:pP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方差</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（差异化程度）的图像</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228600">
              <a:buClr>
                <a:srgbClr val="21048A"/>
              </a:buClr>
              <a:defRPr/>
            </a:pP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Graph of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Variance</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buClr>
                <a:srgbClr val="21048A"/>
              </a:buClr>
              <a:defRPr/>
            </a:pP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稳定</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：先为</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上凸函数</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（变化率</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逐渐递减</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），后为</a:t>
            </a: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线性</a:t>
            </a:r>
            <a:endPar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buClr>
                <a:srgbClr val="21048A"/>
              </a:buClr>
              <a:defRPr/>
            </a:pP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Stable</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Rate of Changing Decrease</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followed by </a:t>
            </a: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Linear</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buClr>
                <a:srgbClr val="21048A"/>
              </a:buClr>
              <a:defRPr/>
            </a:pPr>
            <a:r>
              <a:rPr lang="zh-CN" altLang="en-US"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不稳定</a:t>
            </a:r>
            <a:r>
              <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：无线性阶段</a:t>
            </a: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buClr>
                <a:srgbClr val="21048A"/>
              </a:buClr>
              <a:defRPr/>
            </a:pPr>
            <a:r>
              <a:rPr lang="en-US" altLang="zh-CN" sz="15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Unstable</a:t>
            </a:r>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No Linear State</a:t>
            </a:r>
          </a:p>
        </p:txBody>
      </p:sp>
    </p:spTree>
    <p:extLst>
      <p:ext uri="{BB962C8B-B14F-4D97-AF65-F5344CB8AC3E}">
        <p14:creationId xmlns:p14="http://schemas.microsoft.com/office/powerpoint/2010/main" val="357036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敏感度分析</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Sensitivity Analysis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idx="1"/>
          </p:nvPr>
        </p:nvSpPr>
        <p:spPr>
          <a:xfrm>
            <a:off x="818712" y="2222287"/>
            <a:ext cx="10554574" cy="4276235"/>
          </a:xfrm>
        </p:spPr>
        <p:txBody>
          <a:bodyPr anchor="t">
            <a:normAutofit/>
          </a:bodyPr>
          <a:lstStyle/>
          <a:p>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情况一</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：更长的</a:t>
            </a:r>
            <a:r>
              <a:rPr lang="zh-CN" altLang="en-US" sz="1500" b="1" dirty="0">
                <a:latin typeface="Times New Roman" panose="02020603050405020304" pitchFamily="18" charset="0"/>
                <a:ea typeface="宋体" panose="02010600030101010101" pitchFamily="2" charset="-122"/>
                <a:cs typeface="Times New Roman" panose="02020603050405020304" pitchFamily="18" charset="0"/>
              </a:rPr>
              <a:t>行李放置</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时间</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Case 1</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A Longer</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 Stowing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Time</a:t>
            </a:r>
          </a:p>
          <a:p>
            <a:pPr lvl="1"/>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CN"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endPar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Picture 16" descr="Chart, line chart&#10;&#10;Description automatically generated">
            <a:extLst>
              <a:ext uri="{FF2B5EF4-FFF2-40B4-BE49-F238E27FC236}">
                <a16:creationId xmlns:a16="http://schemas.microsoft.com/office/drawing/2014/main" id="{ACC8A7C3-6383-CA48-A629-1FC746518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345" y="3050706"/>
            <a:ext cx="3692653" cy="2277935"/>
          </a:xfrm>
          <a:prstGeom prst="rect">
            <a:avLst/>
          </a:prstGeom>
        </p:spPr>
      </p:pic>
      <p:pic>
        <p:nvPicPr>
          <p:cNvPr id="19" name="Picture 18" descr="Chart, line chart&#10;&#10;Description automatically generated">
            <a:extLst>
              <a:ext uri="{FF2B5EF4-FFF2-40B4-BE49-F238E27FC236}">
                <a16:creationId xmlns:a16="http://schemas.microsoft.com/office/drawing/2014/main" id="{8C9B7C2D-BC20-654D-8AC1-6F77ACA0A8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8479" y="3050706"/>
            <a:ext cx="3692653" cy="2277936"/>
          </a:xfrm>
          <a:prstGeom prst="rect">
            <a:avLst/>
          </a:prstGeom>
        </p:spPr>
      </p:pic>
      <p:pic>
        <p:nvPicPr>
          <p:cNvPr id="21" name="Picture 20" descr="Chart, line chart, scatter chart&#10;&#10;Description automatically generated">
            <a:extLst>
              <a:ext uri="{FF2B5EF4-FFF2-40B4-BE49-F238E27FC236}">
                <a16:creationId xmlns:a16="http://schemas.microsoft.com/office/drawing/2014/main" id="{9E01E061-05A2-AD41-A45F-A5AE275542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3" y="3050706"/>
            <a:ext cx="3692653" cy="2277936"/>
          </a:xfrm>
          <a:prstGeom prst="rect">
            <a:avLst/>
          </a:prstGeom>
        </p:spPr>
      </p:pic>
      <p:sp>
        <p:nvSpPr>
          <p:cNvPr id="22" name="TextBox 21">
            <a:extLst>
              <a:ext uri="{FF2B5EF4-FFF2-40B4-BE49-F238E27FC236}">
                <a16:creationId xmlns:a16="http://schemas.microsoft.com/office/drawing/2014/main" id="{7E29CC11-39EF-AC4F-90E3-9E6F08176311}"/>
              </a:ext>
            </a:extLst>
          </p:cNvPr>
          <p:cNvSpPr txBox="1"/>
          <p:nvPr/>
        </p:nvSpPr>
        <p:spPr>
          <a:xfrm>
            <a:off x="3740266" y="5341299"/>
            <a:ext cx="4021233" cy="523220"/>
          </a:xfrm>
          <a:prstGeom prst="rect">
            <a:avLst/>
          </a:prstGeom>
          <a:noFill/>
        </p:spPr>
        <p:txBody>
          <a:bodyPr wrap="square" rtlCol="0">
            <a:spAutoFit/>
          </a:bodyPr>
          <a:lstStyle/>
          <a:p>
            <a:pPr algn="ctr"/>
            <a:r>
              <a:rPr lang="en-CN" sz="1400" dirty="0">
                <a:latin typeface="SimSun" panose="02010600030101010101" pitchFamily="2" charset="-122"/>
                <a:ea typeface="SimSun" panose="02010600030101010101" pitchFamily="2" charset="-122"/>
              </a:rPr>
              <a:t>图</a:t>
            </a:r>
            <a:r>
              <a:rPr lang="zh-CN" altLang="en-US" sz="1400" dirty="0">
                <a:latin typeface="SimSun" panose="02010600030101010101" pitchFamily="2" charset="-122"/>
                <a:ea typeface="SimSun" panose="02010600030101010101" pitchFamily="2" charset="-122"/>
              </a:rPr>
              <a:t>：放置行李时间影响比较（方差）</a:t>
            </a:r>
            <a:endParaRPr lang="en-US" altLang="zh-CN" sz="1400" dirty="0">
              <a:latin typeface="SimSun" panose="02010600030101010101" pitchFamily="2" charset="-122"/>
              <a:ea typeface="SimSun" panose="02010600030101010101" pitchFamily="2" charset="-122"/>
            </a:endParaRPr>
          </a:p>
          <a:p>
            <a:pPr algn="ctr"/>
            <a:r>
              <a:rPr lang="en-CN" sz="1400" dirty="0">
                <a:latin typeface="Times New Roman" panose="02020603050405020304" pitchFamily="18" charset="0"/>
                <a:ea typeface="SimSun" panose="02010600030101010101" pitchFamily="2" charset="-122"/>
                <a:cs typeface="Times New Roman" panose="02020603050405020304" pitchFamily="18" charset="0"/>
              </a:rPr>
              <a:t>Fig. Comparison on Longer Stowing Time, Variance</a:t>
            </a:r>
          </a:p>
        </p:txBody>
      </p:sp>
    </p:spTree>
    <p:extLst>
      <p:ext uri="{BB962C8B-B14F-4D97-AF65-F5344CB8AC3E}">
        <p14:creationId xmlns:p14="http://schemas.microsoft.com/office/powerpoint/2010/main" val="2139416263"/>
      </p:ext>
    </p:extLst>
  </p:cSld>
  <p:clrMapOvr>
    <a:masterClrMapping/>
  </p:clrMapOvr>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TotalTime>
  <Words>1428</Words>
  <Application>Microsoft Macintosh PowerPoint</Application>
  <PresentationFormat>Widescreen</PresentationFormat>
  <Paragraphs>159</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SimSun</vt:lpstr>
      <vt:lpstr>Calibri</vt:lpstr>
      <vt:lpstr>Calibri Light</vt:lpstr>
      <vt:lpstr>Cambria Math</vt:lpstr>
      <vt:lpstr>Times New Roman</vt:lpstr>
      <vt:lpstr>Wingdings 2</vt:lpstr>
      <vt:lpstr>引用</vt:lpstr>
      <vt:lpstr>Boarding &amp; Disembarking</vt:lpstr>
      <vt:lpstr>模拟结果 Results of Simulation </vt:lpstr>
      <vt:lpstr>模拟结果 Results of Simulation</vt:lpstr>
      <vt:lpstr>模拟结果 Results of Simulation</vt:lpstr>
      <vt:lpstr>模拟结果 Results of Simulation</vt:lpstr>
      <vt:lpstr>敏感度分析 Sensitivity Analysis</vt:lpstr>
      <vt:lpstr>敏感度分析 Sensitivity Analysis</vt:lpstr>
      <vt:lpstr>敏感度分析 Sensitivity Analysis</vt:lpstr>
      <vt:lpstr>敏感度分析 Sensitivity Analysis</vt:lpstr>
      <vt:lpstr>敏感度分析 Sensitivity Analysis</vt:lpstr>
      <vt:lpstr>敏感度分析 Sensitivity Analysis</vt:lpstr>
      <vt:lpstr>敏感度分析 Sensitivity Analysis</vt:lpstr>
      <vt:lpstr>敏感度分析 Sensitivity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Office</cp:lastModifiedBy>
  <cp:revision>27</cp:revision>
  <dcterms:created xsi:type="dcterms:W3CDTF">2022-04-09T13:58:34Z</dcterms:created>
  <dcterms:modified xsi:type="dcterms:W3CDTF">2022-04-10T13:08:32Z</dcterms:modified>
</cp:coreProperties>
</file>