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7" r:id="rId2"/>
    <p:sldId id="258" r:id="rId3"/>
    <p:sldId id="259" r:id="rId4"/>
    <p:sldId id="260" r:id="rId5"/>
    <p:sldId id="261" r:id="rId6"/>
    <p:sldId id="262"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739" autoAdjust="0"/>
  </p:normalViewPr>
  <p:slideViewPr>
    <p:cSldViewPr snapToGrid="0">
      <p:cViewPr varScale="1">
        <p:scale>
          <a:sx n="52" d="100"/>
          <a:sy n="52" d="100"/>
        </p:scale>
        <p:origin x="12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9EB67-D471-4AAA-966B-82A8A9DB4982}" type="datetimeFigureOut">
              <a:rPr lang="zh-CN" altLang="en-US" smtClean="0"/>
              <a:t>2022/4/10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307351-DFF5-46A5-8276-46FD1071D81A}" type="slidenum">
              <a:rPr lang="zh-CN" altLang="en-US" smtClean="0"/>
              <a:t>‹#›</a:t>
            </a:fld>
            <a:endParaRPr lang="zh-CN" altLang="en-US"/>
          </a:p>
        </p:txBody>
      </p:sp>
    </p:spTree>
    <p:extLst>
      <p:ext uri="{BB962C8B-B14F-4D97-AF65-F5344CB8AC3E}">
        <p14:creationId xmlns:p14="http://schemas.microsoft.com/office/powerpoint/2010/main" val="1789150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a:t>
            </a:r>
            <a:r>
              <a:rPr lang="en-US" altLang="zh-CN" dirty="0"/>
              <a:t>ppt</a:t>
            </a:r>
            <a:r>
              <a:rPr lang="zh-CN" altLang="en-US" dirty="0"/>
              <a:t>所言</a:t>
            </a:r>
          </a:p>
        </p:txBody>
      </p:sp>
      <p:sp>
        <p:nvSpPr>
          <p:cNvPr id="4" name="灯片编号占位符 3"/>
          <p:cNvSpPr>
            <a:spLocks noGrp="1"/>
          </p:cNvSpPr>
          <p:nvPr>
            <p:ph type="sldNum" sz="quarter" idx="5"/>
          </p:nvPr>
        </p:nvSpPr>
        <p:spPr/>
        <p:txBody>
          <a:bodyPr/>
          <a:lstStyle/>
          <a:p>
            <a:fld id="{62307351-DFF5-46A5-8276-46FD1071D81A}" type="slidenum">
              <a:rPr lang="zh-CN" altLang="en-US" smtClean="0"/>
              <a:t>1</a:t>
            </a:fld>
            <a:endParaRPr lang="zh-CN" altLang="en-US"/>
          </a:p>
        </p:txBody>
      </p:sp>
    </p:spTree>
    <p:extLst>
      <p:ext uri="{BB962C8B-B14F-4D97-AF65-F5344CB8AC3E}">
        <p14:creationId xmlns:p14="http://schemas.microsoft.com/office/powerpoint/2010/main" val="269058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solidFill>
                  <a:srgbClr val="D4D4D4"/>
                </a:solidFill>
                <a:effectLst/>
                <a:latin typeface="Consolas" panose="020B0609020204030204" pitchFamily="49" charset="0"/>
              </a:rPr>
              <a:t>To begin with, we will first introduce a simple process of a person’s boarding a plane, which is shown in this chart on the slide. While boarding a plane, passengers will first go to their assigned seat, put their luggage on the rack and then get seated. While a passenger stowing their bags, other </a:t>
            </a:r>
            <a:r>
              <a:rPr lang="en-US" altLang="zh-CN" b="0" dirty="0" err="1">
                <a:solidFill>
                  <a:srgbClr val="D4D4D4"/>
                </a:solidFill>
                <a:effectLst/>
                <a:latin typeface="Consolas" panose="020B0609020204030204" pitchFamily="49" charset="0"/>
              </a:rPr>
              <a:t>travellers</a:t>
            </a:r>
            <a:r>
              <a:rPr lang="en-US" altLang="zh-CN" b="0" dirty="0">
                <a:solidFill>
                  <a:srgbClr val="D4D4D4"/>
                </a:solidFill>
                <a:effectLst/>
                <a:latin typeface="Consolas" panose="020B0609020204030204" pitchFamily="49" charset="0"/>
              </a:rPr>
              <a:t> who are stuck behind in the queue and haven't reached their target seats should wait until the passenger finishes the process, resulting in a queue. </a:t>
            </a:r>
            <a:endParaRPr lang="zh-CN" altLang="en-US" dirty="0"/>
          </a:p>
        </p:txBody>
      </p:sp>
      <p:sp>
        <p:nvSpPr>
          <p:cNvPr id="4" name="灯片编号占位符 3"/>
          <p:cNvSpPr>
            <a:spLocks noGrp="1"/>
          </p:cNvSpPr>
          <p:nvPr>
            <p:ph type="sldNum" sz="quarter" idx="5"/>
          </p:nvPr>
        </p:nvSpPr>
        <p:spPr/>
        <p:txBody>
          <a:bodyPr/>
          <a:lstStyle/>
          <a:p>
            <a:fld id="{62307351-DFF5-46A5-8276-46FD1071D81A}" type="slidenum">
              <a:rPr lang="zh-CN" altLang="en-US" smtClean="0"/>
              <a:t>2</a:t>
            </a:fld>
            <a:endParaRPr lang="zh-CN" altLang="en-US"/>
          </a:p>
        </p:txBody>
      </p:sp>
    </p:spTree>
    <p:extLst>
      <p:ext uri="{BB962C8B-B14F-4D97-AF65-F5344CB8AC3E}">
        <p14:creationId xmlns:p14="http://schemas.microsoft.com/office/powerpoint/2010/main" val="1634179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Based on the background information and our investigations on the boarding process, we determined our work.</a:t>
            </a:r>
            <a:endParaRPr lang="zh-CN" altLang="en-US" dirty="0"/>
          </a:p>
        </p:txBody>
      </p:sp>
      <p:sp>
        <p:nvSpPr>
          <p:cNvPr id="4" name="灯片编号占位符 3"/>
          <p:cNvSpPr>
            <a:spLocks noGrp="1"/>
          </p:cNvSpPr>
          <p:nvPr>
            <p:ph type="sldNum" sz="quarter" idx="5"/>
          </p:nvPr>
        </p:nvSpPr>
        <p:spPr/>
        <p:txBody>
          <a:bodyPr/>
          <a:lstStyle/>
          <a:p>
            <a:fld id="{62307351-DFF5-46A5-8276-46FD1071D81A}" type="slidenum">
              <a:rPr lang="zh-CN" altLang="en-US" smtClean="0"/>
              <a:t>3</a:t>
            </a:fld>
            <a:endParaRPr lang="zh-CN" altLang="en-US"/>
          </a:p>
        </p:txBody>
      </p:sp>
    </p:spTree>
    <p:extLst>
      <p:ext uri="{BB962C8B-B14F-4D97-AF65-F5344CB8AC3E}">
        <p14:creationId xmlns:p14="http://schemas.microsoft.com/office/powerpoint/2010/main" val="3897373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have concluded some of the strengths of our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First, accuracy.</a:t>
            </a:r>
            <a:r>
              <a:rPr lang="en-US" altLang="zh-CN" b="0" dirty="0">
                <a:solidFill>
                  <a:srgbClr val="D4D4D4"/>
                </a:solidFill>
                <a:effectLst/>
                <a:latin typeface="Consolas" panose="020B0609020204030204" pitchFamily="49" charset="0"/>
              </a:rPr>
              <a:t> In our model, we take several special situations into consideration. Also, we use several programs to facilitate our calculation. This makes our result reasonable and precise.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second strength is universality.</a:t>
            </a:r>
            <a:r>
              <a:rPr lang="en-US" altLang="zh-CN" b="0" dirty="0">
                <a:solidFill>
                  <a:srgbClr val="D4D4D4"/>
                </a:solidFill>
                <a:effectLst/>
                <a:latin typeface="Consolas" panose="020B0609020204030204" pitchFamily="49" charset="0"/>
              </a:rPr>
              <a:t> In our model, we succeeded in achieving visualization of the plane and successfully simulated the whole process of different boarding methods which has been shown just now. This means that our model can be applied to a variety of problems.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solidFill>
                  <a:srgbClr val="D4D4D4"/>
                </a:solidFill>
                <a:effectLst/>
                <a:latin typeface="Consolas" panose="020B0609020204030204" pitchFamily="49" charset="0"/>
              </a:rPr>
              <a:t>Finally, our model bears efficiency. As shown in </a:t>
            </a:r>
            <a:r>
              <a:rPr lang="en-US" altLang="zh-CN" b="0" dirty="0">
                <a:solidFill>
                  <a:srgbClr val="DCDCAA"/>
                </a:solidFill>
                <a:effectLst/>
                <a:latin typeface="Consolas" panose="020B0609020204030204" pitchFamily="49" charset="0"/>
              </a:rPr>
              <a:t>the second model, </a:t>
            </a:r>
            <a:r>
              <a:rPr lang="en-US" altLang="zh-CN" b="0" dirty="0">
                <a:solidFill>
                  <a:srgbClr val="D4D4D4"/>
                </a:solidFill>
                <a:effectLst/>
                <a:latin typeface="Consolas" panose="020B0609020204030204" pitchFamily="49" charset="0"/>
              </a:rPr>
              <a:t>we use a program to facilitate our calculations in finding the best strategy. Therefore, a lot of time is saved and it proved that our model has efficiency.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solidFill>
                <a:srgbClr val="D4D4D4"/>
              </a:solidFill>
              <a:effectLst/>
              <a:latin typeface="Consolas" panose="020B0609020204030204" pitchFamily="49" charset="0"/>
            </a:endParaRPr>
          </a:p>
          <a:p>
            <a:endParaRPr lang="zh-CN" altLang="en-US" dirty="0"/>
          </a:p>
        </p:txBody>
      </p:sp>
      <p:sp>
        <p:nvSpPr>
          <p:cNvPr id="4" name="灯片编号占位符 3"/>
          <p:cNvSpPr>
            <a:spLocks noGrp="1"/>
          </p:cNvSpPr>
          <p:nvPr>
            <p:ph type="sldNum" sz="quarter" idx="5"/>
          </p:nvPr>
        </p:nvSpPr>
        <p:spPr/>
        <p:txBody>
          <a:bodyPr/>
          <a:lstStyle/>
          <a:p>
            <a:fld id="{62307351-DFF5-46A5-8276-46FD1071D81A}" type="slidenum">
              <a:rPr lang="zh-CN" altLang="en-US" smtClean="0"/>
              <a:t>4</a:t>
            </a:fld>
            <a:endParaRPr lang="zh-CN" altLang="en-US"/>
          </a:p>
        </p:txBody>
      </p:sp>
    </p:spTree>
    <p:extLst>
      <p:ext uri="{BB962C8B-B14F-4D97-AF65-F5344CB8AC3E}">
        <p14:creationId xmlns:p14="http://schemas.microsoft.com/office/powerpoint/2010/main" val="1084933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Also, we have found some weaknesses that needed to be improved.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first problem is complexity. </a:t>
            </a:r>
            <a:r>
              <a:rPr lang="en-US" altLang="zh-CN" b="0" dirty="0">
                <a:solidFill>
                  <a:srgbClr val="D4D4D4"/>
                </a:solidFill>
                <a:effectLst/>
                <a:latin typeface="Consolas" panose="020B0609020204030204" pitchFamily="49" charset="0"/>
              </a:rPr>
              <a:t>We introduce a great many variables and a variety of explanations in our model. Some of them are a little bit abstract and some of our calculations conducted by programs aren't shown in this essay. This will make our model more complex and less easy to understand.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second weakness is that our model is difficult to operate when it comes to reality. </a:t>
            </a:r>
            <a:r>
              <a:rPr lang="en-US" altLang="zh-CN" b="0" dirty="0">
                <a:solidFill>
                  <a:srgbClr val="D4D4D4"/>
                </a:solidFill>
                <a:effectLst/>
                <a:latin typeface="Consolas" panose="020B0609020204030204" pitchFamily="49" charset="0"/>
              </a:rPr>
              <a:t>As can be seen in the descriptions above, our model provides a plan with some details that must be strictly obeyed. This will increase the difficulty for the crews to let every passenger be aware of the rules. However, we have thought of a method that can ease this kind of difficulty. When there’s a passenger ahead waiting, we can first let him get to his seat. According to our sensitivity analysis, this will not have a big impact on our boarding time. Therefore, this kind of strategy is somehow reasonable and flexible. </a:t>
            </a:r>
          </a:p>
          <a:p>
            <a:endParaRPr lang="zh-CN" altLang="en-US" dirty="0"/>
          </a:p>
        </p:txBody>
      </p:sp>
      <p:sp>
        <p:nvSpPr>
          <p:cNvPr id="4" name="灯片编号占位符 3"/>
          <p:cNvSpPr>
            <a:spLocks noGrp="1"/>
          </p:cNvSpPr>
          <p:nvPr>
            <p:ph type="sldNum" sz="quarter" idx="5"/>
          </p:nvPr>
        </p:nvSpPr>
        <p:spPr/>
        <p:txBody>
          <a:bodyPr/>
          <a:lstStyle/>
          <a:p>
            <a:fld id="{62307351-DFF5-46A5-8276-46FD1071D81A}" type="slidenum">
              <a:rPr lang="zh-CN" altLang="en-US" smtClean="0"/>
              <a:t>5</a:t>
            </a:fld>
            <a:endParaRPr lang="zh-CN" altLang="en-US"/>
          </a:p>
        </p:txBody>
      </p:sp>
    </p:spTree>
    <p:extLst>
      <p:ext uri="{BB962C8B-B14F-4D97-AF65-F5344CB8AC3E}">
        <p14:creationId xmlns:p14="http://schemas.microsoft.com/office/powerpoint/2010/main" val="3385335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Based on our model, we write a letter to provide the airline executives with some suggestions. First, we point out two important factors in the whole boarding and disembarking process----that is </a:t>
            </a:r>
            <a:r>
              <a:rPr lang="en-US" altLang="zh-CN" dirty="0" err="1"/>
              <a:t>hommization</a:t>
            </a:r>
            <a:r>
              <a:rPr lang="en-US" altLang="zh-CN" dirty="0"/>
              <a:t> and efficiency. Later, we draw a simple chart to illustrate our plan. You can look ate the picture in the power point. In addition, we also offer some simple tips that could be applied to all kinds of planes. Airline executives need to prevent passengers from being stuck in general aisles, provide passengers with enough space to place their luggage and prevent queue-jumping.</a:t>
            </a:r>
            <a:endParaRPr lang="zh-CN" altLang="en-US" dirty="0"/>
          </a:p>
        </p:txBody>
      </p:sp>
      <p:sp>
        <p:nvSpPr>
          <p:cNvPr id="4" name="灯片编号占位符 3"/>
          <p:cNvSpPr>
            <a:spLocks noGrp="1"/>
          </p:cNvSpPr>
          <p:nvPr>
            <p:ph type="sldNum" sz="quarter" idx="5"/>
          </p:nvPr>
        </p:nvSpPr>
        <p:spPr/>
        <p:txBody>
          <a:bodyPr/>
          <a:lstStyle/>
          <a:p>
            <a:fld id="{62307351-DFF5-46A5-8276-46FD1071D81A}" type="slidenum">
              <a:rPr lang="zh-CN" altLang="en-US" smtClean="0"/>
              <a:t>6</a:t>
            </a:fld>
            <a:endParaRPr lang="zh-CN" altLang="en-US"/>
          </a:p>
        </p:txBody>
      </p:sp>
    </p:spTree>
    <p:extLst>
      <p:ext uri="{BB962C8B-B14F-4D97-AF65-F5344CB8AC3E}">
        <p14:creationId xmlns:p14="http://schemas.microsoft.com/office/powerpoint/2010/main" val="3971031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2171213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768856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编辑母版文本样式</a:t>
            </a:r>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4244893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编辑母版文本样式</a:t>
            </a:r>
          </a:p>
        </p:txBody>
      </p:sp>
      <p:sp>
        <p:nvSpPr>
          <p:cNvPr id="2" name="Date Placeholder 1"/>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469572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4011562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345796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2967883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57029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922439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4208076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564081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862109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111032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885810" y="6041362"/>
            <a:ext cx="976879" cy="365125"/>
          </a:xfrm>
        </p:spPr>
        <p:txBody>
          <a:bodyPr/>
          <a:lstStyle/>
          <a:p>
            <a:fld id="{F23CA0D0-9D1B-42F3-82CF-0268705346EB}" type="datetimeFigureOut">
              <a:rPr lang="zh-CN" altLang="en-US" smtClean="0"/>
              <a:t>2022/4/10</a:t>
            </a:fld>
            <a:endParaRPr lang="zh-CN" altLang="en-US"/>
          </a:p>
        </p:txBody>
      </p:sp>
      <p:sp>
        <p:nvSpPr>
          <p:cNvPr id="6" name="Footer Placeholder 5"/>
          <p:cNvSpPr>
            <a:spLocks noGrp="1"/>
          </p:cNvSpPr>
          <p:nvPr>
            <p:ph type="ftr" sz="quarter" idx="11"/>
          </p:nvPr>
        </p:nvSpPr>
        <p:spPr>
          <a:xfrm>
            <a:off x="590396" y="6041362"/>
            <a:ext cx="3295413" cy="365125"/>
          </a:xfrm>
        </p:spPr>
        <p:txBody>
          <a:bodyPr/>
          <a:lstStyle/>
          <a:p>
            <a:endParaRPr lang="zh-CN" altLang="en-US"/>
          </a:p>
        </p:txBody>
      </p:sp>
      <p:sp>
        <p:nvSpPr>
          <p:cNvPr id="7" name="Slide Number Placeholder 6"/>
          <p:cNvSpPr>
            <a:spLocks noGrp="1"/>
          </p:cNvSpPr>
          <p:nvPr>
            <p:ph type="sldNum" sz="quarter" idx="12"/>
          </p:nvPr>
        </p:nvSpPr>
        <p:spPr>
          <a:xfrm>
            <a:off x="4862689" y="5915888"/>
            <a:ext cx="1062155" cy="490599"/>
          </a:xfrm>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042383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zh-CN" alt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23CA0D0-9D1B-42F3-82CF-0268705346EB}" type="datetimeFigureOut">
              <a:rPr lang="zh-CN" altLang="en-US" smtClean="0"/>
              <a:t>2022/4/10</a:t>
            </a:fld>
            <a:endParaRPr lang="zh-CN" alt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27377320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Background</a:t>
            </a:r>
            <a:endParaRPr lang="zh-CN" altLang="en-US"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4294967295"/>
          </p:nvPr>
        </p:nvSpPr>
        <p:spPr>
          <a:xfrm>
            <a:off x="394447" y="2251542"/>
            <a:ext cx="10572750" cy="1680378"/>
          </a:xfrm>
        </p:spPr>
        <p:txBody>
          <a:bodyPr>
            <a:noAutofit/>
          </a:bodyPr>
          <a:lstStyle/>
          <a:p>
            <a:r>
              <a:rPr lang="en-US" altLang="zh-CN" sz="2000" b="0" dirty="0">
                <a:solidFill>
                  <a:schemeClr val="tx1">
                    <a:lumMod val="95000"/>
                    <a:lumOff val="5000"/>
                  </a:schemeClr>
                </a:solidFill>
                <a:effectLst/>
                <a:latin typeface="Times New Roman" panose="02020603050405020304" pitchFamily="18" charset="0"/>
                <a:cs typeface="Times New Roman" panose="02020603050405020304" pitchFamily="18" charset="0"/>
              </a:rPr>
              <a:t>Time and efficiency play a vital role in air transportation. For normal passenger flights, sections which require a great amount of time include </a:t>
            </a:r>
            <a:r>
              <a:rPr lang="en-US" altLang="zh-CN" sz="2000" b="1" dirty="0">
                <a:solidFill>
                  <a:schemeClr val="tx1">
                    <a:lumMod val="95000"/>
                    <a:lumOff val="5000"/>
                  </a:schemeClr>
                </a:solidFill>
                <a:effectLst/>
                <a:latin typeface="Times New Roman" panose="02020603050405020304" pitchFamily="18" charset="0"/>
                <a:cs typeface="Times New Roman" panose="02020603050405020304" pitchFamily="18" charset="0"/>
              </a:rPr>
              <a:t>boarding</a:t>
            </a:r>
            <a:r>
              <a:rPr lang="en-US" altLang="zh-CN" sz="2000" b="0" dirty="0">
                <a:solidFill>
                  <a:schemeClr val="tx1">
                    <a:lumMod val="95000"/>
                    <a:lumOff val="5000"/>
                  </a:schemeClr>
                </a:solidFill>
                <a:effectLst/>
                <a:latin typeface="Times New Roman" panose="02020603050405020304" pitchFamily="18" charset="0"/>
                <a:cs typeface="Times New Roman" panose="02020603050405020304" pitchFamily="18" charset="0"/>
              </a:rPr>
              <a:t> and </a:t>
            </a:r>
            <a:r>
              <a:rPr lang="en-US" altLang="zh-CN" sz="2000" b="1" dirty="0">
                <a:solidFill>
                  <a:schemeClr val="tx1">
                    <a:lumMod val="95000"/>
                    <a:lumOff val="5000"/>
                  </a:schemeClr>
                </a:solidFill>
                <a:effectLst/>
                <a:latin typeface="Times New Roman" panose="02020603050405020304" pitchFamily="18" charset="0"/>
                <a:cs typeface="Times New Roman" panose="02020603050405020304" pitchFamily="18" charset="0"/>
              </a:rPr>
              <a:t>disembarking</a:t>
            </a:r>
            <a:r>
              <a:rPr lang="en-US" altLang="zh-CN" sz="2000" b="0" dirty="0">
                <a:solidFill>
                  <a:schemeClr val="tx1">
                    <a:lumMod val="95000"/>
                    <a:lumOff val="5000"/>
                  </a:schemeClr>
                </a:solidFill>
                <a:effectLst/>
                <a:latin typeface="Times New Roman" panose="02020603050405020304" pitchFamily="18" charset="0"/>
                <a:cs typeface="Times New Roman" panose="02020603050405020304" pitchFamily="18" charset="0"/>
              </a:rPr>
              <a:t> of passengers. Therefore, it's necessary to build a model which provides the best strategy for different plane types and on various occasions.</a:t>
            </a:r>
          </a:p>
          <a:p>
            <a:pPr algn="l"/>
            <a:endParaRPr lang="zh-CN" altLang="en-US" sz="1600" dirty="0">
              <a:latin typeface="Times New Roman" panose="02020603050405020304" pitchFamily="18" charset="0"/>
              <a:cs typeface="Times New Roman" panose="02020603050405020304" pitchFamily="18" charset="0"/>
            </a:endParaRPr>
          </a:p>
        </p:txBody>
      </p:sp>
      <p:sp>
        <p:nvSpPr>
          <p:cNvPr id="4" name="副标题 2">
            <a:extLst>
              <a:ext uri="{FF2B5EF4-FFF2-40B4-BE49-F238E27FC236}">
                <a16:creationId xmlns:a16="http://schemas.microsoft.com/office/drawing/2014/main" id="{1CF32A9A-E967-468F-A480-12E2488F1819}"/>
              </a:ext>
            </a:extLst>
          </p:cNvPr>
          <p:cNvSpPr txBox="1">
            <a:spLocks/>
          </p:cNvSpPr>
          <p:nvPr/>
        </p:nvSpPr>
        <p:spPr>
          <a:xfrm>
            <a:off x="394447" y="4253062"/>
            <a:ext cx="10572750" cy="1680378"/>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zh-CN" altLang="en-US" sz="2000" dirty="0">
                <a:latin typeface="Times New Roman" panose="02020603050405020304" pitchFamily="18" charset="0"/>
                <a:cs typeface="Times New Roman" panose="02020603050405020304" pitchFamily="18" charset="0"/>
              </a:rPr>
              <a:t>时间和效率在飞机运行过程中起到重要作用。在一般的飞行中，登机和离机的时间消耗占据了机前准备的很大一部分。因此，为登机和离机的过程与特殊机型和突发状况制定最佳方案十分重要。</a:t>
            </a:r>
          </a:p>
        </p:txBody>
      </p:sp>
    </p:spTree>
    <p:extLst>
      <p:ext uri="{BB962C8B-B14F-4D97-AF65-F5344CB8AC3E}">
        <p14:creationId xmlns:p14="http://schemas.microsoft.com/office/powerpoint/2010/main" val="369358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Background</a:t>
            </a:r>
            <a:endParaRPr lang="zh-CN" altLang="en-US"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4294967295"/>
          </p:nvPr>
        </p:nvSpPr>
        <p:spPr>
          <a:xfrm>
            <a:off x="617471" y="5532103"/>
            <a:ext cx="10572750" cy="1680378"/>
          </a:xfrm>
        </p:spPr>
        <p:txBody>
          <a:bodyPr>
            <a:noAutofit/>
          </a:bodyPr>
          <a:lstStyle/>
          <a:p>
            <a:pPr algn="l"/>
            <a:r>
              <a:rPr lang="en-US" altLang="zh-CN" sz="2000" dirty="0">
                <a:latin typeface="Times New Roman" panose="02020603050405020304" pitchFamily="18" charset="0"/>
                <a:cs typeface="Times New Roman" panose="02020603050405020304" pitchFamily="18" charset="0"/>
              </a:rPr>
              <a:t>Flowing chart showing the whole process of boarding.</a:t>
            </a:r>
            <a:endParaRPr lang="zh-CN" altLang="en-US" sz="2000" dirty="0">
              <a:latin typeface="Times New Roman" panose="02020603050405020304" pitchFamily="18" charset="0"/>
              <a:cs typeface="Times New Roman" panose="02020603050405020304" pitchFamily="18" charset="0"/>
            </a:endParaRPr>
          </a:p>
        </p:txBody>
      </p:sp>
      <p:sp>
        <p:nvSpPr>
          <p:cNvPr id="4" name="副标题 2">
            <a:extLst>
              <a:ext uri="{FF2B5EF4-FFF2-40B4-BE49-F238E27FC236}">
                <a16:creationId xmlns:a16="http://schemas.microsoft.com/office/drawing/2014/main" id="{1CF32A9A-E967-468F-A480-12E2488F1819}"/>
              </a:ext>
            </a:extLst>
          </p:cNvPr>
          <p:cNvSpPr txBox="1">
            <a:spLocks/>
          </p:cNvSpPr>
          <p:nvPr/>
        </p:nvSpPr>
        <p:spPr>
          <a:xfrm>
            <a:off x="394447" y="4253062"/>
            <a:ext cx="10572750" cy="1680378"/>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zh-CN" altLang="en-US" sz="16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9EAC96D4-BA1E-45E3-9552-CDEE7B07A0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001" y="2652880"/>
            <a:ext cx="11478512" cy="2879223"/>
          </a:xfrm>
          <a:prstGeom prst="rect">
            <a:avLst/>
          </a:prstGeom>
        </p:spPr>
      </p:pic>
    </p:spTree>
    <p:extLst>
      <p:ext uri="{BB962C8B-B14F-4D97-AF65-F5344CB8AC3E}">
        <p14:creationId xmlns:p14="http://schemas.microsoft.com/office/powerpoint/2010/main" val="1701416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Our Work</a:t>
            </a:r>
            <a:endParaRPr lang="zh-CN" altLang="en-US"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4294967295"/>
          </p:nvPr>
        </p:nvSpPr>
        <p:spPr>
          <a:xfrm>
            <a:off x="394447" y="2251541"/>
            <a:ext cx="10572750" cy="2186643"/>
          </a:xfrm>
        </p:spPr>
        <p:txBody>
          <a:bodyPr>
            <a:noAutofit/>
          </a:bodyPr>
          <a:lstStyle/>
          <a:p>
            <a:r>
              <a:rPr lang="en-US" altLang="zh-CN" sz="2000" b="0" i="0" dirty="0">
                <a:effectLst/>
                <a:latin typeface="Times New Roman" panose="02020603050405020304" pitchFamily="18" charset="0"/>
                <a:cs typeface="Times New Roman" panose="02020603050405020304" pitchFamily="18" charset="0"/>
              </a:rPr>
              <a:t>Design a model which can calculate the time required to board and disembark when applied to all kinds of planes.</a:t>
            </a:r>
          </a:p>
          <a:p>
            <a:r>
              <a:rPr lang="en-US" altLang="zh-CN" sz="2000" b="0" i="0" dirty="0">
                <a:effectLst/>
                <a:latin typeface="Times New Roman" panose="02020603050405020304" pitchFamily="18" charset="0"/>
                <a:cs typeface="Times New Roman" panose="02020603050405020304" pitchFamily="18" charset="0"/>
              </a:rPr>
              <a:t>Improve the model considering different situations</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satisfaction degree of passengers</a:t>
            </a:r>
            <a:r>
              <a:rPr lang="en-US" altLang="zh-CN" sz="2000" b="0" i="0" dirty="0">
                <a:effectLst/>
                <a:latin typeface="Times New Roman" panose="02020603050405020304" pitchFamily="18" charset="0"/>
                <a:cs typeface="Times New Roman" panose="02020603050405020304" pitchFamily="18" charset="0"/>
              </a:rPr>
              <a:t> and emergency events and design a brief strategy based on the results of our model.</a:t>
            </a:r>
          </a:p>
          <a:p>
            <a:r>
              <a:rPr lang="en-US" altLang="zh-CN" sz="2000" b="0" i="0" dirty="0">
                <a:effectLst/>
                <a:latin typeface="Times New Roman" panose="02020603050405020304" pitchFamily="18" charset="0"/>
                <a:cs typeface="Times New Roman" panose="02020603050405020304" pitchFamily="18" charset="0"/>
              </a:rPr>
              <a:t>Apply our model to real-life planes and find out the best strategy which minimizes the boarding and disembarking time.</a:t>
            </a:r>
            <a:endParaRPr lang="zh-CN" altLang="en-US" sz="2000" dirty="0">
              <a:latin typeface="Times New Roman" panose="02020603050405020304" pitchFamily="18" charset="0"/>
              <a:cs typeface="Times New Roman" panose="02020603050405020304" pitchFamily="18" charset="0"/>
            </a:endParaRPr>
          </a:p>
        </p:txBody>
      </p:sp>
      <p:sp>
        <p:nvSpPr>
          <p:cNvPr id="4" name="副标题 2">
            <a:extLst>
              <a:ext uri="{FF2B5EF4-FFF2-40B4-BE49-F238E27FC236}">
                <a16:creationId xmlns:a16="http://schemas.microsoft.com/office/drawing/2014/main" id="{1CF32A9A-E967-468F-A480-12E2488F1819}"/>
              </a:ext>
            </a:extLst>
          </p:cNvPr>
          <p:cNvSpPr txBox="1">
            <a:spLocks/>
          </p:cNvSpPr>
          <p:nvPr/>
        </p:nvSpPr>
        <p:spPr>
          <a:xfrm>
            <a:off x="394447" y="4609901"/>
            <a:ext cx="10572750" cy="1680378"/>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zh-CN" altLang="en-US" sz="2000">
                <a:latin typeface="Times New Roman" panose="02020603050405020304" pitchFamily="18" charset="0"/>
                <a:cs typeface="Times New Roman" panose="02020603050405020304" pitchFamily="18" charset="0"/>
              </a:rPr>
              <a:t>设计出一个</a:t>
            </a:r>
            <a:r>
              <a:rPr lang="zh-CN" altLang="en-US" sz="2000" dirty="0">
                <a:latin typeface="Times New Roman" panose="02020603050405020304" pitchFamily="18" charset="0"/>
                <a:cs typeface="Times New Roman" panose="02020603050405020304" pitchFamily="18" charset="0"/>
              </a:rPr>
              <a:t>可以计算出登机离机时间且可以引用于所有机型的模型。</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在考虑不同情况，乘客满意度和突发状况的情况下优化模型，并根据模型结果初步制定出完整方案。</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将我们的模型应用与真实飞机上，找到使登离机时间最小化的方案。</a:t>
            </a:r>
          </a:p>
        </p:txBody>
      </p:sp>
    </p:spTree>
    <p:extLst>
      <p:ext uri="{BB962C8B-B14F-4D97-AF65-F5344CB8AC3E}">
        <p14:creationId xmlns:p14="http://schemas.microsoft.com/office/powerpoint/2010/main" val="1217482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8455DD-AB07-41A3-9FF6-95FBA94ED7BC}"/>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Strengths</a:t>
            </a:r>
            <a:endParaRPr lang="zh-CN" altLang="en-US" dirty="0">
              <a:latin typeface="Times New Roman" panose="02020603050405020304" pitchFamily="18" charset="0"/>
              <a:cs typeface="Times New Roman" panose="02020603050405020304" pitchFamily="18" charset="0"/>
            </a:endParaRPr>
          </a:p>
        </p:txBody>
      </p:sp>
      <p:sp>
        <p:nvSpPr>
          <p:cNvPr id="4" name="内容占位符 3">
            <a:extLst>
              <a:ext uri="{FF2B5EF4-FFF2-40B4-BE49-F238E27FC236}">
                <a16:creationId xmlns:a16="http://schemas.microsoft.com/office/drawing/2014/main" id="{2A5BD251-6A71-4AA6-A59A-7CF3DF939863}"/>
              </a:ext>
            </a:extLst>
          </p:cNvPr>
          <p:cNvSpPr>
            <a:spLocks noGrp="1"/>
          </p:cNvSpPr>
          <p:nvPr>
            <p:ph sz="half" idx="2"/>
          </p:nvPr>
        </p:nvSpPr>
        <p:spPr>
          <a:xfrm>
            <a:off x="814729" y="2364060"/>
            <a:ext cx="5189856" cy="3496992"/>
          </a:xfrm>
        </p:spPr>
        <p:txBody>
          <a:bodyPr>
            <a:normAutofit/>
          </a:bodyPr>
          <a:lstStyle/>
          <a:p>
            <a:r>
              <a:rPr lang="en-US" altLang="zh-CN" sz="3600" b="1" dirty="0">
                <a:latin typeface="Times New Roman" panose="02020603050405020304" pitchFamily="18" charset="0"/>
                <a:cs typeface="Times New Roman" panose="02020603050405020304" pitchFamily="18" charset="0"/>
              </a:rPr>
              <a:t>Accuracy</a:t>
            </a:r>
          </a:p>
          <a:p>
            <a:r>
              <a:rPr lang="en-US" altLang="zh-CN" sz="3600" b="1" dirty="0">
                <a:latin typeface="Times New Roman" panose="02020603050405020304" pitchFamily="18" charset="0"/>
                <a:cs typeface="Times New Roman" panose="02020603050405020304" pitchFamily="18" charset="0"/>
              </a:rPr>
              <a:t>Universality</a:t>
            </a:r>
          </a:p>
          <a:p>
            <a:r>
              <a:rPr lang="en-US" altLang="zh-CN" sz="3600" b="1" dirty="0">
                <a:latin typeface="Times New Roman" panose="02020603050405020304" pitchFamily="18" charset="0"/>
                <a:cs typeface="Times New Roman" panose="02020603050405020304" pitchFamily="18" charset="0"/>
              </a:rPr>
              <a:t>Efficiency</a:t>
            </a:r>
            <a:endParaRPr lang="zh-CN" altLang="en-US" sz="3600" b="1" dirty="0">
              <a:latin typeface="Times New Roman" panose="02020603050405020304" pitchFamily="18" charset="0"/>
              <a:cs typeface="Times New Roman" panose="02020603050405020304" pitchFamily="18" charset="0"/>
            </a:endParaRPr>
          </a:p>
        </p:txBody>
      </p:sp>
      <p:sp>
        <p:nvSpPr>
          <p:cNvPr id="6" name="内容占位符 5">
            <a:extLst>
              <a:ext uri="{FF2B5EF4-FFF2-40B4-BE49-F238E27FC236}">
                <a16:creationId xmlns:a16="http://schemas.microsoft.com/office/drawing/2014/main" id="{14E6F626-BD7E-4EB0-A289-CCB132E71817}"/>
              </a:ext>
            </a:extLst>
          </p:cNvPr>
          <p:cNvSpPr>
            <a:spLocks noGrp="1"/>
          </p:cNvSpPr>
          <p:nvPr>
            <p:ph sz="quarter" idx="4"/>
          </p:nvPr>
        </p:nvSpPr>
        <p:spPr>
          <a:xfrm>
            <a:off x="6187415" y="2364060"/>
            <a:ext cx="5194583" cy="3496992"/>
          </a:xfrm>
        </p:spPr>
        <p:txBody>
          <a:bodyPr>
            <a:normAutofit/>
          </a:bodyPr>
          <a:lstStyle/>
          <a:p>
            <a:r>
              <a:rPr lang="zh-CN" altLang="en-US" sz="3600" b="1" dirty="0"/>
              <a:t>准确性</a:t>
            </a:r>
            <a:endParaRPr lang="en-US" altLang="zh-CN" sz="3600" b="1" dirty="0"/>
          </a:p>
          <a:p>
            <a:r>
              <a:rPr lang="zh-CN" altLang="en-US" sz="3600" b="1" dirty="0"/>
              <a:t>多样性</a:t>
            </a:r>
            <a:endParaRPr lang="en-US" altLang="zh-CN" sz="3600" b="1" dirty="0"/>
          </a:p>
          <a:p>
            <a:r>
              <a:rPr lang="zh-CN" altLang="en-US" sz="3600" b="1" dirty="0"/>
              <a:t>有效性</a:t>
            </a:r>
            <a:endParaRPr lang="en-US" altLang="zh-CN" sz="3600" b="1" dirty="0"/>
          </a:p>
        </p:txBody>
      </p:sp>
    </p:spTree>
    <p:extLst>
      <p:ext uri="{BB962C8B-B14F-4D97-AF65-F5344CB8AC3E}">
        <p14:creationId xmlns:p14="http://schemas.microsoft.com/office/powerpoint/2010/main" val="2362067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8455DD-AB07-41A3-9FF6-95FBA94ED7BC}"/>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Weaknesses</a:t>
            </a:r>
            <a:endParaRPr lang="zh-CN" altLang="en-US" dirty="0">
              <a:latin typeface="Times New Roman" panose="02020603050405020304" pitchFamily="18" charset="0"/>
              <a:cs typeface="Times New Roman" panose="02020603050405020304" pitchFamily="18" charset="0"/>
            </a:endParaRPr>
          </a:p>
        </p:txBody>
      </p:sp>
      <p:sp>
        <p:nvSpPr>
          <p:cNvPr id="4" name="内容占位符 3">
            <a:extLst>
              <a:ext uri="{FF2B5EF4-FFF2-40B4-BE49-F238E27FC236}">
                <a16:creationId xmlns:a16="http://schemas.microsoft.com/office/drawing/2014/main" id="{2A5BD251-6A71-4AA6-A59A-7CF3DF939863}"/>
              </a:ext>
            </a:extLst>
          </p:cNvPr>
          <p:cNvSpPr>
            <a:spLocks noGrp="1"/>
          </p:cNvSpPr>
          <p:nvPr>
            <p:ph sz="half" idx="2"/>
          </p:nvPr>
        </p:nvSpPr>
        <p:spPr>
          <a:xfrm>
            <a:off x="814729" y="2364060"/>
            <a:ext cx="5189856" cy="3496992"/>
          </a:xfrm>
        </p:spPr>
        <p:txBody>
          <a:bodyPr>
            <a:normAutofit/>
          </a:bodyPr>
          <a:lstStyle/>
          <a:p>
            <a:r>
              <a:rPr lang="en-US" altLang="zh-CN" sz="3600" b="1" dirty="0">
                <a:latin typeface="Times New Roman" panose="02020603050405020304" pitchFamily="18" charset="0"/>
                <a:cs typeface="Times New Roman" panose="02020603050405020304" pitchFamily="18" charset="0"/>
              </a:rPr>
              <a:t>Complexity</a:t>
            </a:r>
          </a:p>
          <a:p>
            <a:r>
              <a:rPr lang="en-US" altLang="zh-CN" sz="3600" b="1" dirty="0">
                <a:latin typeface="Times New Roman" panose="02020603050405020304" pitchFamily="18" charset="0"/>
                <a:cs typeface="Times New Roman" panose="02020603050405020304" pitchFamily="18" charset="0"/>
              </a:rPr>
              <a:t>Difficult to operate</a:t>
            </a:r>
          </a:p>
          <a:p>
            <a:pPr marL="0" indent="0">
              <a:buNone/>
            </a:pPr>
            <a:endParaRPr lang="zh-CN" altLang="en-US" sz="3600" b="1" dirty="0">
              <a:latin typeface="Times New Roman" panose="02020603050405020304" pitchFamily="18" charset="0"/>
              <a:cs typeface="Times New Roman" panose="02020603050405020304" pitchFamily="18" charset="0"/>
            </a:endParaRPr>
          </a:p>
        </p:txBody>
      </p:sp>
      <p:sp>
        <p:nvSpPr>
          <p:cNvPr id="6" name="内容占位符 5">
            <a:extLst>
              <a:ext uri="{FF2B5EF4-FFF2-40B4-BE49-F238E27FC236}">
                <a16:creationId xmlns:a16="http://schemas.microsoft.com/office/drawing/2014/main" id="{14E6F626-BD7E-4EB0-A289-CCB132E71817}"/>
              </a:ext>
            </a:extLst>
          </p:cNvPr>
          <p:cNvSpPr>
            <a:spLocks noGrp="1"/>
          </p:cNvSpPr>
          <p:nvPr>
            <p:ph sz="quarter" idx="4"/>
          </p:nvPr>
        </p:nvSpPr>
        <p:spPr>
          <a:xfrm>
            <a:off x="6187415" y="2364060"/>
            <a:ext cx="5194583" cy="3496992"/>
          </a:xfrm>
        </p:spPr>
        <p:txBody>
          <a:bodyPr>
            <a:normAutofit/>
          </a:bodyPr>
          <a:lstStyle/>
          <a:p>
            <a:r>
              <a:rPr lang="zh-CN" altLang="en-US" sz="3600" b="1" dirty="0"/>
              <a:t>复杂性</a:t>
            </a:r>
            <a:endParaRPr lang="en-US" altLang="zh-CN" sz="3600" b="1" dirty="0"/>
          </a:p>
          <a:p>
            <a:r>
              <a:rPr lang="zh-CN" altLang="en-US" sz="3600" b="1" dirty="0"/>
              <a:t>难于操作</a:t>
            </a:r>
            <a:endParaRPr lang="en-US" altLang="zh-CN" sz="3600" b="1" dirty="0"/>
          </a:p>
        </p:txBody>
      </p:sp>
    </p:spTree>
    <p:extLst>
      <p:ext uri="{BB962C8B-B14F-4D97-AF65-F5344CB8AC3E}">
        <p14:creationId xmlns:p14="http://schemas.microsoft.com/office/powerpoint/2010/main" val="3779251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 Letter to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Executives</a:t>
            </a:r>
            <a:endParaRPr lang="zh-CN" altLang="en-US"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4294967295"/>
          </p:nvPr>
        </p:nvSpPr>
        <p:spPr>
          <a:xfrm>
            <a:off x="7699625" y="2261937"/>
            <a:ext cx="4331954" cy="4331367"/>
          </a:xfrm>
        </p:spPr>
        <p:txBody>
          <a:bodyPr>
            <a:noAutofit/>
          </a:bodyPr>
          <a:lstStyle/>
          <a:p>
            <a:pPr marL="0" indent="0" algn="l">
              <a:buNone/>
            </a:pPr>
            <a:r>
              <a:rPr lang="en-US" altLang="zh-CN" sz="2000" b="1" dirty="0">
                <a:latin typeface="Times New Roman" panose="02020603050405020304" pitchFamily="18" charset="0"/>
                <a:cs typeface="Times New Roman" panose="02020603050405020304" pitchFamily="18" charset="0"/>
              </a:rPr>
              <a:t>Two factors</a:t>
            </a:r>
            <a:r>
              <a:rPr lang="zh-CN" altLang="en-US" sz="2000" b="1" dirty="0">
                <a:latin typeface="Times New Roman" panose="02020603050405020304" pitchFamily="18" charset="0"/>
                <a:cs typeface="Times New Roman" panose="02020603050405020304" pitchFamily="18" charset="0"/>
              </a:rPr>
              <a:t>（两个主要因素）</a:t>
            </a:r>
            <a:r>
              <a:rPr lang="en-US" altLang="zh-CN" sz="2000" b="1" dirty="0">
                <a:latin typeface="Times New Roman" panose="02020603050405020304" pitchFamily="18" charset="0"/>
                <a:cs typeface="Times New Roman" panose="02020603050405020304" pitchFamily="18" charset="0"/>
              </a:rPr>
              <a:t>:</a:t>
            </a:r>
          </a:p>
          <a:p>
            <a:r>
              <a:rPr lang="en-US" altLang="zh-CN" sz="2000" dirty="0" err="1">
                <a:latin typeface="Times New Roman" panose="02020603050405020304" pitchFamily="18" charset="0"/>
                <a:cs typeface="Times New Roman" panose="02020603050405020304" pitchFamily="18" charset="0"/>
              </a:rPr>
              <a:t>Hommization</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（人性化）</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Efficiency</a:t>
            </a:r>
            <a:r>
              <a:rPr lang="zh-CN" altLang="en-US" sz="2000" dirty="0">
                <a:latin typeface="Times New Roman" panose="02020603050405020304" pitchFamily="18" charset="0"/>
                <a:cs typeface="Times New Roman" panose="02020603050405020304" pitchFamily="18" charset="0"/>
              </a:rPr>
              <a:t>（有效）</a:t>
            </a:r>
            <a:endParaRPr lang="en-US" altLang="zh-CN" sz="2000" dirty="0">
              <a:latin typeface="Times New Roman" panose="02020603050405020304" pitchFamily="18" charset="0"/>
              <a:cs typeface="Times New Roman" panose="02020603050405020304" pitchFamily="18" charset="0"/>
            </a:endParaRPr>
          </a:p>
          <a:p>
            <a:pPr marL="0" indent="0" algn="l">
              <a:buNone/>
            </a:pPr>
            <a:r>
              <a:rPr lang="en-US" altLang="zh-CN" sz="2000" b="1" dirty="0">
                <a:latin typeface="Times New Roman" panose="02020603050405020304" pitchFamily="18" charset="0"/>
                <a:cs typeface="Times New Roman" panose="02020603050405020304" pitchFamily="18" charset="0"/>
              </a:rPr>
              <a:t>Three suggestions</a:t>
            </a:r>
            <a:r>
              <a:rPr lang="zh-CN" altLang="en-US" sz="2000" b="1" dirty="0">
                <a:latin typeface="Times New Roman" panose="02020603050405020304" pitchFamily="18" charset="0"/>
                <a:cs typeface="Times New Roman" panose="02020603050405020304" pitchFamily="18" charset="0"/>
              </a:rPr>
              <a:t>（三条有效建议）</a:t>
            </a:r>
            <a:r>
              <a:rPr lang="en-US" altLang="zh-CN" sz="2000" b="1"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Avoid blocks in general aisles.</a:t>
            </a:r>
            <a:r>
              <a:rPr lang="zh-CN" altLang="en-US" sz="2000" dirty="0">
                <a:latin typeface="Times New Roman" panose="02020603050405020304" pitchFamily="18" charset="0"/>
                <a:cs typeface="Times New Roman" panose="02020603050405020304" pitchFamily="18" charset="0"/>
              </a:rPr>
              <a:t>（防止主过道拥堵）</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Provide enough space for luggage.</a:t>
            </a:r>
            <a:r>
              <a:rPr lang="zh-CN" altLang="en-US" sz="2000" dirty="0">
                <a:latin typeface="Times New Roman" panose="02020603050405020304" pitchFamily="18" charset="0"/>
                <a:cs typeface="Times New Roman" panose="02020603050405020304" pitchFamily="18" charset="0"/>
              </a:rPr>
              <a:t>（为行李提供足够空间）</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Prevent queue-jumping.</a:t>
            </a:r>
            <a:r>
              <a:rPr lang="zh-CN" altLang="en-US" sz="2000" dirty="0">
                <a:latin typeface="Times New Roman" panose="02020603050405020304" pitchFamily="18" charset="0"/>
                <a:cs typeface="Times New Roman" panose="02020603050405020304" pitchFamily="18" charset="0"/>
              </a:rPr>
              <a:t>（防止不必要的插队）</a:t>
            </a:r>
          </a:p>
        </p:txBody>
      </p:sp>
      <p:sp>
        <p:nvSpPr>
          <p:cNvPr id="4" name="副标题 2">
            <a:extLst>
              <a:ext uri="{FF2B5EF4-FFF2-40B4-BE49-F238E27FC236}">
                <a16:creationId xmlns:a16="http://schemas.microsoft.com/office/drawing/2014/main" id="{1CF32A9A-E967-468F-A480-12E2488F1819}"/>
              </a:ext>
            </a:extLst>
          </p:cNvPr>
          <p:cNvSpPr txBox="1">
            <a:spLocks/>
          </p:cNvSpPr>
          <p:nvPr/>
        </p:nvSpPr>
        <p:spPr>
          <a:xfrm>
            <a:off x="394447" y="4253062"/>
            <a:ext cx="10572750" cy="1680378"/>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zh-CN" altLang="en-US" sz="16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9EAC96D4-BA1E-45E3-9552-CDEE7B07A08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0" y="2303160"/>
            <a:ext cx="7305178" cy="3630280"/>
          </a:xfrm>
          <a:prstGeom prst="rect">
            <a:avLst/>
          </a:prstGeom>
        </p:spPr>
      </p:pic>
    </p:spTree>
    <p:extLst>
      <p:ext uri="{BB962C8B-B14F-4D97-AF65-F5344CB8AC3E}">
        <p14:creationId xmlns:p14="http://schemas.microsoft.com/office/powerpoint/2010/main" val="3086498424"/>
      </p:ext>
    </p:extLst>
  </p:cSld>
  <p:clrMapOvr>
    <a:masterClrMapping/>
  </p:clrMapOvr>
</p:sld>
</file>

<file path=ppt/theme/theme1.xml><?xml version="1.0" encoding="utf-8"?>
<a:theme xmlns:a="http://schemas.openxmlformats.org/drawingml/2006/main" name="引用">
  <a:themeElements>
    <a:clrScheme name="自定义 3">
      <a:dk1>
        <a:srgbClr val="FFFFFF"/>
      </a:dk1>
      <a:lt1>
        <a:srgbClr val="000000"/>
      </a:lt1>
      <a:dk2>
        <a:srgbClr val="FFFFFF"/>
      </a:dk2>
      <a:lt2>
        <a:srgbClr val="000000"/>
      </a:lt2>
      <a:accent1>
        <a:srgbClr val="21048A"/>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引用">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TM03457503[[fn=引用]]</Template>
  <TotalTime>138</TotalTime>
  <Words>894</Words>
  <Application>Microsoft Office PowerPoint</Application>
  <PresentationFormat>宽屏</PresentationFormat>
  <Paragraphs>49</Paragraphs>
  <Slides>6</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等线</vt:lpstr>
      <vt:lpstr>Century Gothic</vt:lpstr>
      <vt:lpstr>Consolas</vt:lpstr>
      <vt:lpstr>Times New Roman</vt:lpstr>
      <vt:lpstr>Wingdings 2</vt:lpstr>
      <vt:lpstr>引用</vt:lpstr>
      <vt:lpstr>Background</vt:lpstr>
      <vt:lpstr>Background</vt:lpstr>
      <vt:lpstr>Our Work</vt:lpstr>
      <vt:lpstr>Strengths</vt:lpstr>
      <vt:lpstr>Weaknesses</vt:lpstr>
      <vt:lpstr>A Letter to the Executives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Boarding &amp; Disembarking</dc:title>
  <dc:creator>Allan</dc:creator>
  <cp:lastModifiedBy>lijh</cp:lastModifiedBy>
  <cp:revision>6</cp:revision>
  <dcterms:created xsi:type="dcterms:W3CDTF">2022-04-09T13:58:34Z</dcterms:created>
  <dcterms:modified xsi:type="dcterms:W3CDTF">2022-04-10T10:27:23Z</dcterms:modified>
</cp:coreProperties>
</file>