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59421"/>
      </p:ext>
    </p:extLst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68375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93042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93579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07020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2299"/>
      </p:ext>
    </p:extLst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5512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07440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77937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34100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4679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2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med"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&amp; Disembarking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stOOrz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44956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总假设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Assumptions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5618163"/>
          </a:xfrm>
        </p:spPr>
        <p:txBody>
          <a:bodyPr anchor="t">
            <a:norm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每名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乘客都会将自己的行李放在自己座位的正上方。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altLang="zh-CN" sz="1200" b="1" dirty="0"/>
              <a:t>        </a:t>
            </a:r>
            <a:r>
              <a:rPr lang="en-US" altLang="zh-CN" sz="1200" b="1" dirty="0" smtClean="0"/>
              <a:t>  For </a:t>
            </a:r>
            <a:r>
              <a:rPr lang="en-US" altLang="zh-CN" sz="1200" b="1" dirty="0"/>
              <a:t>each passenger, their luggage is put on the rack above </a:t>
            </a:r>
            <a:r>
              <a:rPr lang="en-US" altLang="zh-CN" sz="1200" b="1" dirty="0" smtClean="0"/>
              <a:t>them.</a:t>
            </a:r>
          </a:p>
          <a:p>
            <a:pPr marL="0" indent="-457200"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smtClean="0"/>
              <a:t>  Airlines </a:t>
            </a:r>
            <a:r>
              <a:rPr lang="en-US" altLang="zh-CN" sz="1200" dirty="0"/>
              <a:t>usually ensure this fact to minimize unnecessary congestion</a:t>
            </a:r>
            <a:r>
              <a:rPr lang="en-US" altLang="zh-CN" sz="1200" dirty="0" smtClean="0"/>
              <a:t>.</a:t>
            </a: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所有乘客的取行李和放行李的标准时间都相同。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altLang="zh-CN" sz="1200" b="1" dirty="0" smtClean="0"/>
              <a:t>       </a:t>
            </a:r>
            <a:r>
              <a:rPr lang="en-US" altLang="zh-CN" sz="1200" b="1" dirty="0" smtClean="0"/>
              <a:t>   </a:t>
            </a:r>
            <a:r>
              <a:rPr lang="en-US" altLang="zh-CN" sz="1200" b="1" dirty="0" smtClean="0"/>
              <a:t>For a certain passenger, the time to lay down his luggage and the time to remove it is the same.</a:t>
            </a:r>
          </a:p>
          <a:p>
            <a:pPr marL="0" indent="-457200">
              <a:buNone/>
            </a:pPr>
            <a:r>
              <a:rPr lang="en-US" altLang="zh-CN" sz="1200" dirty="0" smtClean="0"/>
              <a:t>       </a:t>
            </a:r>
            <a:r>
              <a:rPr lang="en-US" altLang="zh-CN" sz="1200" dirty="0" smtClean="0"/>
              <a:t>   </a:t>
            </a:r>
            <a:r>
              <a:rPr lang="en-US" altLang="zh-CN" sz="1200" dirty="0" smtClean="0"/>
              <a:t>This process can be mathematically acknowledged as reversible (Consider when time relapses).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过道的宽度恰好能容纳一名乘客。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</a:t>
            </a:r>
            <a:r>
              <a:rPr lang="en-US" altLang="zh-CN" sz="1200" b="1" dirty="0" smtClean="0"/>
              <a:t>      </a:t>
            </a:r>
            <a:r>
              <a:rPr lang="en-US" altLang="zh-CN" sz="1200" b="1" dirty="0" smtClean="0"/>
              <a:t>The </a:t>
            </a:r>
            <a:r>
              <a:rPr lang="en-US" altLang="zh-CN" sz="1200" b="1" dirty="0"/>
              <a:t>total width of a passenger and his luggage is similar to the width between </a:t>
            </a:r>
            <a:r>
              <a:rPr lang="en-US" altLang="zh-CN" sz="1200" b="1" dirty="0" smtClean="0"/>
              <a:t>rows.</a:t>
            </a:r>
          </a:p>
          <a:p>
            <a:pPr marL="0" indent="0">
              <a:buNone/>
            </a:pPr>
            <a:r>
              <a:rPr lang="en-US" altLang="zh-CN" sz="1200" dirty="0" smtClean="0"/>
              <a:t>       </a:t>
            </a:r>
            <a:r>
              <a:rPr lang="en-US" altLang="zh-CN" sz="1200" dirty="0" smtClean="0"/>
              <a:t>   </a:t>
            </a:r>
            <a:r>
              <a:rPr lang="en-US" altLang="zh-CN" sz="1200" dirty="0" smtClean="0"/>
              <a:t>To </a:t>
            </a:r>
            <a:r>
              <a:rPr lang="en-US" altLang="zh-CN" sz="1200" dirty="0"/>
              <a:t>provide the passengers with the best flying experience, the airline company needs to find a width between rows which </a:t>
            </a:r>
            <a:r>
              <a:rPr lang="en-US" altLang="zh-CN" sz="1200" dirty="0" smtClean="0"/>
              <a:t>will 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</a:t>
            </a:r>
            <a:r>
              <a:rPr lang="en-US" altLang="zh-CN" sz="1200" dirty="0" smtClean="0"/>
              <a:t>     </a:t>
            </a:r>
            <a:r>
              <a:rPr lang="en-US" altLang="zh-CN" sz="1200" dirty="0" smtClean="0"/>
              <a:t>both satisfy </a:t>
            </a:r>
            <a:r>
              <a:rPr lang="en-US" altLang="zh-CN" sz="1200" dirty="0"/>
              <a:t>the needs of people and maximize the plane’s </a:t>
            </a:r>
            <a:r>
              <a:rPr lang="en-US" altLang="zh-CN" sz="1200" dirty="0" smtClean="0"/>
              <a:t>capacity.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乘客在过道中的最大速度相等。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</a:t>
            </a:r>
            <a:r>
              <a:rPr lang="en-US" altLang="zh-CN" sz="1200" b="1" dirty="0" smtClean="0"/>
              <a:t>       </a:t>
            </a:r>
            <a:r>
              <a:rPr lang="en-US" altLang="zh-CN" sz="1200" b="1" dirty="0" smtClean="0"/>
              <a:t>All </a:t>
            </a:r>
            <a:r>
              <a:rPr lang="en-US" altLang="zh-CN" sz="1200" b="1" dirty="0"/>
              <a:t>passengers walk at the same speed on the </a:t>
            </a:r>
            <a:r>
              <a:rPr lang="en-US" altLang="zh-CN" sz="1200" b="1" dirty="0" smtClean="0"/>
              <a:t>aisles.</a:t>
            </a:r>
          </a:p>
          <a:p>
            <a:pPr marL="0" indent="0">
              <a:buNone/>
            </a:pPr>
            <a:r>
              <a:rPr lang="en-US" altLang="zh-CN" sz="1200" dirty="0" smtClean="0"/>
              <a:t>    </a:t>
            </a:r>
            <a:r>
              <a:rPr lang="en-US" altLang="zh-CN" sz="1200" dirty="0" smtClean="0"/>
              <a:t>      </a:t>
            </a:r>
            <a:r>
              <a:rPr lang="en-US" altLang="zh-CN" sz="1200" dirty="0" smtClean="0"/>
              <a:t>Though </a:t>
            </a:r>
            <a:r>
              <a:rPr lang="en-US" altLang="zh-CN" sz="1200" dirty="0"/>
              <a:t>there are energy difference caused by age and sex, there is slight difference of walking velocity when different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smtClean="0"/>
              <a:t>        </a:t>
            </a:r>
            <a:r>
              <a:rPr lang="en-US" altLang="zh-CN" sz="1200" dirty="0" smtClean="0"/>
              <a:t>passengers </a:t>
            </a:r>
            <a:r>
              <a:rPr lang="en-US" altLang="zh-CN" sz="1200" dirty="0"/>
              <a:t>walk on a plane searching for their assigned seat. Therefore, we can neglect the difference and assume that all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       </a:t>
            </a:r>
            <a:r>
              <a:rPr lang="en-US" altLang="zh-CN" sz="1200" dirty="0" smtClean="0"/>
              <a:t>the passengers </a:t>
            </a:r>
            <a:r>
              <a:rPr lang="en-US" altLang="zh-CN" sz="1200" dirty="0"/>
              <a:t>have the same ideal velocity.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88595"/>
      </p:ext>
    </p:extLst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总假设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Assumptions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乘客只会朝着自己座位的方向移动，而不会往回走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Passengers </a:t>
            </a:r>
            <a:r>
              <a:rPr lang="en-US" altLang="zh-CN" sz="1200" b="1" dirty="0"/>
              <a:t>never go </a:t>
            </a:r>
            <a:r>
              <a:rPr lang="en-US" altLang="zh-CN" sz="1200" b="1" dirty="0" smtClean="0"/>
              <a:t>backward.</a:t>
            </a:r>
          </a:p>
          <a:p>
            <a:pPr marL="0" indent="0">
              <a:buNone/>
            </a:pPr>
            <a:r>
              <a:rPr lang="en-US" altLang="zh-CN" sz="1200" dirty="0" smtClean="0"/>
              <a:t>          Most </a:t>
            </a:r>
            <a:r>
              <a:rPr lang="en-US" altLang="zh-CN" sz="1200" dirty="0"/>
              <a:t>passengers are concentrated on finding their seat most. Therefore, they seldom miss their way and try </a:t>
            </a:r>
            <a:r>
              <a:rPr lang="en-US" altLang="zh-CN" sz="1200" dirty="0" smtClean="0"/>
              <a:t>to move </a:t>
            </a:r>
            <a:r>
              <a:rPr lang="en-US" altLang="zh-CN" sz="1200" dirty="0"/>
              <a:t>backward.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头等舱和商务舱乘客会优先登机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First </a:t>
            </a:r>
            <a:r>
              <a:rPr lang="en-US" altLang="zh-CN" sz="1200" b="1" dirty="0"/>
              <a:t>and business class passengers are prioritized with respect to those of the economic </a:t>
            </a:r>
            <a:r>
              <a:rPr lang="en-US" altLang="zh-CN" sz="1200" b="1" dirty="0" smtClean="0"/>
              <a:t>class.</a:t>
            </a:r>
          </a:p>
          <a:p>
            <a:pPr marL="0" indent="0">
              <a:buNone/>
            </a:pPr>
            <a:r>
              <a:rPr lang="en-US" altLang="zh-CN" sz="1200" dirty="0" smtClean="0"/>
              <a:t>          Although </a:t>
            </a:r>
            <a:r>
              <a:rPr lang="en-US" altLang="zh-CN" sz="1200" dirty="0"/>
              <a:t>(according to the ultimate results displayed in our essay), this is not the best boarding strategy for any types of plane and passengers, </a:t>
            </a:r>
            <a:r>
              <a:rPr lang="en-US" altLang="zh-CN" sz="1200" dirty="0" smtClean="0"/>
              <a:t>letting</a:t>
            </a:r>
          </a:p>
          <a:p>
            <a:pPr marL="0" indent="0">
              <a:buNone/>
            </a:pPr>
            <a:r>
              <a:rPr lang="en-US" altLang="zh-CN" sz="1200" dirty="0" smtClean="0"/>
              <a:t>          </a:t>
            </a:r>
            <a:r>
              <a:rPr lang="en-US" altLang="zh-CN" sz="1200" dirty="0"/>
              <a:t>distinguished guests board first will give these </a:t>
            </a:r>
            <a:r>
              <a:rPr lang="en-US" altLang="zh-CN" sz="1200" dirty="0" smtClean="0"/>
              <a:t>passengers </a:t>
            </a:r>
            <a:r>
              <a:rPr lang="en-US" altLang="zh-CN" sz="1200" dirty="0"/>
              <a:t>a sense of satisfaction and enlarge the airline company’s income. Therefore, we took </a:t>
            </a:r>
            <a:r>
              <a:rPr lang="en-US" altLang="zh-CN" sz="1200" dirty="0" smtClean="0"/>
              <a:t>this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fact </a:t>
            </a:r>
            <a:r>
              <a:rPr lang="en-US" altLang="zh-CN" sz="1200" dirty="0"/>
              <a:t>into consideration to make our model more realistic</a:t>
            </a:r>
            <a:r>
              <a:rPr lang="en-US" altLang="zh-CN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16226"/>
      </p:ext>
    </p:extLst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Assumptions-Model 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行李架足够大，能容纳任意大小的行李。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The </a:t>
            </a:r>
            <a:r>
              <a:rPr lang="en-US" altLang="zh-CN" sz="1200" b="1" dirty="0"/>
              <a:t>luggage racks are designed to be adequate for any reasonable amount of </a:t>
            </a:r>
            <a:r>
              <a:rPr lang="en-US" altLang="zh-CN" sz="1200" b="1" dirty="0" smtClean="0"/>
              <a:t>luggage.</a:t>
            </a:r>
          </a:p>
          <a:p>
            <a:pPr marL="0" indent="0">
              <a:buNone/>
            </a:pPr>
            <a:r>
              <a:rPr lang="en-US" altLang="zh-CN" sz="1200" dirty="0" smtClean="0"/>
              <a:t>          Consignment </a:t>
            </a:r>
            <a:r>
              <a:rPr lang="en-US" altLang="zh-CN" sz="1200" dirty="0"/>
              <a:t>service is provided for the passengers before they enter the plane. Therefore, we can assume that there are enough space for the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passengers </a:t>
            </a:r>
            <a:r>
              <a:rPr lang="en-US" altLang="zh-CN" sz="1200" dirty="0"/>
              <a:t>to place smaller items, which means the space for storage is </a:t>
            </a:r>
            <a:r>
              <a:rPr lang="en-US" altLang="zh-CN" sz="1200" dirty="0" smtClean="0"/>
              <a:t>endless.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在一个特定单元格中，乘客速度是一个常量。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In </a:t>
            </a:r>
            <a:r>
              <a:rPr lang="en-US" altLang="zh-CN" sz="1200" b="1" dirty="0"/>
              <a:t>a certain cell, </a:t>
            </a:r>
            <a:r>
              <a:rPr lang="en-US" altLang="zh-CN" sz="1200" b="1" i="1" dirty="0"/>
              <a:t>v</a:t>
            </a:r>
            <a:r>
              <a:rPr lang="en-US" altLang="zh-CN" sz="1200" b="1" dirty="0"/>
              <a:t> is a fixed </a:t>
            </a:r>
            <a:r>
              <a:rPr lang="en-US" altLang="zh-CN" sz="1200" b="1" dirty="0" smtClean="0"/>
              <a:t>value.</a:t>
            </a:r>
          </a:p>
          <a:p>
            <a:pPr marL="0" indent="0">
              <a:buNone/>
            </a:pPr>
            <a:r>
              <a:rPr lang="en-US" altLang="zh-CN" sz="1200" dirty="0" smtClean="0"/>
              <a:t>          Since </a:t>
            </a:r>
            <a:r>
              <a:rPr lang="en-US" altLang="zh-CN" sz="1200" dirty="0"/>
              <a:t>d (the width between rows, or the length of a cell) is taken as 0.8m, a very small distance, there won’t be a big difference in velocity </a:t>
            </a:r>
            <a:r>
              <a:rPr lang="en-US" altLang="zh-CN" sz="1200" dirty="0" smtClean="0"/>
              <a:t>change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en-US" altLang="zh-CN" sz="1200" dirty="0"/>
              <a:t>when a passenger is moving in the cell. Therefore, we can assume that v in a certain block won’t change.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乘客总是保持他们的最大速度。（此条表述有问题，应该改为：乘客总是以尽可能大的速度行走。）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There </a:t>
            </a:r>
            <a:r>
              <a:rPr lang="en-US" altLang="zh-CN" sz="1200" b="1" dirty="0"/>
              <a:t>is enough space in the aisle so that every passenger can walk at their maximum </a:t>
            </a:r>
            <a:r>
              <a:rPr lang="en-US" altLang="zh-CN" sz="1200" b="1" dirty="0" smtClean="0"/>
              <a:t>speed.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To </a:t>
            </a:r>
            <a:r>
              <a:rPr lang="en-US" altLang="zh-CN" sz="1200" dirty="0"/>
              <a:t>provide their customers with the best flying experience, flying agencies usually make the aisle wide enough. Therefore, we can assume that </a:t>
            </a:r>
            <a:r>
              <a:rPr lang="en-US" altLang="zh-CN" sz="1200" dirty="0" smtClean="0"/>
              <a:t>there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en-US" altLang="zh-CN" sz="1200" dirty="0"/>
              <a:t>is enough space for the passengers to maintain their speed</a:t>
            </a:r>
            <a:r>
              <a:rPr lang="en-US" altLang="zh-CN" sz="1200" dirty="0" smtClean="0"/>
              <a:t>. (should be converted into: Passengers always walk as fast as possible.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所有乘客在登机前都是排好队的，且不存在迟到情况。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All </a:t>
            </a:r>
            <a:r>
              <a:rPr lang="en-US" altLang="zh-CN" sz="1200" b="1" dirty="0"/>
              <a:t>the passengers have lined up before boarding, and none of them would be late.</a:t>
            </a:r>
          </a:p>
          <a:p>
            <a:pPr marL="0" indent="0">
              <a:buNone/>
            </a:pPr>
            <a:r>
              <a:rPr lang="en-US" altLang="zh-CN" sz="1200" dirty="0" smtClean="0">
                <a:cs typeface="Times New Roman" panose="02020603050405020304" pitchFamily="18" charset="0"/>
              </a:rPr>
              <a:t>          This </a:t>
            </a:r>
            <a:r>
              <a:rPr lang="en-US" altLang="zh-CN" sz="1200" dirty="0">
                <a:cs typeface="Times New Roman" panose="02020603050405020304" pitchFamily="18" charset="0"/>
              </a:rPr>
              <a:t>is reasonable because </a:t>
            </a:r>
            <a:r>
              <a:rPr lang="en-US" altLang="zh-CN" sz="1200" dirty="0" smtClean="0">
                <a:cs typeface="Times New Roman" panose="02020603050405020304" pitchFamily="18" charset="0"/>
              </a:rPr>
              <a:t>passengers all don’t want to miss the plane. And as for the queuing, according that the aisle is only wide enough for one </a:t>
            </a:r>
          </a:p>
          <a:p>
            <a:pPr marL="0" indent="0">
              <a:buNone/>
            </a:pPr>
            <a:r>
              <a:rPr lang="en-US" altLang="zh-CN" sz="1200" dirty="0" smtClean="0">
                <a:cs typeface="Times New Roman" panose="02020603050405020304" pitchFamily="18" charset="0"/>
              </a:rPr>
              <a:t>          passenger, it’s reasonable that they keep in the same sequence all the time.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27108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2251075"/>
                <a:ext cx="9793288" cy="4471988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  <a:p>
                <a:pPr marL="0" indent="0">
                  <a:buNone/>
                </a:pPr>
                <a:r>
                  <a:rPr lang="en-US" altLang="zh-CN" sz="1200" dirty="0" smtClean="0"/>
                  <a:t>          For </a:t>
                </a:r>
                <a:r>
                  <a:rPr lang="en-US" altLang="zh-CN" sz="1200" dirty="0"/>
                  <a:t>a period of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200" dirty="0" smtClean="0"/>
                  <a:t> seconds </a:t>
                </a:r>
                <a:r>
                  <a:rPr lang="en-US" altLang="zh-CN" sz="1200" dirty="0"/>
                  <a:t>in SI, we define the actual simulation time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, </a:t>
                </a:r>
                <a:r>
                  <a:rPr lang="en-US" altLang="zh-CN" sz="1200" dirty="0"/>
                  <a:t>which literally represents how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200" dirty="0"/>
                  <a:t> </a:t>
                </a:r>
                <a:r>
                  <a:rPr lang="en-US" altLang="zh-CN" sz="1200" dirty="0" smtClean="0"/>
                  <a:t>seconds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200" dirty="0"/>
                  <a:t> consists of. </a:t>
                </a:r>
                <a:r>
                  <a:rPr lang="en-US" altLang="zh-CN" sz="1200" dirty="0" smtClean="0"/>
                  <a:t>This</a:t>
                </a:r>
              </a:p>
              <a:p>
                <a:pPr marL="0" indent="0">
                  <a:buNone/>
                </a:pP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kind of standardized time wouldn’t change the relatively best strategy and could simplify the model.</a:t>
                </a:r>
              </a:p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</a:p>
              <a:p>
                <a:pPr marL="0" indent="0">
                  <a:buNone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In the model, we define the “velocity”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time (defined above) spent to move the length of a cell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Therefore, we can get the formulae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′·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2251075"/>
                <a:ext cx="9793288" cy="4471988"/>
              </a:xfrm>
              <a:blipFill rotWithShape="0">
                <a:blip r:embed="rId2"/>
                <a:stretch>
                  <a:fillRect l="-249" t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909857"/>
      </p:ext>
    </p:extLst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将模型应用于不同机型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model to different aircrafts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1417638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 Wing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两种多过道的飞机，我们发现，它们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按照分过道的不同分为几个较小的部分，这几个部分中的乘客在分过道上互不影响。因此，我们可以考虑将这些部分分治处理，每个部分中分别采用最优的登机策略。然后，因为前面已经证明了过道占得越满效率越高的结论，我们只需让主过道占得最满即可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TETA and Flying Wing, two kinds of multi-aisle aircrafts, we found that they can be divided into smaller parts according to aisles, and passengers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 different parts won’t influence each other on part aisles. So we could consider respectively deal with these parts. We can use the best boarding 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sequence in each part. Then, for we’ve proved the conclusion that the best strategy is to make full use of the aisles, we only need to make sure the main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aisle is full.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4122"/>
            <a:ext cx="4664244" cy="2796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51" y="3725277"/>
            <a:ext cx="5511114" cy="28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751"/>
      </p:ext>
    </p:extLst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将模型应用于不同机型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model to different aircrafts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因此，对于这一类的飞机，我们只需要预先将所有乘客按他们所在的小部分进行分组，将每组中的乘客按照组内的登机顺序进行排序，最后再确定组间乘客的登机先后顺序即可。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Thus for this kind of aircrafts, we only need to divide the passengers into groups according to the parts they’re in and sort the passengers in each group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according to the sequence of boarding within the group, and finally decide the sequence between groups.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由于外侧组的乘客可能会堵住主过道影响内侧组的乘客登机，为了确保过道的使用效率，我们应当让内侧组的乘客先登机。同时，为了防止内侧组有人就座之后带来的空单元格，我们决定在外侧组的一些乘客登机之后再安排几个内侧组的乘客，用来补齐这些空单元格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Obviously, passengers in the outer groups may block the main aisle and influence inner group passengers’ boarding, so we should board inner group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first to ensure the used efficiency of aisles. Meanwhile, to prevent empty cells caused by seated inner group passengers, we decided to 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 a few inner group passengers after some outer group passengers have boarded, to fill up the empty cells.</a:t>
            </a:r>
          </a:p>
        </p:txBody>
      </p:sp>
    </p:spTree>
    <p:extLst>
      <p:ext uri="{BB962C8B-B14F-4D97-AF65-F5344CB8AC3E}">
        <p14:creationId xmlns:p14="http://schemas.microsoft.com/office/powerpoint/2010/main" val="3983979920"/>
      </p:ext>
    </p:extLst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unit 6-liste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6-listening" id="{4AFE8710-7D76-4FD4-916E-97965A42219A}" vid="{F5DE2244-30E3-46B5-AFDE-B16B64B07F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6-listening</Template>
  <TotalTime>170</TotalTime>
  <Words>1190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Times New Roman</vt:lpstr>
      <vt:lpstr>unit 6-listening</vt:lpstr>
      <vt:lpstr>Boarding &amp; Disembarking</vt:lpstr>
      <vt:lpstr>总假设 General Assumptions</vt:lpstr>
      <vt:lpstr>总假设 General Assumptions</vt:lpstr>
      <vt:lpstr>模型A-假设 Assumptions-Model A</vt:lpstr>
      <vt:lpstr>定义 Definitions</vt:lpstr>
      <vt:lpstr>将模型应用于不同机型 Apply the model to different aircrafts</vt:lpstr>
      <vt:lpstr>将模型应用于不同机型 Apply the model to different aircrafts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Windows 用户</cp:lastModifiedBy>
  <cp:revision>119</cp:revision>
  <dcterms:created xsi:type="dcterms:W3CDTF">2022-04-09T13:58:34Z</dcterms:created>
  <dcterms:modified xsi:type="dcterms:W3CDTF">2022-04-10T02:03:27Z</dcterms:modified>
</cp:coreProperties>
</file>