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2" r:id="rId5"/>
    <p:sldId id="259" r:id="rId6"/>
    <p:sldId id="260"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F007D"/>
    <a:srgbClr val="110087"/>
    <a:srgbClr val="1300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B1BD1-0595-497B-B579-079E98C8A2C1}" type="datetimeFigureOut">
              <a:rPr lang="zh-CN" altLang="en-US" smtClean="0"/>
              <a:t>2022-04-10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0A8E3-4AF7-4426-A464-D4E85AD92AB0}" type="slidenum">
              <a:rPr lang="zh-CN" altLang="en-US" smtClean="0"/>
              <a:t>‹#›</a:t>
            </a:fld>
            <a:endParaRPr lang="zh-CN" altLang="en-US"/>
          </a:p>
        </p:txBody>
      </p:sp>
    </p:spTree>
    <p:extLst>
      <p:ext uri="{BB962C8B-B14F-4D97-AF65-F5344CB8AC3E}">
        <p14:creationId xmlns:p14="http://schemas.microsoft.com/office/powerpoint/2010/main" val="129801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These are the general</a:t>
            </a:r>
            <a:r>
              <a:rPr lang="en-US" altLang="zh-CN" sz="1400" baseline="0" dirty="0" smtClean="0"/>
              <a:t> assumptions of our model. All these assumptions are reasonable according to real-life flying experiences. </a:t>
            </a:r>
            <a:r>
              <a:rPr lang="en-US" altLang="zh-CN" sz="1400" baseline="0" dirty="0" smtClean="0"/>
              <a:t>We need to explain that the third assumption is to make the model discrete to simplify </a:t>
            </a:r>
            <a:r>
              <a:rPr lang="en-US" altLang="zh-CN" sz="1400" baseline="0" smtClean="0"/>
              <a:t>the calculation.</a:t>
            </a:r>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1</a:t>
            </a:fld>
            <a:endParaRPr lang="zh-CN" altLang="en-US"/>
          </a:p>
        </p:txBody>
      </p:sp>
    </p:spTree>
    <p:extLst>
      <p:ext uri="{BB962C8B-B14F-4D97-AF65-F5344CB8AC3E}">
        <p14:creationId xmlns:p14="http://schemas.microsoft.com/office/powerpoint/2010/main" val="1242401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Another three general assumptions.</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2</a:t>
            </a:fld>
            <a:endParaRPr lang="zh-CN" altLang="en-US"/>
          </a:p>
        </p:txBody>
      </p:sp>
    </p:spTree>
    <p:extLst>
      <p:ext uri="{BB962C8B-B14F-4D97-AF65-F5344CB8AC3E}">
        <p14:creationId xmlns:p14="http://schemas.microsoft.com/office/powerpoint/2010/main" val="1776313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Here</a:t>
            </a:r>
            <a:r>
              <a:rPr lang="en-US" altLang="zh-CN" sz="1400" baseline="0" dirty="0" smtClean="0"/>
              <a:t> are the assumptions of Model A. In Model A, we would consider only the simplest situation, so we consider that there’s enough space to store luggage and there’s no one being late for boarding. We also consider the velocity in a specific cell to be constant (which would be ignored in later models, but it’s only used to calculate the distances and wouldn’t cause serious problems). And considering that all passengers want to get seated as quickly as possible, we consider that they always walk as fast as possible.</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3</a:t>
            </a:fld>
            <a:endParaRPr lang="zh-CN" altLang="en-US"/>
          </a:p>
        </p:txBody>
      </p:sp>
    </p:spTree>
    <p:extLst>
      <p:ext uri="{BB962C8B-B14F-4D97-AF65-F5344CB8AC3E}">
        <p14:creationId xmlns:p14="http://schemas.microsoft.com/office/powerpoint/2010/main" val="645457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Here</a:t>
            </a:r>
            <a:r>
              <a:rPr lang="en-US" altLang="zh-CN" sz="1400" baseline="0" dirty="0" smtClean="0"/>
              <a:t> are the assumptions of Model A. In Model A, we would consider only the simplest situation, so we consider that there’s enough space to store luggage and there’s no one being late for boarding. We also consider the velocity in a specific cell to be constant (which would be ignored in later models, but it’s only used to calculate the distances and wouldn’t cause serious problems). And considering that all passengers want to get seated as quickly as possible, we consider that they always walk as fast as possible.</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4</a:t>
            </a:fld>
            <a:endParaRPr lang="zh-CN" altLang="en-US"/>
          </a:p>
        </p:txBody>
      </p:sp>
    </p:spTree>
    <p:extLst>
      <p:ext uri="{BB962C8B-B14F-4D97-AF65-F5344CB8AC3E}">
        <p14:creationId xmlns:p14="http://schemas.microsoft.com/office/powerpoint/2010/main" val="280620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In</a:t>
            </a:r>
            <a:r>
              <a:rPr lang="en-US" altLang="zh-CN" sz="1400" baseline="0" dirty="0" smtClean="0"/>
              <a:t> the model, the definition of time and velocity is different from SI, and this is the relationship between SI time and velocity and ours. We make these changes to make the calculations simpler.</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5</a:t>
            </a:fld>
            <a:endParaRPr lang="zh-CN" altLang="en-US"/>
          </a:p>
        </p:txBody>
      </p:sp>
    </p:spTree>
    <p:extLst>
      <p:ext uri="{BB962C8B-B14F-4D97-AF65-F5344CB8AC3E}">
        <p14:creationId xmlns:p14="http://schemas.microsoft.com/office/powerpoint/2010/main" val="1869464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Here’s the main ideas when we apply the</a:t>
            </a:r>
            <a:r>
              <a:rPr lang="en-US" altLang="zh-CN" sz="1400" baseline="0" dirty="0" smtClean="0"/>
              <a:t> model to different aircrafts. TETA and Flying Wing are two kinds of multi-aisle aircrafts, and we found that they can be divided into smaller individual parts similar to ordinary one-aisle aircrafts.</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6</a:t>
            </a:fld>
            <a:endParaRPr lang="zh-CN" altLang="en-US"/>
          </a:p>
        </p:txBody>
      </p:sp>
    </p:spTree>
    <p:extLst>
      <p:ext uri="{BB962C8B-B14F-4D97-AF65-F5344CB8AC3E}">
        <p14:creationId xmlns:p14="http://schemas.microsoft.com/office/powerpoint/2010/main" val="928492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smtClean="0"/>
              <a:t>To optimize the whole plan, it’s obvious that we need to optimize</a:t>
            </a:r>
            <a:r>
              <a:rPr lang="en-US" altLang="zh-CN" sz="1400" baseline="0" dirty="0" smtClean="0"/>
              <a:t> the boarding sequence inside groups, and then we need to optimize the between-group sequences.</a:t>
            </a:r>
            <a:endParaRPr lang="zh-CN" altLang="en-US" sz="1400" dirty="0" smtClean="0"/>
          </a:p>
          <a:p>
            <a:endParaRPr lang="zh-CN" altLang="en-US" sz="1400" dirty="0"/>
          </a:p>
        </p:txBody>
      </p:sp>
      <p:sp>
        <p:nvSpPr>
          <p:cNvPr id="4" name="灯片编号占位符 3"/>
          <p:cNvSpPr>
            <a:spLocks noGrp="1"/>
          </p:cNvSpPr>
          <p:nvPr>
            <p:ph type="sldNum" sz="quarter" idx="10"/>
          </p:nvPr>
        </p:nvSpPr>
        <p:spPr/>
        <p:txBody>
          <a:bodyPr/>
          <a:lstStyle/>
          <a:p>
            <a:fld id="{AB40A8E3-4AF7-4426-A464-D4E85AD92AB0}" type="slidenum">
              <a:rPr lang="zh-CN" altLang="en-US" smtClean="0"/>
              <a:t>7</a:t>
            </a:fld>
            <a:endParaRPr lang="zh-CN" altLang="en-US"/>
          </a:p>
        </p:txBody>
      </p:sp>
    </p:spTree>
    <p:extLst>
      <p:ext uri="{BB962C8B-B14F-4D97-AF65-F5344CB8AC3E}">
        <p14:creationId xmlns:p14="http://schemas.microsoft.com/office/powerpoint/2010/main" val="3473088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4003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31338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0232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018616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93259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284150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71697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865343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879715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390335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AEBF2D6-E447-4BEF-9829-4C127F4405AD}" type="datetimeFigureOut">
              <a:rPr lang="zh-CN" altLang="en-US" smtClean="0"/>
              <a:t>2022-04-10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265629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EBF2D6-E447-4BEF-9829-4C127F4405AD}" type="datetimeFigureOut">
              <a:rPr lang="zh-CN" altLang="en-US" smtClean="0"/>
              <a:t>2022-04-10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DC1A3-3F35-4888-95F9-4140911BD95A}" type="slidenum">
              <a:rPr lang="zh-CN" altLang="en-US" smtClean="0"/>
              <a:t>‹#›</a:t>
            </a:fld>
            <a:endParaRPr lang="zh-CN" altLang="en-US"/>
          </a:p>
        </p:txBody>
      </p:sp>
    </p:spTree>
    <p:extLst>
      <p:ext uri="{BB962C8B-B14F-4D97-AF65-F5344CB8AC3E}">
        <p14:creationId xmlns:p14="http://schemas.microsoft.com/office/powerpoint/2010/main" val="1933929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799" y="2005446"/>
            <a:ext cx="8850087" cy="3785652"/>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每名乘客都会将自己的行李放在自己座位的正上方。</a:t>
            </a:r>
            <a:endParaRPr lang="en-US" altLang="zh-C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b="1" dirty="0" smtClean="0"/>
              <a:t>For each passenger, their luggage is put on the rack above them.</a:t>
            </a:r>
          </a:p>
          <a:p>
            <a:pPr marL="285750" indent="-285750">
              <a:buFont typeface="Arial" panose="020B0604020202020204" pitchFamily="34" charset="0"/>
              <a:buChar char="•"/>
            </a:pPr>
            <a:r>
              <a:rPr lang="en-US" altLang="zh-CN" sz="1500" dirty="0" smtClean="0"/>
              <a:t>Airlines usually ensure this fact to minimize unnecessary congestion.</a:t>
            </a:r>
          </a:p>
          <a:p>
            <a:pPr marL="285750" indent="-285750">
              <a:buFont typeface="Wingdings" panose="05000000000000000000" pitchFamily="2" charset="2"/>
              <a:buChar char="p"/>
            </a:pPr>
            <a:r>
              <a:rPr lang="zh-CN" altLang="en-US" sz="1500" b="1" dirty="0" smtClean="0">
                <a:latin typeface="Times New Roman" panose="02020603050405020304" pitchFamily="18" charset="0"/>
                <a:cs typeface="Times New Roman" panose="02020603050405020304" pitchFamily="18" charset="0"/>
              </a:rPr>
              <a:t>所有</a:t>
            </a:r>
            <a:r>
              <a:rPr lang="zh-CN" altLang="en-US" sz="1500" b="1" dirty="0">
                <a:latin typeface="Times New Roman" panose="02020603050405020304" pitchFamily="18" charset="0"/>
                <a:cs typeface="Times New Roman" panose="02020603050405020304" pitchFamily="18" charset="0"/>
              </a:rPr>
              <a:t>乘客的取行李和放行李的标准时间都相同。</a:t>
            </a:r>
            <a:endParaRPr lang="en-US" altLang="zh-C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b="1" dirty="0" smtClean="0"/>
              <a:t>For </a:t>
            </a:r>
            <a:r>
              <a:rPr lang="en-US" altLang="zh-CN" sz="1500" b="1" dirty="0"/>
              <a:t>a certain passenger, the time to lay down his luggage and the time to remove it is the </a:t>
            </a:r>
            <a:r>
              <a:rPr lang="en-US" altLang="zh-CN" sz="1500" b="1" dirty="0" smtClean="0"/>
              <a:t>same</a:t>
            </a:r>
            <a:r>
              <a:rPr lang="en-US" altLang="zh-CN" sz="1500" b="1" dirty="0"/>
              <a:t>.</a:t>
            </a:r>
          </a:p>
          <a:p>
            <a:pPr marL="285750" indent="-285750">
              <a:buFont typeface="Arial" panose="020B0604020202020204" pitchFamily="34" charset="0"/>
              <a:buChar char="•"/>
            </a:pPr>
            <a:r>
              <a:rPr lang="en-US" altLang="zh-CN" sz="1500" dirty="0" smtClean="0"/>
              <a:t>This </a:t>
            </a:r>
            <a:r>
              <a:rPr lang="en-US" altLang="zh-CN" sz="1500" dirty="0"/>
              <a:t>process can be mathematically acknowledged as reversible (Consider when time relapses).</a:t>
            </a:r>
            <a:endParaRPr lang="en-US" altLang="zh-CN"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过道的宽度恰好能容纳一名乘客。</a:t>
            </a:r>
            <a:endParaRPr lang="en-US" altLang="zh-C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b="1" dirty="0" smtClean="0"/>
              <a:t>The </a:t>
            </a:r>
            <a:r>
              <a:rPr lang="en-US" altLang="zh-CN" sz="1500" b="1" dirty="0"/>
              <a:t>total width of a passenger and his luggage is similar to the width between rows.</a:t>
            </a:r>
          </a:p>
          <a:p>
            <a:pPr marL="285750" indent="-285750">
              <a:buFont typeface="Arial" panose="020B0604020202020204" pitchFamily="34" charset="0"/>
              <a:buChar char="•"/>
            </a:pPr>
            <a:r>
              <a:rPr lang="en-US" altLang="zh-CN" sz="1500" dirty="0" smtClean="0"/>
              <a:t>To </a:t>
            </a:r>
            <a:r>
              <a:rPr lang="en-US" altLang="zh-CN" sz="1500" dirty="0"/>
              <a:t>provide the passengers with the best flying experience, the airline company needs to find a width </a:t>
            </a:r>
            <a:r>
              <a:rPr lang="en-US" altLang="zh-CN" sz="1500" dirty="0" smtClean="0"/>
              <a:t>   </a:t>
            </a:r>
          </a:p>
          <a:p>
            <a:pPr marL="285750" indent="-285750">
              <a:buFont typeface="Arial" panose="020B0604020202020204" pitchFamily="34" charset="0"/>
              <a:buChar char="•"/>
            </a:pPr>
            <a:r>
              <a:rPr lang="en-US" altLang="zh-CN" sz="1500" dirty="0" smtClean="0"/>
              <a:t>between </a:t>
            </a:r>
            <a:r>
              <a:rPr lang="en-US" altLang="zh-CN" sz="1500" dirty="0"/>
              <a:t>rows which will </a:t>
            </a:r>
            <a:r>
              <a:rPr lang="en-US" altLang="zh-CN" sz="1500" dirty="0" smtClean="0"/>
              <a:t>both </a:t>
            </a:r>
            <a:r>
              <a:rPr lang="en-US" altLang="zh-CN" sz="1500" dirty="0"/>
              <a:t>satisfy the needs of people and maximize the plane’s capacity</a:t>
            </a:r>
            <a:r>
              <a:rPr lang="en-US" altLang="zh-CN" sz="1500" dirty="0" smtClean="0"/>
              <a:t>. </a:t>
            </a:r>
            <a:endParaRPr lang="en-US" altLang="zh-CN" sz="1500" dirty="0" smtClean="0"/>
          </a:p>
          <a:p>
            <a:pPr marL="285750" indent="-285750">
              <a:buFont typeface="Arial" panose="020B0604020202020204" pitchFamily="34" charset="0"/>
              <a:buChar char="•"/>
            </a:pPr>
            <a:r>
              <a:rPr lang="en-US" altLang="zh-CN" sz="1500" b="1" dirty="0"/>
              <a:t>This can </a:t>
            </a:r>
            <a:r>
              <a:rPr lang="en-US" altLang="zh-CN" sz="1500" b="1" dirty="0" smtClean="0"/>
              <a:t>turn </a:t>
            </a:r>
            <a:r>
              <a:rPr lang="en-US" altLang="zh-CN" sz="1500" b="1" dirty="0"/>
              <a:t>the continuous model into a discrete model to simplify the calculation</a:t>
            </a:r>
            <a:r>
              <a:rPr lang="en-US" altLang="zh-CN" sz="1500" b="1" dirty="0" smtClean="0"/>
              <a:t>.</a:t>
            </a:r>
            <a:endParaRPr lang="en-US" altLang="zh-CN" sz="1500" b="1" dirty="0" smtClean="0"/>
          </a:p>
          <a:p>
            <a:pPr marL="285750" indent="-285750">
              <a:buFont typeface="Wingdings" panose="05000000000000000000" pitchFamily="2" charset="2"/>
              <a:buChar char="p"/>
            </a:pPr>
            <a:r>
              <a:rPr lang="zh-CN" altLang="en-US" sz="1500" b="1" dirty="0" smtClean="0">
                <a:latin typeface="Times New Roman" panose="02020603050405020304" pitchFamily="18" charset="0"/>
                <a:cs typeface="Times New Roman" panose="02020603050405020304" pitchFamily="18" charset="0"/>
              </a:rPr>
              <a:t>所有</a:t>
            </a:r>
            <a:r>
              <a:rPr lang="zh-CN" altLang="en-US" sz="1500" b="1" dirty="0">
                <a:latin typeface="Times New Roman" panose="02020603050405020304" pitchFamily="18" charset="0"/>
                <a:cs typeface="Times New Roman" panose="02020603050405020304" pitchFamily="18" charset="0"/>
              </a:rPr>
              <a:t>乘客在过道中的最大速度相等。</a:t>
            </a:r>
            <a:endParaRPr lang="en-US" altLang="zh-C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b="1" dirty="0" smtClean="0"/>
              <a:t>All </a:t>
            </a:r>
            <a:r>
              <a:rPr lang="en-US" altLang="zh-CN" sz="1500" b="1" dirty="0"/>
              <a:t>passengers walk at the same speed on the aisles.</a:t>
            </a:r>
          </a:p>
          <a:p>
            <a:pPr marL="285750" indent="-285750">
              <a:buFont typeface="Arial" panose="020B0604020202020204" pitchFamily="34" charset="0"/>
              <a:buChar char="•"/>
            </a:pPr>
            <a:r>
              <a:rPr lang="en-US" altLang="zh-CN" sz="1500" dirty="0" smtClean="0"/>
              <a:t>Though </a:t>
            </a:r>
            <a:r>
              <a:rPr lang="en-US" altLang="zh-CN" sz="1500" dirty="0"/>
              <a:t>there are energy difference caused by age and sex, there is slight difference of walking </a:t>
            </a:r>
            <a:endParaRPr lang="en-US" altLang="zh-CN" sz="1500" dirty="0" smtClean="0"/>
          </a:p>
          <a:p>
            <a:pPr marL="285750" indent="-285750">
              <a:buFont typeface="Arial" panose="020B0604020202020204" pitchFamily="34" charset="0"/>
              <a:buChar char="•"/>
            </a:pPr>
            <a:r>
              <a:rPr lang="en-US" altLang="zh-CN" sz="1500" dirty="0" smtClean="0"/>
              <a:t>velocity </a:t>
            </a:r>
            <a:r>
              <a:rPr lang="en-US" altLang="zh-CN" sz="1500" dirty="0"/>
              <a:t>when different </a:t>
            </a:r>
            <a:r>
              <a:rPr lang="en-US" altLang="zh-CN" sz="1500" dirty="0" smtClean="0"/>
              <a:t>passengers </a:t>
            </a:r>
            <a:r>
              <a:rPr lang="en-US" altLang="zh-CN" sz="1500" dirty="0"/>
              <a:t>walk on a plane searching for their assigned seat. </a:t>
            </a:r>
            <a:r>
              <a:rPr lang="en-US" altLang="zh-CN" sz="1500" dirty="0" smtClean="0"/>
              <a:t>Therefore, we  </a:t>
            </a:r>
          </a:p>
          <a:p>
            <a:pPr marL="285750" indent="-285750">
              <a:buFont typeface="Arial" panose="020B0604020202020204" pitchFamily="34" charset="0"/>
              <a:buChar char="•"/>
            </a:pPr>
            <a:r>
              <a:rPr lang="en-US" altLang="zh-CN" sz="1500" dirty="0" smtClean="0"/>
              <a:t>can neglect the difference and assume that all the passengers have the same ideal velocity. </a:t>
            </a:r>
            <a:endParaRPr lang="en-US" altLang="zh-CN" sz="1500" dirty="0">
              <a:latin typeface="Times New Roman" panose="02020603050405020304" pitchFamily="18" charset="0"/>
              <a:cs typeface="Times New Roman" panose="02020603050405020304" pitchFamily="18" charset="0"/>
            </a:endParaRP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总假设</a:t>
            </a:r>
            <a:r>
              <a:rPr lang="en-US" altLang="zh-CN" sz="4000" dirty="0">
                <a:solidFill>
                  <a:schemeClr val="bg1"/>
                </a:solidFill>
                <a:latin typeface="Times New Roman" panose="02020603050405020304" pitchFamily="18" charset="0"/>
                <a:cs typeface="Times New Roman" panose="02020603050405020304" pitchFamily="18" charset="0"/>
              </a:rPr>
              <a:t/>
            </a:r>
            <a:br>
              <a:rPr lang="en-US" altLang="zh-CN" sz="4000" dirty="0">
                <a:solidFill>
                  <a:schemeClr val="bg1"/>
                </a:solidFill>
                <a:latin typeface="Times New Roman" panose="02020603050405020304" pitchFamily="18" charset="0"/>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General Assumptions</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2" name="矩形 1"/>
          <p:cNvSpPr/>
          <p:nvPr/>
        </p:nvSpPr>
        <p:spPr>
          <a:xfrm>
            <a:off x="748938" y="4789714"/>
            <a:ext cx="217714" cy="888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14104" y="3682147"/>
            <a:ext cx="217714" cy="6198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14104" y="3018716"/>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5800" y="2345034"/>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8296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26126"/>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799" y="2005446"/>
            <a:ext cx="8850087" cy="3554819"/>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乘客只会朝着自己座位的方向移动，而不会往回走。</a:t>
            </a:r>
            <a:endParaRPr lang="en-US" altLang="zh-C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b="1" dirty="0" smtClean="0"/>
              <a:t>Passengers </a:t>
            </a:r>
            <a:r>
              <a:rPr lang="en-US" altLang="zh-CN" sz="1500" b="1" dirty="0"/>
              <a:t>never go backward.</a:t>
            </a:r>
          </a:p>
          <a:p>
            <a:pPr marL="285750" indent="-285750">
              <a:buFont typeface="Arial" panose="020B0604020202020204" pitchFamily="34" charset="0"/>
              <a:buChar char="•"/>
            </a:pPr>
            <a:r>
              <a:rPr lang="en-US" altLang="zh-CN" sz="1500" dirty="0" smtClean="0"/>
              <a:t>Most </a:t>
            </a:r>
            <a:r>
              <a:rPr lang="en-US" altLang="zh-CN" sz="1500" dirty="0"/>
              <a:t>passengers are concentrated on finding their seat most. Therefore, they seldom miss their way </a:t>
            </a:r>
            <a:endParaRPr lang="en-US" altLang="zh-CN" sz="1500" dirty="0" smtClean="0"/>
          </a:p>
          <a:p>
            <a:pPr marL="285750" indent="-285750">
              <a:buFont typeface="Arial" panose="020B0604020202020204" pitchFamily="34" charset="0"/>
              <a:buChar char="•"/>
            </a:pPr>
            <a:r>
              <a:rPr lang="en-US" altLang="zh-CN" sz="1500" dirty="0" smtClean="0"/>
              <a:t>and </a:t>
            </a:r>
            <a:r>
              <a:rPr lang="en-US" altLang="zh-CN" sz="1500" dirty="0"/>
              <a:t>try to move backward.</a:t>
            </a:r>
            <a:endParaRPr lang="en-US" altLang="zh-CN" sz="15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头等舱和商务舱乘客会优先登机。</a:t>
            </a:r>
            <a:endParaRPr lang="en-US" altLang="zh-C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b="1" dirty="0" smtClean="0"/>
              <a:t>First </a:t>
            </a:r>
            <a:r>
              <a:rPr lang="en-US" altLang="zh-CN" sz="1500" b="1" dirty="0"/>
              <a:t>and business class passengers are prioritized with respect to those of the economic class.</a:t>
            </a:r>
          </a:p>
          <a:p>
            <a:pPr marL="285750" indent="-285750">
              <a:buFont typeface="Arial" panose="020B0604020202020204" pitchFamily="34" charset="0"/>
              <a:buChar char="•"/>
            </a:pPr>
            <a:r>
              <a:rPr lang="en-US" altLang="zh-CN" sz="1500" dirty="0" smtClean="0"/>
              <a:t>Although </a:t>
            </a:r>
            <a:r>
              <a:rPr lang="en-US" altLang="zh-CN" sz="1500" dirty="0"/>
              <a:t>(according to the ultimate results displayed in our essay), this is not the best </a:t>
            </a:r>
            <a:r>
              <a:rPr lang="en-US" altLang="zh-CN" sz="1500" dirty="0" smtClean="0"/>
              <a:t>boarding</a:t>
            </a:r>
          </a:p>
          <a:p>
            <a:pPr marL="285750" indent="-285750">
              <a:buFont typeface="Arial" panose="020B0604020202020204" pitchFamily="34" charset="0"/>
              <a:buChar char="•"/>
            </a:pPr>
            <a:r>
              <a:rPr lang="en-US" altLang="zh-CN" sz="1500" dirty="0" smtClean="0"/>
              <a:t>strategy </a:t>
            </a:r>
            <a:r>
              <a:rPr lang="en-US" altLang="zh-CN" sz="1500" dirty="0"/>
              <a:t>for any types of plane and passengers, </a:t>
            </a:r>
            <a:r>
              <a:rPr lang="en-US" altLang="zh-CN" sz="1500" dirty="0" smtClean="0"/>
              <a:t>letting </a:t>
            </a:r>
            <a:r>
              <a:rPr lang="en-US" altLang="zh-CN" sz="1500" dirty="0"/>
              <a:t>distinguished guests board first will give </a:t>
            </a:r>
            <a:r>
              <a:rPr lang="en-US" altLang="zh-CN" sz="1500" dirty="0" smtClean="0"/>
              <a:t>these</a:t>
            </a:r>
          </a:p>
          <a:p>
            <a:pPr marL="285750" indent="-285750">
              <a:buFont typeface="Arial" panose="020B0604020202020204" pitchFamily="34" charset="0"/>
              <a:buChar char="•"/>
            </a:pPr>
            <a:r>
              <a:rPr lang="en-US" altLang="zh-CN" sz="1500" dirty="0" smtClean="0"/>
              <a:t>passengers </a:t>
            </a:r>
            <a:r>
              <a:rPr lang="en-US" altLang="zh-CN" sz="1500" dirty="0"/>
              <a:t>a sense of satisfaction and enlarge the airline company’s income. Therefore, we took </a:t>
            </a:r>
            <a:r>
              <a:rPr lang="en-US" altLang="zh-CN" sz="1500" dirty="0" smtClean="0"/>
              <a:t>this</a:t>
            </a:r>
            <a:endParaRPr lang="en-US" altLang="zh-CN" sz="1500" dirty="0"/>
          </a:p>
          <a:p>
            <a:pPr marL="285750" indent="-285750">
              <a:buFont typeface="Arial" panose="020B0604020202020204" pitchFamily="34" charset="0"/>
              <a:buChar char="•"/>
            </a:pPr>
            <a:r>
              <a:rPr lang="en-US" altLang="zh-CN" sz="1500" dirty="0" smtClean="0"/>
              <a:t>fact </a:t>
            </a:r>
            <a:r>
              <a:rPr lang="en-US" altLang="zh-CN" sz="1500" dirty="0"/>
              <a:t>into consideration to make our model more realistic</a:t>
            </a:r>
            <a:r>
              <a:rPr lang="en-US" altLang="zh-CN" sz="1500" dirty="0" smtClean="0"/>
              <a:t>.</a:t>
            </a:r>
          </a:p>
          <a:p>
            <a:pPr marL="285750" indent="-285750">
              <a:buFont typeface="Wingdings" panose="05000000000000000000" pitchFamily="2" charset="2"/>
              <a:buChar char="p"/>
            </a:pPr>
            <a:r>
              <a:rPr lang="zh-CN" altLang="en-US" sz="1500" b="1" dirty="0" smtClean="0"/>
              <a:t>乘客给其他乘客让座时的横移速度等于其在过道中的最大速度。</a:t>
            </a:r>
            <a:endParaRPr lang="en-US" altLang="zh-CN" sz="1500" b="1" dirty="0" smtClean="0"/>
          </a:p>
          <a:p>
            <a:pPr marL="285750" indent="-285750">
              <a:buFont typeface="Arial" panose="020B0604020202020204" pitchFamily="34" charset="0"/>
              <a:buChar char="•"/>
            </a:pPr>
            <a:r>
              <a:rPr lang="en-US" altLang="zh-CN" sz="1500" b="1" dirty="0" smtClean="0"/>
              <a:t>The horizontal velocity of passengers offering seats is equal to the maximum speed in the aisle.</a:t>
            </a:r>
          </a:p>
          <a:p>
            <a:pPr marL="285750" indent="-285750">
              <a:buFont typeface="Arial" panose="020B0604020202020204" pitchFamily="34" charset="0"/>
              <a:buChar char="•"/>
            </a:pPr>
            <a:r>
              <a:rPr lang="en-US" altLang="zh-CN" sz="1500" dirty="0" smtClean="0"/>
              <a:t>Passengers wouldn’t be blocked when offering seats. And it’s reasonable to assume that the </a:t>
            </a:r>
          </a:p>
          <a:p>
            <a:pPr marL="285750" indent="-285750">
              <a:buFont typeface="Arial" panose="020B0604020202020204" pitchFamily="34" charset="0"/>
              <a:buChar char="•"/>
            </a:pPr>
            <a:r>
              <a:rPr lang="en-US" altLang="zh-CN" sz="1500" dirty="0" smtClean="0"/>
              <a:t>horizontal and vertical velocity is approximately the same, for the impact of the luggage in hand and </a:t>
            </a:r>
          </a:p>
          <a:p>
            <a:pPr marL="285750" indent="-285750">
              <a:buFont typeface="Arial" panose="020B0604020202020204" pitchFamily="34" charset="0"/>
              <a:buChar char="•"/>
            </a:pPr>
            <a:r>
              <a:rPr lang="en-US" altLang="zh-CN" sz="1500" dirty="0" smtClean="0"/>
              <a:t>the seats beside a passenger are approximately the same.</a:t>
            </a:r>
            <a:endParaRPr lang="en-US" altLang="zh-CN" sz="1500" dirty="0"/>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总假设</a:t>
            </a:r>
            <a:r>
              <a:rPr lang="en-US" altLang="zh-CN" sz="4000" dirty="0">
                <a:solidFill>
                  <a:schemeClr val="bg1"/>
                </a:solidFill>
                <a:latin typeface="Times New Roman" panose="02020603050405020304" pitchFamily="18" charset="0"/>
                <a:cs typeface="Times New Roman" panose="02020603050405020304" pitchFamily="18" charset="0"/>
              </a:rPr>
              <a:t/>
            </a:r>
            <a:br>
              <a:rPr lang="en-US" altLang="zh-CN" sz="4000" dirty="0">
                <a:solidFill>
                  <a:schemeClr val="bg1"/>
                </a:solidFill>
                <a:latin typeface="Times New Roman" panose="02020603050405020304" pitchFamily="18" charset="0"/>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General Assumptions</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5" name="矩形 4"/>
          <p:cNvSpPr/>
          <p:nvPr/>
        </p:nvSpPr>
        <p:spPr>
          <a:xfrm>
            <a:off x="685799" y="2291806"/>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79415" y="2585078"/>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5799" y="3236773"/>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05390" y="3721421"/>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4505" y="3905624"/>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07563" y="4640843"/>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31513" y="5086269"/>
            <a:ext cx="217714" cy="3340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390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799" y="2005446"/>
            <a:ext cx="10617927" cy="3093154"/>
          </a:xfrm>
          <a:prstGeom prst="rect">
            <a:avLst/>
          </a:prstGeom>
          <a:noFill/>
          <a:ln>
            <a:solidFill>
              <a:srgbClr val="FFFFFF"/>
            </a:solidFill>
          </a:ln>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行李架足够大，能容纳任意大小的行李。</a:t>
            </a:r>
            <a:endParaRPr lang="en-US" altLang="zh-C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b="1" dirty="0" smtClean="0"/>
              <a:t>The </a:t>
            </a:r>
            <a:r>
              <a:rPr lang="en-US" altLang="zh-CN" sz="1500" b="1" dirty="0"/>
              <a:t>luggage racks are designed to be adequate for any reasonable amount of luggage.</a:t>
            </a:r>
          </a:p>
          <a:p>
            <a:pPr marL="285750" indent="-285750">
              <a:buFont typeface="Arial" panose="020B0604020202020204" pitchFamily="34" charset="0"/>
              <a:buChar char="•"/>
            </a:pPr>
            <a:r>
              <a:rPr lang="en-US" altLang="zh-CN" sz="1500" dirty="0" smtClean="0"/>
              <a:t>There’s a limit on the amount of luggage each passenger can bring</a:t>
            </a:r>
          </a:p>
          <a:p>
            <a:pPr marL="285750" indent="-285750">
              <a:buFont typeface="Arial" panose="020B0604020202020204" pitchFamily="34" charset="0"/>
              <a:buChar char="•"/>
            </a:pPr>
            <a:r>
              <a:rPr lang="en-US" altLang="zh-CN" sz="1500" dirty="0" smtClean="0"/>
              <a:t>It’s the (for time) the same as putting luggage into the rack if a passenger puts the luggage into the seat </a:t>
            </a:r>
          </a:p>
          <a:p>
            <a:pPr marL="285750" indent="-285750">
              <a:buFont typeface="Wingdings" panose="05000000000000000000" pitchFamily="2" charset="2"/>
              <a:buChar char="p"/>
            </a:pPr>
            <a:r>
              <a:rPr lang="zh-CN" altLang="en-US" sz="1500" b="1" dirty="0" smtClean="0">
                <a:latin typeface="Times New Roman" panose="02020603050405020304" pitchFamily="18" charset="0"/>
                <a:cs typeface="Times New Roman" panose="02020603050405020304" pitchFamily="18" charset="0"/>
              </a:rPr>
              <a:t>乘客总是保持他们的最大速度。</a:t>
            </a:r>
            <a:endParaRPr lang="en-US" altLang="zh-CN" sz="15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b="1" dirty="0" smtClean="0"/>
              <a:t>There is enough space in the aisle so that every passenger can walk at their maximum speed</a:t>
            </a:r>
            <a:r>
              <a:rPr lang="en-US" altLang="zh-CN" sz="1500" dirty="0" smtClean="0"/>
              <a:t>.</a:t>
            </a:r>
          </a:p>
          <a:p>
            <a:pPr marL="285750" indent="-285750">
              <a:buFont typeface="Arial" panose="020B0604020202020204" pitchFamily="34" charset="0"/>
              <a:buChar char="•"/>
            </a:pPr>
            <a:r>
              <a:rPr lang="en-US" altLang="zh-CN" sz="1500" dirty="0" smtClean="0">
                <a:solidFill>
                  <a:srgbClr val="FF0000"/>
                </a:solidFill>
              </a:rPr>
              <a:t>This is obviously IMPOSSIBLE.</a:t>
            </a:r>
          </a:p>
          <a:p>
            <a:pPr marL="285750" indent="-285750">
              <a:buFont typeface="Arial" panose="020B0604020202020204" pitchFamily="34" charset="0"/>
              <a:buChar char="•"/>
            </a:pPr>
            <a:r>
              <a:rPr lang="en-US" altLang="zh-CN" sz="1500" b="1" dirty="0" smtClean="0"/>
              <a:t>Passengers usually want to get seated as quickly as possible, so it’s reasonable to assume that passengers always walk as quickly as possible.</a:t>
            </a:r>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所有乘客在登机前都是排好队的，且不存在迟到情况。 </a:t>
            </a:r>
            <a:r>
              <a:rPr lang="en-US" altLang="zh-CN" sz="1500" b="1" dirty="0">
                <a:solidFill>
                  <a:srgbClr val="FF0000"/>
                </a:solidFill>
                <a:latin typeface="Times New Roman" panose="02020603050405020304" pitchFamily="18" charset="0"/>
                <a:cs typeface="Times New Roman" panose="02020603050405020304" pitchFamily="18" charset="0"/>
              </a:rPr>
              <a:t>// </a:t>
            </a:r>
            <a:r>
              <a:rPr lang="zh-CN" altLang="en-US" sz="1500" b="1" dirty="0">
                <a:solidFill>
                  <a:srgbClr val="FF0000"/>
                </a:solidFill>
                <a:latin typeface="Times New Roman" panose="02020603050405020304" pitchFamily="18" charset="0"/>
                <a:cs typeface="Times New Roman" panose="02020603050405020304" pitchFamily="18" charset="0"/>
              </a:rPr>
              <a:t>补充</a:t>
            </a:r>
            <a:endParaRPr lang="en-US" altLang="zh-CN" sz="1500" b="1" dirty="0">
              <a:solidFill>
                <a:srgbClr val="FF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b="1" dirty="0"/>
              <a:t>All the passengers have lined up before boarding, and none of them would be late.</a:t>
            </a:r>
          </a:p>
          <a:p>
            <a:pPr marL="285750" indent="-285750">
              <a:buFont typeface="Arial" panose="020B0604020202020204" pitchFamily="34" charset="0"/>
              <a:buChar char="•"/>
            </a:pPr>
            <a:r>
              <a:rPr lang="en-US" altLang="zh-CN" sz="1500" dirty="0">
                <a:cs typeface="Times New Roman" panose="02020603050405020304" pitchFamily="18" charset="0"/>
              </a:rPr>
              <a:t>This is reasonable because passengers all don’t want to miss the plane. And as for the queuing, according that the aisle is</a:t>
            </a:r>
          </a:p>
          <a:p>
            <a:pPr marL="285750" indent="-285750">
              <a:buFont typeface="Arial" panose="020B0604020202020204" pitchFamily="34" charset="0"/>
              <a:buChar char="•"/>
            </a:pPr>
            <a:r>
              <a:rPr lang="en-US" altLang="zh-CN" sz="1500" dirty="0">
                <a:cs typeface="Times New Roman" panose="02020603050405020304" pitchFamily="18" charset="0"/>
              </a:rPr>
              <a:t>only wide enough for one passenger, it’s reasonable that they keep in the same sequence all the time. </a:t>
            </a:r>
            <a:endParaRPr lang="en-US" altLang="zh-CN" sz="1500" dirty="0">
              <a:latin typeface="Times New Roman" panose="02020603050405020304" pitchFamily="18" charset="0"/>
              <a:cs typeface="Times New Roman" panose="02020603050405020304" pitchFamily="18" charset="0"/>
            </a:endParaRP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模型</a:t>
            </a:r>
            <a:r>
              <a:rPr lang="en-US" altLang="zh-CN"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A-</a:t>
            </a:r>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假设</a:t>
            </a:r>
            <a:r>
              <a:rPr lang="en-US" altLang="zh-CN"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r>
            <a:br>
              <a:rPr lang="en-US" altLang="zh-CN"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Assumptions-Model A</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7" name="矩形 6"/>
          <p:cNvSpPr/>
          <p:nvPr/>
        </p:nvSpPr>
        <p:spPr>
          <a:xfrm>
            <a:off x="673823" y="4599063"/>
            <a:ext cx="224247" cy="781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40224" y="5748678"/>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48932" y="3240017"/>
            <a:ext cx="200297" cy="17417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31510" y="4354283"/>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133589" y="5456644"/>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917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5799" y="2005446"/>
            <a:ext cx="10617927" cy="1477328"/>
          </a:xfrm>
          <a:prstGeom prst="rect">
            <a:avLst/>
          </a:prstGeom>
          <a:noFill/>
          <a:ln>
            <a:solidFill>
              <a:srgbClr val="FFFFFF"/>
            </a:solidFill>
          </a:ln>
        </p:spPr>
        <p:txBody>
          <a:bodyPr wrap="square" rtlCol="0">
            <a:spAutoFit/>
          </a:bodyPr>
          <a:lstStyle/>
          <a:p>
            <a:pPr marL="285750" indent="-285750">
              <a:buFont typeface="Wingdings" panose="05000000000000000000" pitchFamily="2" charset="2"/>
              <a:buChar char="p"/>
            </a:pPr>
            <a:r>
              <a:rPr lang="zh-CN" altLang="en-US" sz="1500" b="1" dirty="0" smtClean="0">
                <a:latin typeface="Times New Roman" panose="02020603050405020304" pitchFamily="18" charset="0"/>
                <a:cs typeface="Times New Roman" panose="02020603050405020304" pitchFamily="18" charset="0"/>
              </a:rPr>
              <a:t>在</a:t>
            </a:r>
            <a:r>
              <a:rPr lang="zh-CN" altLang="en-US" sz="1500" b="1" dirty="0">
                <a:latin typeface="Times New Roman" panose="02020603050405020304" pitchFamily="18" charset="0"/>
                <a:cs typeface="Times New Roman" panose="02020603050405020304" pitchFamily="18" charset="0"/>
              </a:rPr>
              <a:t>一个特定单元格中，乘客速度是一个常量。</a:t>
            </a:r>
            <a:endParaRPr lang="en-US" altLang="zh-C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b="1" dirty="0" smtClean="0"/>
              <a:t>In </a:t>
            </a:r>
            <a:r>
              <a:rPr lang="en-US" altLang="zh-CN" sz="1500" b="1" dirty="0"/>
              <a:t>a certain cell, </a:t>
            </a:r>
            <a:r>
              <a:rPr lang="en-US" altLang="zh-CN" sz="1500" b="1" i="1" dirty="0"/>
              <a:t>v</a:t>
            </a:r>
            <a:r>
              <a:rPr lang="en-US" altLang="zh-CN" sz="1500" b="1" dirty="0"/>
              <a:t> is a fixed value.</a:t>
            </a:r>
          </a:p>
          <a:p>
            <a:pPr marL="285750" indent="-285750">
              <a:buFont typeface="Arial" panose="020B0604020202020204" pitchFamily="34" charset="0"/>
              <a:buChar char="•"/>
            </a:pPr>
            <a:r>
              <a:rPr lang="en-US" altLang="zh-CN" sz="1500" dirty="0" smtClean="0">
                <a:solidFill>
                  <a:srgbClr val="FF0000"/>
                </a:solidFill>
              </a:rPr>
              <a:t>Ignored in later models and wasn’t used when calculating queuing index</a:t>
            </a:r>
          </a:p>
          <a:p>
            <a:pPr marL="285750" indent="-285750">
              <a:buFont typeface="Arial" panose="020B0604020202020204" pitchFamily="34" charset="0"/>
              <a:buChar char="•"/>
            </a:pPr>
            <a:r>
              <a:rPr lang="en-US" altLang="zh-CN" sz="1500" dirty="0" smtClean="0"/>
              <a:t>But only used to calculate distance</a:t>
            </a:r>
          </a:p>
          <a:p>
            <a:pPr marL="285750" indent="-285750">
              <a:buFont typeface="Arial" panose="020B0604020202020204" pitchFamily="34" charset="0"/>
              <a:buChar char="•"/>
            </a:pPr>
            <a:r>
              <a:rPr lang="en-US" altLang="zh-CN" sz="1500" b="1" dirty="0" smtClean="0"/>
              <a:t>The velocity wouldn’t change much in a certain cell, and the actual average speed is approximately equal to the average we’ve made</a:t>
            </a: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模型</a:t>
            </a:r>
            <a:r>
              <a:rPr lang="en-US" altLang="zh-CN"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A-</a:t>
            </a:r>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假设</a:t>
            </a:r>
            <a:r>
              <a:rPr lang="en-US" altLang="zh-CN"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
            </a:r>
            <a:br>
              <a:rPr lang="en-US" altLang="zh-CN"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Assumptions-Model A</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7" name="矩形 6"/>
          <p:cNvSpPr/>
          <p:nvPr/>
        </p:nvSpPr>
        <p:spPr>
          <a:xfrm>
            <a:off x="673823" y="4599063"/>
            <a:ext cx="224247" cy="781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40224" y="5748678"/>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48932" y="3240017"/>
            <a:ext cx="200297" cy="17417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stretch>
            <a:fillRect/>
          </a:stretch>
        </p:blipFill>
        <p:spPr>
          <a:xfrm>
            <a:off x="3419159" y="3431242"/>
            <a:ext cx="6468378" cy="2953162"/>
          </a:xfrm>
          <a:prstGeom prst="rect">
            <a:avLst/>
          </a:prstGeom>
        </p:spPr>
      </p:pic>
    </p:spTree>
    <p:extLst>
      <p:ext uri="{BB962C8B-B14F-4D97-AF65-F5344CB8AC3E}">
        <p14:creationId xmlns:p14="http://schemas.microsoft.com/office/powerpoint/2010/main" val="33343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mc:AlternateContent xmlns:mc="http://schemas.openxmlformats.org/markup-compatibility/2006" xmlns:a14="http://schemas.microsoft.com/office/drawing/2010/main">
        <mc:Choice Requires="a14">
          <p:sp>
            <p:nvSpPr>
              <p:cNvPr id="12" name="文本框 11"/>
              <p:cNvSpPr txBox="1"/>
              <p:nvPr/>
            </p:nvSpPr>
            <p:spPr>
              <a:xfrm>
                <a:off x="685799" y="2005446"/>
                <a:ext cx="10853058" cy="2647263"/>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时间 </a:t>
                </a:r>
                <a:r>
                  <a:rPr lang="en-US" altLang="zh-CN" sz="1500" b="1" dirty="0">
                    <a:latin typeface="Times New Roman" panose="02020603050405020304" pitchFamily="18" charset="0"/>
                    <a:cs typeface="Times New Roman" panose="02020603050405020304" pitchFamily="18" charset="0"/>
                  </a:rPr>
                  <a:t>Time</a:t>
                </a:r>
              </a:p>
              <a:p>
                <a:pPr marL="285750" indent="-285750">
                  <a:buFont typeface="Arial" panose="020B0604020202020204" pitchFamily="34" charset="0"/>
                  <a:buChar char="•"/>
                </a:pPr>
                <a:r>
                  <a:rPr lang="zh-CN" altLang="en-US" sz="1500" b="1" dirty="0" smtClean="0">
                    <a:latin typeface="Times New Roman" panose="02020603050405020304" pitchFamily="18" charset="0"/>
                    <a:cs typeface="Times New Roman" panose="02020603050405020304" pitchFamily="18" charset="0"/>
                  </a:rPr>
                  <a:t>对于</a:t>
                </a:r>
                <a:r>
                  <a:rPr lang="zh-CN" altLang="en-US" sz="1500" b="1" dirty="0">
                    <a:latin typeface="Times New Roman" panose="02020603050405020304" pitchFamily="18" charset="0"/>
                    <a:cs typeface="Times New Roman" panose="02020603050405020304" pitchFamily="18" charset="0"/>
                  </a:rPr>
                  <a:t>标准单位制中 </a:t>
                </a:r>
                <a14:m>
                  <m:oMath xmlns:m="http://schemas.openxmlformats.org/officeDocument/2006/math">
                    <m:r>
                      <a:rPr lang="en-US" altLang="zh-CN" sz="1500" b="1" i="1">
                        <a:latin typeface="Cambria Math" panose="02040503050406030204" pitchFamily="18" charset="0"/>
                        <a:cs typeface="Times New Roman" panose="02020603050405020304" pitchFamily="18" charset="0"/>
                      </a:rPr>
                      <m:t>𝒕</m:t>
                    </m:r>
                  </m:oMath>
                </a14:m>
                <a:r>
                  <a:rPr lang="en-US" altLang="zh-CN" sz="1500" b="1" dirty="0">
                    <a:latin typeface="Times New Roman" panose="02020603050405020304" pitchFamily="18" charset="0"/>
                    <a:cs typeface="Times New Roman" panose="02020603050405020304" pitchFamily="18" charset="0"/>
                  </a:rPr>
                  <a:t> </a:t>
                </a:r>
                <a:r>
                  <a:rPr lang="zh-CN" altLang="en-US" sz="1500" b="1" dirty="0">
                    <a:latin typeface="Times New Roman" panose="02020603050405020304" pitchFamily="18" charset="0"/>
                    <a:cs typeface="Times New Roman" panose="02020603050405020304" pitchFamily="18" charset="0"/>
                  </a:rPr>
                  <a:t>秒的一段时间，我们定义拟合中的实际时间 </a:t>
                </a:r>
                <a14:m>
                  <m:oMath xmlns:m="http://schemas.openxmlformats.org/officeDocument/2006/math">
                    <m:sSup>
                      <m:sSupPr>
                        <m:ctrlPr>
                          <a:rPr lang="en-US" altLang="zh-CN" sz="1500" i="1">
                            <a:latin typeface="Cambria Math" panose="02040503050406030204" pitchFamily="18" charset="0"/>
                          </a:rPr>
                        </m:ctrlPr>
                      </m:sSupPr>
                      <m:e>
                        <m:r>
                          <a:rPr lang="en-US" altLang="zh-CN" sz="1500" i="1">
                            <a:latin typeface="Cambria Math" panose="02040503050406030204" pitchFamily="18" charset="0"/>
                          </a:rPr>
                          <m:t>𝑡</m:t>
                        </m:r>
                      </m:e>
                      <m:sup>
                        <m:r>
                          <a:rPr lang="en-US" altLang="zh-CN" sz="1500" i="1">
                            <a:latin typeface="Cambria Math" panose="02040503050406030204" pitchFamily="18" charset="0"/>
                          </a:rPr>
                          <m:t>′</m:t>
                        </m:r>
                      </m:sup>
                    </m:sSup>
                    <m:r>
                      <a:rPr lang="en-US" altLang="zh-CN" sz="1500" i="1">
                        <a:latin typeface="Cambria Math" panose="02040503050406030204" pitchFamily="18" charset="0"/>
                      </a:rPr>
                      <m:t>=</m:t>
                    </m:r>
                    <m:r>
                      <a:rPr lang="en-US" altLang="zh-CN" sz="1500" i="1">
                        <a:latin typeface="Cambria Math" panose="02040503050406030204" pitchFamily="18" charset="0"/>
                      </a:rPr>
                      <m:t>𝑡</m:t>
                    </m:r>
                    <m:r>
                      <a:rPr lang="en-US" altLang="zh-CN" sz="1500" i="1">
                        <a:latin typeface="Cambria Math" panose="02040503050406030204" pitchFamily="18" charset="0"/>
                      </a:rPr>
                      <m:t>·</m:t>
                    </m:r>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oMath>
                </a14:m>
                <a:r>
                  <a:rPr lang="zh-CN" altLang="en-US" sz="1500" b="1" dirty="0">
                    <a:latin typeface="Times New Roman" panose="02020603050405020304" pitchFamily="18" charset="0"/>
                    <a:cs typeface="Times New Roman" panose="02020603050405020304" pitchFamily="18" charset="0"/>
                  </a:rPr>
                  <a:t>，换言之，</a:t>
                </a:r>
                <a14:m>
                  <m:oMath xmlns:m="http://schemas.openxmlformats.org/officeDocument/2006/math">
                    <m:r>
                      <a:rPr lang="en-US" altLang="zh-CN" sz="1500" b="1" i="1">
                        <a:latin typeface="Cambria Math" panose="02040503050406030204" pitchFamily="18" charset="0"/>
                        <a:cs typeface="Times New Roman" panose="02020603050405020304" pitchFamily="18" charset="0"/>
                      </a:rPr>
                      <m:t>𝒕</m:t>
                    </m:r>
                  </m:oMath>
                </a14:m>
                <a:r>
                  <a:rPr lang="en-US" altLang="zh-CN" sz="1500" b="1" dirty="0">
                    <a:latin typeface="Times New Roman" panose="02020603050405020304" pitchFamily="18" charset="0"/>
                    <a:cs typeface="Times New Roman" panose="02020603050405020304" pitchFamily="18" charset="0"/>
                  </a:rPr>
                  <a:t> </a:t>
                </a:r>
                <a:r>
                  <a:rPr lang="zh-CN" altLang="en-US" sz="1500" b="1" dirty="0">
                    <a:latin typeface="Times New Roman" panose="02020603050405020304" pitchFamily="18" charset="0"/>
                    <a:cs typeface="Times New Roman" panose="02020603050405020304" pitchFamily="18" charset="0"/>
                  </a:rPr>
                  <a:t>秒中包含多少</a:t>
                </a:r>
                <a:r>
                  <a:rPr lang="zh-CN" altLang="en-US" sz="1500" b="1" dirty="0" smtClean="0">
                    <a:latin typeface="Times New Roman" panose="02020603050405020304" pitchFamily="18" charset="0"/>
                    <a:cs typeface="Times New Roman" panose="02020603050405020304" pitchFamily="18" charset="0"/>
                  </a:rPr>
                  <a:t>个</a:t>
                </a:r>
                <a:r>
                  <a:rPr lang="en-US" altLang="zh-CN" sz="1500" b="1"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oMath>
                </a14:m>
                <a:r>
                  <a:rPr lang="en-US" altLang="zh-CN" sz="1500" b="1" dirty="0">
                    <a:latin typeface="Times New Roman" panose="02020603050405020304" pitchFamily="18" charset="0"/>
                    <a:cs typeface="Times New Roman" panose="02020603050405020304" pitchFamily="18" charset="0"/>
                  </a:rPr>
                  <a:t> </a:t>
                </a:r>
                <a:r>
                  <a:rPr lang="zh-CN" altLang="en-US" sz="1500" b="1" dirty="0">
                    <a:latin typeface="Times New Roman" panose="02020603050405020304" pitchFamily="18" charset="0"/>
                    <a:cs typeface="Times New Roman" panose="02020603050405020304" pitchFamily="18" charset="0"/>
                  </a:rPr>
                  <a:t>秒。这种</a:t>
                </a:r>
                <a:r>
                  <a:rPr lang="zh-CN" altLang="en-US" sz="1500" b="1" dirty="0" smtClean="0">
                    <a:latin typeface="Times New Roman" panose="02020603050405020304" pitchFamily="18" charset="0"/>
                    <a:cs typeface="Times New Roman" panose="02020603050405020304" pitchFamily="18" charset="0"/>
                  </a:rPr>
                  <a:t>标准</a:t>
                </a:r>
                <a:endParaRPr lang="en-US" altLang="zh-CN" sz="15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1500" b="1" dirty="0" smtClean="0">
                    <a:latin typeface="Times New Roman" panose="02020603050405020304" pitchFamily="18" charset="0"/>
                    <a:cs typeface="Times New Roman" panose="02020603050405020304" pitchFamily="18" charset="0"/>
                  </a:rPr>
                  <a:t>化</a:t>
                </a:r>
                <a:r>
                  <a:rPr lang="zh-CN" altLang="en-US" sz="1500" b="1" dirty="0">
                    <a:latin typeface="Times New Roman" panose="02020603050405020304" pitchFamily="18" charset="0"/>
                    <a:cs typeface="Times New Roman" panose="02020603050405020304" pitchFamily="18" charset="0"/>
                  </a:rPr>
                  <a:t>时间不会改变相对的最优策略，还可以简化模型。</a:t>
                </a:r>
                <a:endParaRPr lang="en-US" altLang="zh-C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dirty="0" smtClean="0"/>
                  <a:t>For </a:t>
                </a:r>
                <a:r>
                  <a:rPr lang="en-US" altLang="zh-CN" sz="1500" dirty="0"/>
                  <a:t>a period of </a:t>
                </a:r>
                <a14:m>
                  <m:oMath xmlns:m="http://schemas.openxmlformats.org/officeDocument/2006/math">
                    <m:r>
                      <a:rPr lang="en-US" altLang="zh-CN" sz="1500" i="1">
                        <a:latin typeface="Cambria Math" panose="02040503050406030204" pitchFamily="18" charset="0"/>
                      </a:rPr>
                      <m:t>𝑡</m:t>
                    </m:r>
                  </m:oMath>
                </a14:m>
                <a:r>
                  <a:rPr lang="en-US" altLang="zh-CN" sz="1500" dirty="0"/>
                  <a:t> seconds in SI, we define the actual simulation time as </a:t>
                </a:r>
                <a14:m>
                  <m:oMath xmlns:m="http://schemas.openxmlformats.org/officeDocument/2006/math">
                    <m:sSup>
                      <m:sSupPr>
                        <m:ctrlPr>
                          <a:rPr lang="en-US" altLang="zh-CN" sz="1500" i="1">
                            <a:latin typeface="Cambria Math" panose="02040503050406030204" pitchFamily="18" charset="0"/>
                          </a:rPr>
                        </m:ctrlPr>
                      </m:sSupPr>
                      <m:e>
                        <m:r>
                          <a:rPr lang="en-US" altLang="zh-CN" sz="1500" i="1">
                            <a:latin typeface="Cambria Math" panose="02040503050406030204" pitchFamily="18" charset="0"/>
                          </a:rPr>
                          <m:t>𝑡</m:t>
                        </m:r>
                      </m:e>
                      <m:sup>
                        <m:r>
                          <a:rPr lang="en-US" altLang="zh-CN" sz="1500" i="1">
                            <a:latin typeface="Cambria Math" panose="02040503050406030204" pitchFamily="18" charset="0"/>
                          </a:rPr>
                          <m:t>′</m:t>
                        </m:r>
                      </m:sup>
                    </m:sSup>
                    <m:r>
                      <a:rPr lang="en-US" altLang="zh-CN" sz="1500" i="1">
                        <a:latin typeface="Cambria Math" panose="02040503050406030204" pitchFamily="18" charset="0"/>
                      </a:rPr>
                      <m:t>=</m:t>
                    </m:r>
                    <m:r>
                      <a:rPr lang="en-US" altLang="zh-CN" sz="1500" i="1">
                        <a:latin typeface="Cambria Math" panose="02040503050406030204" pitchFamily="18" charset="0"/>
                      </a:rPr>
                      <m:t>𝑡</m:t>
                    </m:r>
                    <m:r>
                      <a:rPr lang="en-US" altLang="zh-CN" sz="1500" i="1">
                        <a:latin typeface="Cambria Math" panose="02040503050406030204" pitchFamily="18" charset="0"/>
                      </a:rPr>
                      <m:t>·</m:t>
                    </m:r>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oMath>
                </a14:m>
                <a:r>
                  <a:rPr lang="en-US" altLang="zh-CN" sz="1500" dirty="0"/>
                  <a:t>, which literally represents how many </a:t>
                </a:r>
                <a14:m>
                  <m:oMath xmlns:m="http://schemas.openxmlformats.org/officeDocument/2006/math">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oMath>
                </a14:m>
                <a:r>
                  <a:rPr lang="en-US" altLang="zh-CN" sz="1500" dirty="0"/>
                  <a:t> </a:t>
                </a:r>
                <a:endParaRPr lang="en-US" altLang="zh-CN" sz="1500" dirty="0" smtClean="0"/>
              </a:p>
              <a:p>
                <a:pPr marL="285750" indent="-285750">
                  <a:buFont typeface="Arial" panose="020B0604020202020204" pitchFamily="34" charset="0"/>
                  <a:buChar char="•"/>
                </a:pPr>
                <a:r>
                  <a:rPr lang="en-US" altLang="zh-CN" sz="1500" dirty="0" smtClean="0"/>
                  <a:t>seconds </a:t>
                </a:r>
                <a14:m>
                  <m:oMath xmlns:m="http://schemas.openxmlformats.org/officeDocument/2006/math">
                    <m:r>
                      <a:rPr lang="en-US" altLang="zh-CN" sz="1500" i="1">
                        <a:latin typeface="Cambria Math" panose="02040503050406030204" pitchFamily="18" charset="0"/>
                      </a:rPr>
                      <m:t>𝑡</m:t>
                    </m:r>
                  </m:oMath>
                </a14:m>
                <a:r>
                  <a:rPr lang="en-US" altLang="zh-CN" sz="1500" dirty="0"/>
                  <a:t> consists of. This kind of standardized time wouldn’t change the relatively best strategy and could simplify the model.</a:t>
                </a:r>
              </a:p>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速度 </a:t>
                </a:r>
                <a:r>
                  <a:rPr lang="en-US" altLang="zh-CN" sz="1500" b="1" dirty="0">
                    <a:latin typeface="Times New Roman" panose="02020603050405020304" pitchFamily="18" charset="0"/>
                    <a:cs typeface="Times New Roman" panose="02020603050405020304" pitchFamily="18" charset="0"/>
                  </a:rPr>
                  <a:t>Velocity</a:t>
                </a:r>
              </a:p>
              <a:p>
                <a:pPr marL="285750" indent="-285750">
                  <a:buFont typeface="Arial" panose="020B0604020202020204" pitchFamily="34" charset="0"/>
                  <a:buChar char="•"/>
                </a:pPr>
                <a:r>
                  <a:rPr lang="zh-CN" altLang="en-US" sz="1500" b="1" dirty="0" smtClean="0">
                    <a:latin typeface="Times New Roman" panose="02020603050405020304" pitchFamily="18" charset="0"/>
                    <a:cs typeface="Times New Roman" panose="02020603050405020304" pitchFamily="18" charset="0"/>
                  </a:rPr>
                  <a:t>在</a:t>
                </a:r>
                <a:r>
                  <a:rPr lang="zh-CN" altLang="en-US" sz="1500" b="1" dirty="0">
                    <a:latin typeface="Times New Roman" panose="02020603050405020304" pitchFamily="18" charset="0"/>
                    <a:cs typeface="Times New Roman" panose="02020603050405020304" pitchFamily="18" charset="0"/>
                  </a:rPr>
                  <a:t>模型中，我们定义“速度”</a:t>
                </a:r>
                <a:r>
                  <a:rPr lang="en-US" altLang="zh-CN" sz="1500" dirty="0">
                    <a:cs typeface="Times New Roman" panose="02020603050405020304" pitchFamily="18" charset="0"/>
                  </a:rPr>
                  <a:t> </a:t>
                </a:r>
                <a14:m>
                  <m:oMath xmlns:m="http://schemas.openxmlformats.org/officeDocument/2006/math">
                    <m:r>
                      <a:rPr lang="en-US" altLang="zh-CN" sz="1500" i="1">
                        <a:latin typeface="Cambria Math" panose="02040503050406030204" pitchFamily="18" charset="0"/>
                        <a:cs typeface="Times New Roman" panose="02020603050405020304" pitchFamily="18" charset="0"/>
                      </a:rPr>
                      <m:t>𝑣</m:t>
                    </m:r>
                    <m:r>
                      <a:rPr lang="en-US" altLang="zh-CN" sz="1500" i="1">
                        <a:latin typeface="Cambria Math" panose="02040503050406030204" pitchFamily="18" charset="0"/>
                        <a:cs typeface="Times New Roman" panose="02020603050405020304" pitchFamily="18" charset="0"/>
                      </a:rPr>
                      <m:t>′</m:t>
                    </m:r>
                  </m:oMath>
                </a14:m>
                <a:r>
                  <a:rPr lang="en-US" altLang="zh-CN" sz="1500" b="1" dirty="0">
                    <a:latin typeface="Times New Roman" panose="02020603050405020304" pitchFamily="18" charset="0"/>
                    <a:cs typeface="Times New Roman" panose="02020603050405020304" pitchFamily="18" charset="0"/>
                  </a:rPr>
                  <a:t> </a:t>
                </a:r>
                <a:r>
                  <a:rPr lang="zh-CN" altLang="en-US" sz="1500" b="1" dirty="0">
                    <a:latin typeface="Times New Roman" panose="02020603050405020304" pitchFamily="18" charset="0"/>
                    <a:cs typeface="Times New Roman" panose="02020603050405020304" pitchFamily="18" charset="0"/>
                  </a:rPr>
                  <a:t>为通过一个单元格长度 </a:t>
                </a:r>
                <a14:m>
                  <m:oMath xmlns:m="http://schemas.openxmlformats.org/officeDocument/2006/math">
                    <m:r>
                      <a:rPr lang="en-US" altLang="zh-CN" sz="1500" i="1">
                        <a:latin typeface="Cambria Math" panose="02040503050406030204" pitchFamily="18" charset="0"/>
                        <a:cs typeface="Times New Roman" panose="02020603050405020304" pitchFamily="18" charset="0"/>
                      </a:rPr>
                      <m:t>𝑑</m:t>
                    </m:r>
                  </m:oMath>
                </a14:m>
                <a:r>
                  <a:rPr lang="en-US" altLang="zh-CN" sz="1500" b="1" dirty="0">
                    <a:latin typeface="Times New Roman" panose="02020603050405020304" pitchFamily="18" charset="0"/>
                    <a:cs typeface="Times New Roman" panose="02020603050405020304" pitchFamily="18" charset="0"/>
                  </a:rPr>
                  <a:t> </a:t>
                </a:r>
                <a:r>
                  <a:rPr lang="zh-CN" altLang="en-US" sz="1500" b="1" dirty="0">
                    <a:latin typeface="Times New Roman" panose="02020603050405020304" pitchFamily="18" charset="0"/>
                    <a:cs typeface="Times New Roman" panose="02020603050405020304" pitchFamily="18" charset="0"/>
                  </a:rPr>
                  <a:t>所需的时间（上面定义）。因此我们可以</a:t>
                </a:r>
                <a:r>
                  <a:rPr lang="zh-CN" altLang="en-US" sz="1500" b="1" dirty="0" smtClean="0">
                    <a:latin typeface="Times New Roman" panose="02020603050405020304" pitchFamily="18" charset="0"/>
                    <a:cs typeface="Times New Roman" panose="02020603050405020304" pitchFamily="18" charset="0"/>
                  </a:rPr>
                  <a:t>得到</a:t>
                </a:r>
                <a:r>
                  <a:rPr lang="zh-CN" altLang="en-US" sz="1500" b="1" dirty="0">
                    <a:latin typeface="Times New Roman" panose="02020603050405020304" pitchFamily="18" charset="0"/>
                    <a:cs typeface="Times New Roman" panose="02020603050405020304" pitchFamily="18" charset="0"/>
                  </a:rPr>
                  <a:t>以下表达式：</a:t>
                </a:r>
                <a:endParaRPr lang="en-US" altLang="zh-C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dirty="0" smtClean="0"/>
                  <a:t>In </a:t>
                </a:r>
                <a:r>
                  <a:rPr lang="en-US" altLang="zh-CN" sz="1500" dirty="0"/>
                  <a:t>the model, we define the “velocity” </a:t>
                </a:r>
                <a14:m>
                  <m:oMath xmlns:m="http://schemas.openxmlformats.org/officeDocument/2006/math">
                    <m:r>
                      <a:rPr lang="en-US" altLang="zh-CN" sz="1500">
                        <a:latin typeface="Cambria Math" panose="02040503050406030204" pitchFamily="18" charset="0"/>
                      </a:rPr>
                      <m:t>𝑣</m:t>
                    </m:r>
                    <m:r>
                      <a:rPr lang="en-US" altLang="zh-CN" sz="1500">
                        <a:latin typeface="Cambria Math" panose="02040503050406030204" pitchFamily="18" charset="0"/>
                      </a:rPr>
                      <m:t>′</m:t>
                    </m:r>
                  </m:oMath>
                </a14:m>
                <a:r>
                  <a:rPr lang="en-US" altLang="zh-CN" sz="1500" dirty="0"/>
                  <a:t> as the time (defined above) spent to move the length of a cell </a:t>
                </a:r>
                <a14:m>
                  <m:oMath xmlns:m="http://schemas.openxmlformats.org/officeDocument/2006/math">
                    <m:r>
                      <a:rPr lang="en-US" altLang="zh-CN" sz="1500">
                        <a:latin typeface="Cambria Math" panose="02040503050406030204" pitchFamily="18" charset="0"/>
                      </a:rPr>
                      <m:t>𝑑</m:t>
                    </m:r>
                  </m:oMath>
                </a14:m>
                <a:r>
                  <a:rPr lang="en-US" altLang="zh-CN" sz="1500" dirty="0"/>
                  <a:t>. Therefore, we can </a:t>
                </a:r>
                <a:r>
                  <a:rPr lang="en-US" altLang="zh-CN" sz="1500" dirty="0" smtClean="0"/>
                  <a:t>   </a:t>
                </a:r>
              </a:p>
              <a:p>
                <a:pPr marL="285750" indent="-285750">
                  <a:buFont typeface="Arial" panose="020B0604020202020204" pitchFamily="34" charset="0"/>
                  <a:buChar char="•"/>
                </a:pPr>
                <a:r>
                  <a:rPr lang="en-US" altLang="zh-CN" sz="1500" dirty="0" smtClean="0"/>
                  <a:t>get the </a:t>
                </a:r>
                <a:r>
                  <a:rPr lang="en-US" altLang="zh-CN" sz="1500" dirty="0"/>
                  <a:t>formulae below:</a:t>
                </a:r>
              </a:p>
              <a:p>
                <a:pPr/>
                <a14:m>
                  <m:oMathPara xmlns:m="http://schemas.openxmlformats.org/officeDocument/2006/math">
                    <m:oMathParaPr>
                      <m:jc m:val="centerGroup"/>
                    </m:oMathParaPr>
                    <m:oMath xmlns:m="http://schemas.openxmlformats.org/officeDocument/2006/math">
                      <m:r>
                        <a:rPr lang="en-US" altLang="zh-CN" sz="1500" i="1">
                          <a:latin typeface="Cambria Math" panose="02040503050406030204" pitchFamily="18" charset="0"/>
                          <a:cs typeface="Times New Roman" panose="02020603050405020304" pitchFamily="18" charset="0"/>
                        </a:rPr>
                        <m:t>𝑣</m:t>
                      </m:r>
                      <m:r>
                        <a:rPr lang="en-US" altLang="zh-CN" sz="1500" i="1">
                          <a:latin typeface="Cambria Math" panose="02040503050406030204" pitchFamily="18" charset="0"/>
                          <a:cs typeface="Times New Roman" panose="02020603050405020304" pitchFamily="18" charset="0"/>
                        </a:rPr>
                        <m:t>=</m:t>
                      </m:r>
                      <m:f>
                        <m:fPr>
                          <m:ctrlPr>
                            <a:rPr lang="en-US" altLang="zh-CN" sz="1500" i="1">
                              <a:latin typeface="Cambria Math" panose="02040503050406030204" pitchFamily="18" charset="0"/>
                              <a:cs typeface="Times New Roman" panose="02020603050405020304" pitchFamily="18" charset="0"/>
                            </a:rPr>
                          </m:ctrlPr>
                        </m:fPr>
                        <m:num>
                          <m:r>
                            <a:rPr lang="en-US" altLang="zh-CN" sz="1500" i="1">
                              <a:latin typeface="Cambria Math" panose="02040503050406030204" pitchFamily="18" charset="0"/>
                              <a:cs typeface="Times New Roman" panose="02020603050405020304" pitchFamily="18" charset="0"/>
                            </a:rPr>
                            <m:t>𝑑</m:t>
                          </m:r>
                        </m:num>
                        <m:den>
                          <m:r>
                            <a:rPr lang="en-US" altLang="zh-CN" sz="1500" i="1">
                              <a:latin typeface="Cambria Math" panose="02040503050406030204" pitchFamily="18" charset="0"/>
                              <a:cs typeface="Times New Roman" panose="02020603050405020304" pitchFamily="18" charset="0"/>
                            </a:rPr>
                            <m:t>𝑣</m:t>
                          </m:r>
                          <m:r>
                            <a:rPr lang="en-US" altLang="zh-CN" sz="1500" i="1">
                              <a:latin typeface="Cambria Math" panose="02040503050406030204" pitchFamily="18" charset="0"/>
                              <a:cs typeface="Times New Roman" panose="02020603050405020304" pitchFamily="18" charset="0"/>
                            </a:rPr>
                            <m:t>′·</m:t>
                          </m:r>
                          <m:sSub>
                            <m:sSubPr>
                              <m:ctrlPr>
                                <a:rPr lang="en-US" altLang="zh-CN" sz="1500" i="1">
                                  <a:latin typeface="Cambria Math" panose="02040503050406030204" pitchFamily="18" charset="0"/>
                                </a:rPr>
                              </m:ctrlPr>
                            </m:sSubPr>
                            <m:e>
                              <m:r>
                                <a:rPr lang="zh-CN" altLang="en-US" sz="1500" i="1">
                                  <a:latin typeface="Cambria Math" panose="02040503050406030204" pitchFamily="18" charset="0"/>
                                </a:rPr>
                                <m:t>𝜏</m:t>
                              </m:r>
                            </m:e>
                            <m:sub>
                              <m:r>
                                <a:rPr lang="en-US" altLang="zh-CN" sz="1500" i="1">
                                  <a:latin typeface="Cambria Math" panose="02040503050406030204" pitchFamily="18" charset="0"/>
                                </a:rPr>
                                <m:t>0</m:t>
                              </m:r>
                            </m:sub>
                          </m:sSub>
                        </m:den>
                      </m:f>
                      <m:r>
                        <a:rPr lang="en-US" altLang="zh-CN" sz="1500" i="1">
                          <a:latin typeface="Cambria Math" panose="02040503050406030204" pitchFamily="18" charset="0"/>
                          <a:cs typeface="Times New Roman" panose="02020603050405020304" pitchFamily="18" charset="0"/>
                        </a:rPr>
                        <m:t> (</m:t>
                      </m:r>
                      <m:r>
                        <a:rPr lang="en-US" altLang="zh-CN" sz="1500" i="1">
                          <a:latin typeface="Cambria Math" panose="02040503050406030204" pitchFamily="18" charset="0"/>
                          <a:cs typeface="Times New Roman" panose="02020603050405020304" pitchFamily="18" charset="0"/>
                        </a:rPr>
                        <m:t>𝑚</m:t>
                      </m:r>
                      <m:r>
                        <a:rPr lang="en-US" altLang="zh-CN" sz="1500" i="1">
                          <a:latin typeface="Cambria Math" panose="02040503050406030204" pitchFamily="18" charset="0"/>
                          <a:cs typeface="Times New Roman" panose="02020603050405020304" pitchFamily="18" charset="0"/>
                        </a:rPr>
                        <m:t>·</m:t>
                      </m:r>
                      <m:sSup>
                        <m:sSupPr>
                          <m:ctrlPr>
                            <a:rPr lang="en-US" altLang="zh-CN" sz="1500" i="1">
                              <a:latin typeface="Cambria Math" panose="02040503050406030204" pitchFamily="18" charset="0"/>
                              <a:cs typeface="Times New Roman" panose="02020603050405020304" pitchFamily="18" charset="0"/>
                            </a:rPr>
                          </m:ctrlPr>
                        </m:sSupPr>
                        <m:e>
                          <m:r>
                            <a:rPr lang="en-US" altLang="zh-CN" sz="1500" i="1">
                              <a:latin typeface="Cambria Math" panose="02040503050406030204" pitchFamily="18" charset="0"/>
                              <a:cs typeface="Times New Roman" panose="02020603050405020304" pitchFamily="18" charset="0"/>
                            </a:rPr>
                            <m:t>𝑠</m:t>
                          </m:r>
                        </m:e>
                        <m:sup>
                          <m:r>
                            <a:rPr lang="en-US" altLang="zh-CN" sz="1500" i="1">
                              <a:latin typeface="Cambria Math" panose="02040503050406030204" pitchFamily="18" charset="0"/>
                              <a:cs typeface="Times New Roman" panose="02020603050405020304" pitchFamily="18" charset="0"/>
                            </a:rPr>
                            <m:t>−1</m:t>
                          </m:r>
                        </m:sup>
                      </m:sSup>
                      <m:r>
                        <a:rPr lang="en-US" altLang="zh-CN" sz="1500" i="1">
                          <a:latin typeface="Cambria Math" panose="02040503050406030204" pitchFamily="18" charset="0"/>
                          <a:cs typeface="Times New Roman" panose="02020603050405020304" pitchFamily="18" charset="0"/>
                        </a:rPr>
                        <m:t>)</m:t>
                      </m:r>
                    </m:oMath>
                  </m:oMathPara>
                </a14:m>
                <a:endParaRPr lang="en-US" altLang="zh-CN" sz="1500" dirty="0">
                  <a:latin typeface="Times New Roman" panose="02020603050405020304" pitchFamily="18" charset="0"/>
                  <a:cs typeface="Times New Roman" panose="020206030504050203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685799" y="2005446"/>
                <a:ext cx="10853058" cy="2647263"/>
              </a:xfrm>
              <a:prstGeom prst="rect">
                <a:avLst/>
              </a:prstGeom>
              <a:blipFill rotWithShape="0">
                <a:blip r:embed="rId3"/>
                <a:stretch>
                  <a:fillRect l="-112" t="-691"/>
                </a:stretch>
              </a:blipFill>
            </p:spPr>
            <p:txBody>
              <a:bodyPr/>
              <a:lstStyle/>
              <a:p>
                <a:r>
                  <a:rPr lang="zh-CN" altLang="en-US">
                    <a:noFill/>
                  </a:rPr>
                  <a:t> </a:t>
                </a:r>
              </a:p>
            </p:txBody>
          </p:sp>
        </mc:Fallback>
      </mc:AlternateContent>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prstClr val="white"/>
                </a:solidFill>
                <a:latin typeface="宋体" panose="02010600030101010101" pitchFamily="2" charset="-122"/>
                <a:ea typeface="宋体" panose="02010600030101010101" pitchFamily="2" charset="-122"/>
                <a:cs typeface="Times New Roman" panose="02020603050405020304" pitchFamily="18" charset="0"/>
              </a:rPr>
              <a:t>定义</a:t>
            </a:r>
            <a:r>
              <a:rPr lang="en-US" altLang="zh-CN" sz="4300" dirty="0">
                <a:solidFill>
                  <a:prstClr val="white"/>
                </a:solidFill>
                <a:latin typeface="宋体" panose="02010600030101010101" pitchFamily="2" charset="-122"/>
                <a:ea typeface="宋体" panose="02010600030101010101" pitchFamily="2" charset="-122"/>
                <a:cs typeface="Times New Roman" panose="02020603050405020304" pitchFamily="18" charset="0"/>
              </a:rPr>
              <a:t/>
            </a:r>
            <a:br>
              <a:rPr lang="en-US" altLang="zh-CN" sz="4300" dirty="0">
                <a:solidFill>
                  <a:prstClr val="white"/>
                </a:solidFill>
                <a:latin typeface="宋体" panose="02010600030101010101" pitchFamily="2" charset="-122"/>
                <a:ea typeface="宋体" panose="02010600030101010101" pitchFamily="2" charset="-122"/>
                <a:cs typeface="Times New Roman" panose="02020603050405020304" pitchFamily="18" charset="0"/>
              </a:rPr>
            </a:br>
            <a:r>
              <a:rPr lang="en-US" altLang="zh-CN" sz="2000" dirty="0" smtClean="0">
                <a:solidFill>
                  <a:prstClr val="white"/>
                </a:solidFill>
                <a:latin typeface="Times New Roman" panose="02020603050405020304" pitchFamily="18" charset="0"/>
                <a:cs typeface="Times New Roman" panose="02020603050405020304" pitchFamily="18" charset="0"/>
              </a:rPr>
              <a:t>Definitions</a:t>
            </a:r>
            <a:endParaRPr lang="zh-CN" altLang="en-US" sz="2000" dirty="0">
              <a:solidFill>
                <a:prstClr val="white"/>
              </a:solidFill>
              <a:latin typeface="Times New Roman" panose="02020603050405020304" pitchFamily="18" charset="0"/>
              <a:cs typeface="Times New Roman" panose="02020603050405020304" pitchFamily="18" charset="0"/>
            </a:endParaRPr>
          </a:p>
        </p:txBody>
      </p:sp>
      <p:sp>
        <p:nvSpPr>
          <p:cNvPr id="5" name="矩形 4"/>
          <p:cNvSpPr/>
          <p:nvPr/>
        </p:nvSpPr>
        <p:spPr>
          <a:xfrm>
            <a:off x="751112" y="3484880"/>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33695" y="2291806"/>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40223" y="2470771"/>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79196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文本框 11"/>
          <p:cNvSpPr txBox="1"/>
          <p:nvPr/>
        </p:nvSpPr>
        <p:spPr>
          <a:xfrm>
            <a:off x="685799" y="2005446"/>
            <a:ext cx="10853058" cy="1938992"/>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主要思想</a:t>
            </a:r>
            <a:endParaRPr lang="en-US" altLang="zh-C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1500" dirty="0" smtClean="0">
                <a:latin typeface="Times New Roman" panose="02020603050405020304" pitchFamily="18" charset="0"/>
                <a:cs typeface="Times New Roman" panose="02020603050405020304" pitchFamily="18" charset="0"/>
              </a:rPr>
              <a:t>对于</a:t>
            </a:r>
            <a:r>
              <a:rPr lang="en-US" altLang="zh-CN" sz="1500" dirty="0">
                <a:latin typeface="Times New Roman" panose="02020603050405020304" pitchFamily="18" charset="0"/>
                <a:cs typeface="Times New Roman" panose="02020603050405020304" pitchFamily="18" charset="0"/>
              </a:rPr>
              <a:t>TETA</a:t>
            </a:r>
            <a:r>
              <a:rPr lang="zh-CN" altLang="en-US" sz="1500" dirty="0">
                <a:latin typeface="Times New Roman" panose="02020603050405020304" pitchFamily="18" charset="0"/>
                <a:cs typeface="Times New Roman" panose="02020603050405020304" pitchFamily="18" charset="0"/>
              </a:rPr>
              <a:t>和</a:t>
            </a:r>
            <a:r>
              <a:rPr lang="en-US" altLang="zh-CN" sz="1500" dirty="0">
                <a:latin typeface="Times New Roman" panose="02020603050405020304" pitchFamily="18" charset="0"/>
                <a:cs typeface="Times New Roman" panose="02020603050405020304" pitchFamily="18" charset="0"/>
              </a:rPr>
              <a:t>Flying Wing</a:t>
            </a:r>
            <a:r>
              <a:rPr lang="zh-CN" altLang="en-US" sz="1500" dirty="0">
                <a:latin typeface="Times New Roman" panose="02020603050405020304" pitchFamily="18" charset="0"/>
                <a:cs typeface="Times New Roman" panose="02020603050405020304" pitchFamily="18" charset="0"/>
              </a:rPr>
              <a:t>两种多过道的飞机，我们发现，它们可以按照分过道的不同分为几个较小的部分，这几个部分中的</a:t>
            </a:r>
            <a:r>
              <a:rPr lang="zh-CN" altLang="en-US" sz="1500" dirty="0" smtClean="0">
                <a:latin typeface="Times New Roman" panose="02020603050405020304" pitchFamily="18" charset="0"/>
                <a:cs typeface="Times New Roman" panose="02020603050405020304" pitchFamily="18" charset="0"/>
              </a:rPr>
              <a:t>乘</a:t>
            </a:r>
            <a:endParaRPr lang="en-US" altLang="zh-CN" sz="15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1500" dirty="0" smtClean="0">
                <a:latin typeface="Times New Roman" panose="02020603050405020304" pitchFamily="18" charset="0"/>
                <a:cs typeface="Times New Roman" panose="02020603050405020304" pitchFamily="18" charset="0"/>
              </a:rPr>
              <a:t>客</a:t>
            </a:r>
            <a:r>
              <a:rPr lang="zh-CN" altLang="en-US" sz="1500" dirty="0">
                <a:latin typeface="Times New Roman" panose="02020603050405020304" pitchFamily="18" charset="0"/>
                <a:cs typeface="Times New Roman" panose="02020603050405020304" pitchFamily="18" charset="0"/>
              </a:rPr>
              <a:t>在分过道上互不影响。因此，我们可以考虑将这些部分分治处理，每个部分中分别采用最优的登机策略。然后，因为</a:t>
            </a:r>
            <a:r>
              <a:rPr lang="zh-CN" altLang="en-US" sz="1500" dirty="0" smtClean="0">
                <a:latin typeface="Times New Roman" panose="02020603050405020304" pitchFamily="18" charset="0"/>
                <a:cs typeface="Times New Roman" panose="02020603050405020304" pitchFamily="18" charset="0"/>
              </a:rPr>
              <a:t>前面</a:t>
            </a:r>
            <a:endParaRPr lang="en-US" altLang="zh-CN" sz="15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1500" dirty="0" smtClean="0">
                <a:latin typeface="Times New Roman" panose="02020603050405020304" pitchFamily="18" charset="0"/>
                <a:cs typeface="Times New Roman" panose="02020603050405020304" pitchFamily="18" charset="0"/>
              </a:rPr>
              <a:t>已经</a:t>
            </a:r>
            <a:r>
              <a:rPr lang="zh-CN" altLang="en-US" sz="1500" dirty="0">
                <a:latin typeface="Times New Roman" panose="02020603050405020304" pitchFamily="18" charset="0"/>
                <a:cs typeface="Times New Roman" panose="02020603050405020304" pitchFamily="18" charset="0"/>
              </a:rPr>
              <a:t>证明了过道占得越满效率越高的结论，我们只需让主过道占得最满即可。</a:t>
            </a:r>
            <a:endParaRPr lang="en-US" altLang="zh-CN" sz="1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For </a:t>
            </a:r>
            <a:r>
              <a:rPr lang="en-US" altLang="zh-CN" sz="1500" dirty="0">
                <a:latin typeface="Times New Roman" panose="02020603050405020304" pitchFamily="18" charset="0"/>
                <a:cs typeface="Times New Roman" panose="02020603050405020304" pitchFamily="18" charset="0"/>
              </a:rPr>
              <a:t>TETA and Flying Wing, two kinds of multi-aisle aircrafts, we found that they can be divided into smaller parts according to aisles, </a:t>
            </a:r>
            <a:endParaRPr lang="en-US" altLang="zh-CN" sz="15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and passengers in </a:t>
            </a:r>
            <a:r>
              <a:rPr lang="en-US" altLang="zh-CN" sz="1500" dirty="0">
                <a:latin typeface="Times New Roman" panose="02020603050405020304" pitchFamily="18" charset="0"/>
                <a:cs typeface="Times New Roman" panose="02020603050405020304" pitchFamily="18" charset="0"/>
              </a:rPr>
              <a:t>different parts won’t influence each other on part aisles. So we could consider respectively deal with these parts. We </a:t>
            </a:r>
            <a:r>
              <a:rPr lang="en-US" altLang="zh-CN" sz="1500"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can </a:t>
            </a:r>
            <a:r>
              <a:rPr lang="en-US" altLang="zh-CN" sz="1500" dirty="0">
                <a:latin typeface="Times New Roman" panose="02020603050405020304" pitchFamily="18" charset="0"/>
                <a:cs typeface="Times New Roman" panose="02020603050405020304" pitchFamily="18" charset="0"/>
              </a:rPr>
              <a:t>use the best boarding </a:t>
            </a:r>
            <a:r>
              <a:rPr lang="en-US" altLang="zh-CN" sz="1500" dirty="0" smtClean="0">
                <a:latin typeface="Times New Roman" panose="02020603050405020304" pitchFamily="18" charset="0"/>
                <a:cs typeface="Times New Roman" panose="02020603050405020304" pitchFamily="18" charset="0"/>
              </a:rPr>
              <a:t>sequence </a:t>
            </a:r>
            <a:r>
              <a:rPr lang="en-US" altLang="zh-CN" sz="1500" dirty="0">
                <a:latin typeface="Times New Roman" panose="02020603050405020304" pitchFamily="18" charset="0"/>
                <a:cs typeface="Times New Roman" panose="02020603050405020304" pitchFamily="18" charset="0"/>
              </a:rPr>
              <a:t>in each part. Then, for we’ve proved the conclusion that the best strategy is to make full use of the </a:t>
            </a:r>
            <a:endParaRPr lang="en-US" altLang="zh-CN" sz="15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aisles</a:t>
            </a:r>
            <a:r>
              <a:rPr lang="en-US" altLang="zh-CN" sz="1500" dirty="0">
                <a:latin typeface="Times New Roman" panose="02020603050405020304" pitchFamily="18" charset="0"/>
                <a:cs typeface="Times New Roman" panose="02020603050405020304" pitchFamily="18" charset="0"/>
              </a:rPr>
              <a:t>, we only need to make sure the </a:t>
            </a:r>
            <a:r>
              <a:rPr lang="en-US" altLang="zh-CN" sz="1500" dirty="0" smtClean="0">
                <a:latin typeface="Times New Roman" panose="02020603050405020304" pitchFamily="18" charset="0"/>
                <a:cs typeface="Times New Roman" panose="02020603050405020304" pitchFamily="18" charset="0"/>
              </a:rPr>
              <a:t>main aisle </a:t>
            </a:r>
            <a:r>
              <a:rPr lang="en-US" altLang="zh-CN" sz="1500" dirty="0">
                <a:latin typeface="Times New Roman" panose="02020603050405020304" pitchFamily="18" charset="0"/>
                <a:cs typeface="Times New Roman" panose="02020603050405020304" pitchFamily="18" charset="0"/>
              </a:rPr>
              <a:t>is full.</a:t>
            </a: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将模型应用于不同机型</a:t>
            </a:r>
            <a:r>
              <a:rPr lang="en-US" altLang="zh-CN" sz="4000" dirty="0">
                <a:solidFill>
                  <a:schemeClr val="bg1"/>
                </a:solidFill>
                <a:latin typeface="Times New Roman" panose="02020603050405020304" pitchFamily="18" charset="0"/>
                <a:cs typeface="Times New Roman" panose="02020603050405020304" pitchFamily="18" charset="0"/>
              </a:rPr>
              <a:t/>
            </a:r>
            <a:br>
              <a:rPr lang="en-US" altLang="zh-CN" sz="4000" dirty="0">
                <a:solidFill>
                  <a:schemeClr val="bg1"/>
                </a:solidFill>
                <a:latin typeface="Times New Roman" panose="02020603050405020304" pitchFamily="18" charset="0"/>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Apply the model to different aircrafts</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9234" y="4126987"/>
            <a:ext cx="4167856" cy="2499101"/>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9543" y="4029644"/>
            <a:ext cx="5056384" cy="2647493"/>
          </a:xfrm>
          <a:prstGeom prst="rect">
            <a:avLst/>
          </a:prstGeom>
        </p:spPr>
      </p:pic>
      <p:sp>
        <p:nvSpPr>
          <p:cNvPr id="8" name="矩形 7"/>
          <p:cNvSpPr/>
          <p:nvPr/>
        </p:nvSpPr>
        <p:spPr>
          <a:xfrm>
            <a:off x="733695" y="2291806"/>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22811" y="3213892"/>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51112" y="2635450"/>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80603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0" y="0"/>
            <a:ext cx="12192000" cy="1920240"/>
          </a:xfrm>
          <a:custGeom>
            <a:avLst/>
            <a:gdLst>
              <a:gd name="connsiteX0" fmla="*/ 0 w 12192000"/>
              <a:gd name="connsiteY0" fmla="*/ 0 h 2240279"/>
              <a:gd name="connsiteX1" fmla="*/ 12192000 w 12192000"/>
              <a:gd name="connsiteY1" fmla="*/ 0 h 2240279"/>
              <a:gd name="connsiteX2" fmla="*/ 12192000 w 12192000"/>
              <a:gd name="connsiteY2" fmla="*/ 1920239 h 2240279"/>
              <a:gd name="connsiteX3" fmla="*/ 2854960 w 12192000"/>
              <a:gd name="connsiteY3" fmla="*/ 1920239 h 2240279"/>
              <a:gd name="connsiteX4" fmla="*/ 2489200 w 12192000"/>
              <a:gd name="connsiteY4" fmla="*/ 2240279 h 2240279"/>
              <a:gd name="connsiteX5" fmla="*/ 2123440 w 12192000"/>
              <a:gd name="connsiteY5" fmla="*/ 1920239 h 2240279"/>
              <a:gd name="connsiteX6" fmla="*/ 0 w 12192000"/>
              <a:gd name="connsiteY6" fmla="*/ 1920239 h 224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240279">
                <a:moveTo>
                  <a:pt x="0" y="0"/>
                </a:moveTo>
                <a:lnTo>
                  <a:pt x="12192000" y="0"/>
                </a:lnTo>
                <a:lnTo>
                  <a:pt x="12192000" y="1920239"/>
                </a:lnTo>
                <a:lnTo>
                  <a:pt x="2854960" y="1920239"/>
                </a:lnTo>
                <a:lnTo>
                  <a:pt x="2489200" y="2240279"/>
                </a:lnTo>
                <a:lnTo>
                  <a:pt x="2123440" y="1920239"/>
                </a:lnTo>
                <a:lnTo>
                  <a:pt x="0" y="1920239"/>
                </a:lnTo>
                <a:close/>
              </a:path>
            </a:pathLst>
          </a:custGeom>
          <a:gradFill>
            <a:gsLst>
              <a:gs pos="0">
                <a:srgbClr val="13009C"/>
              </a:gs>
              <a:gs pos="83000">
                <a:srgbClr val="110087"/>
              </a:gs>
              <a:gs pos="100000">
                <a:srgbClr val="0F007D"/>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文本框 11"/>
          <p:cNvSpPr txBox="1"/>
          <p:nvPr/>
        </p:nvSpPr>
        <p:spPr>
          <a:xfrm>
            <a:off x="685799" y="2005446"/>
            <a:ext cx="10853058" cy="2862322"/>
          </a:xfrm>
          <a:prstGeom prst="rect">
            <a:avLst/>
          </a:prstGeom>
          <a:noFill/>
        </p:spPr>
        <p:txBody>
          <a:bodyPr wrap="square" rtlCol="0">
            <a:spAutoFit/>
          </a:bodyPr>
          <a:lstStyle/>
          <a:p>
            <a:pPr marL="285750" indent="-285750">
              <a:buFont typeface="Wingdings" panose="05000000000000000000" pitchFamily="2" charset="2"/>
              <a:buChar char="p"/>
            </a:pPr>
            <a:r>
              <a:rPr lang="zh-CN" altLang="en-US" sz="1500" b="1" dirty="0">
                <a:latin typeface="Times New Roman" panose="02020603050405020304" pitchFamily="18" charset="0"/>
                <a:cs typeface="Times New Roman" panose="02020603050405020304" pitchFamily="18" charset="0"/>
              </a:rPr>
              <a:t>结论</a:t>
            </a:r>
            <a:endParaRPr lang="en-US" altLang="zh-CN" sz="15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1500" dirty="0" smtClean="0">
                <a:latin typeface="Times New Roman" panose="02020603050405020304" pitchFamily="18" charset="0"/>
                <a:cs typeface="Times New Roman" panose="02020603050405020304" pitchFamily="18" charset="0"/>
              </a:rPr>
              <a:t>因此</a:t>
            </a:r>
            <a:r>
              <a:rPr lang="zh-CN" altLang="en-US" sz="1500" dirty="0">
                <a:latin typeface="Times New Roman" panose="02020603050405020304" pitchFamily="18" charset="0"/>
                <a:cs typeface="Times New Roman" panose="02020603050405020304" pitchFamily="18" charset="0"/>
              </a:rPr>
              <a:t>，对于这一类的飞机，我们只需要预先将所有乘客按他们所在的小部分进行分组，将每组中的乘客按照组内的登机</a:t>
            </a:r>
            <a:r>
              <a:rPr lang="zh-CN" altLang="en-US" sz="1500" dirty="0" smtClean="0">
                <a:latin typeface="Times New Roman" panose="02020603050405020304" pitchFamily="18" charset="0"/>
                <a:cs typeface="Times New Roman" panose="02020603050405020304" pitchFamily="18" charset="0"/>
              </a:rPr>
              <a:t>顺序</a:t>
            </a:r>
            <a:endParaRPr lang="en-US" altLang="zh-CN" sz="15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1500" dirty="0" smtClean="0">
                <a:latin typeface="Times New Roman" panose="02020603050405020304" pitchFamily="18" charset="0"/>
                <a:cs typeface="Times New Roman" panose="02020603050405020304" pitchFamily="18" charset="0"/>
              </a:rPr>
              <a:t>进行</a:t>
            </a:r>
            <a:r>
              <a:rPr lang="zh-CN" altLang="en-US" sz="1500" dirty="0">
                <a:latin typeface="Times New Roman" panose="02020603050405020304" pitchFamily="18" charset="0"/>
                <a:cs typeface="Times New Roman" panose="02020603050405020304" pitchFamily="18" charset="0"/>
              </a:rPr>
              <a:t>排序，最后再确定组间乘客的登机先后顺序即可。</a:t>
            </a:r>
            <a:endParaRPr lang="en-US" altLang="zh-CN" sz="1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Thus </a:t>
            </a:r>
            <a:r>
              <a:rPr lang="en-US" altLang="zh-CN" sz="1500" dirty="0">
                <a:latin typeface="Times New Roman" panose="02020603050405020304" pitchFamily="18" charset="0"/>
                <a:cs typeface="Times New Roman" panose="02020603050405020304" pitchFamily="18" charset="0"/>
              </a:rPr>
              <a:t>for this kind of aircrafts, we only need to divide the passengers into groups according to the parts they’re in and sort </a:t>
            </a:r>
            <a:r>
              <a:rPr lang="en-US" altLang="zh-CN" sz="1500" dirty="0" smtClean="0">
                <a:latin typeface="Times New Roman" panose="02020603050405020304" pitchFamily="18" charset="0"/>
                <a:cs typeface="Times New Roman" panose="02020603050405020304" pitchFamily="18" charset="0"/>
              </a:rPr>
              <a:t>the   </a:t>
            </a: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passengers </a:t>
            </a:r>
            <a:r>
              <a:rPr lang="en-US" altLang="zh-CN" sz="1500" dirty="0">
                <a:latin typeface="Times New Roman" panose="02020603050405020304" pitchFamily="18" charset="0"/>
                <a:cs typeface="Times New Roman" panose="02020603050405020304" pitchFamily="18" charset="0"/>
              </a:rPr>
              <a:t>in each </a:t>
            </a:r>
            <a:r>
              <a:rPr lang="en-US" altLang="zh-CN" sz="1500" dirty="0" smtClean="0">
                <a:latin typeface="Times New Roman" panose="02020603050405020304" pitchFamily="18" charset="0"/>
                <a:cs typeface="Times New Roman" panose="02020603050405020304" pitchFamily="18" charset="0"/>
              </a:rPr>
              <a:t>group according </a:t>
            </a:r>
            <a:r>
              <a:rPr lang="en-US" altLang="zh-CN" sz="1500" dirty="0">
                <a:latin typeface="Times New Roman" panose="02020603050405020304" pitchFamily="18" charset="0"/>
                <a:cs typeface="Times New Roman" panose="02020603050405020304" pitchFamily="18" charset="0"/>
              </a:rPr>
              <a:t>to the sequence of boarding within the group, and finally decide the sequence between groups.</a:t>
            </a:r>
          </a:p>
          <a:p>
            <a:pPr marL="285750" indent="-285750">
              <a:buFont typeface="Arial" panose="020B0604020202020204" pitchFamily="34" charset="0"/>
              <a:buChar char="•"/>
            </a:pPr>
            <a:r>
              <a:rPr lang="zh-CN" altLang="en-US" sz="1500" dirty="0" smtClean="0">
                <a:latin typeface="Times New Roman" panose="02020603050405020304" pitchFamily="18" charset="0"/>
                <a:cs typeface="Times New Roman" panose="02020603050405020304" pitchFamily="18" charset="0"/>
              </a:rPr>
              <a:t>显然</a:t>
            </a:r>
            <a:r>
              <a:rPr lang="zh-CN" altLang="en-US" sz="1500" dirty="0">
                <a:latin typeface="Times New Roman" panose="02020603050405020304" pitchFamily="18" charset="0"/>
                <a:cs typeface="Times New Roman" panose="02020603050405020304" pitchFamily="18" charset="0"/>
              </a:rPr>
              <a:t>，由于外侧组的乘客可能会堵住主过道影响内侧组的乘客登机，为了确保过道的使用效率，我们应当让内侧组的乘客</a:t>
            </a:r>
            <a:r>
              <a:rPr lang="zh-CN" altLang="en-US" sz="1500" dirty="0" smtClean="0">
                <a:latin typeface="Times New Roman" panose="02020603050405020304" pitchFamily="18" charset="0"/>
                <a:cs typeface="Times New Roman" panose="02020603050405020304" pitchFamily="18" charset="0"/>
              </a:rPr>
              <a:t>先</a:t>
            </a:r>
            <a:endParaRPr lang="en-US" altLang="zh-CN" sz="15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1500" dirty="0" smtClean="0">
                <a:latin typeface="Times New Roman" panose="02020603050405020304" pitchFamily="18" charset="0"/>
                <a:cs typeface="Times New Roman" panose="02020603050405020304" pitchFamily="18" charset="0"/>
              </a:rPr>
              <a:t>登机</a:t>
            </a:r>
            <a:r>
              <a:rPr lang="zh-CN" altLang="en-US" sz="1500" dirty="0">
                <a:latin typeface="Times New Roman" panose="02020603050405020304" pitchFamily="18" charset="0"/>
                <a:cs typeface="Times New Roman" panose="02020603050405020304" pitchFamily="18" charset="0"/>
              </a:rPr>
              <a:t>。同时，为了防止内侧组有人就座之后带来的空单元格，我们决定在外侧组的一些乘客登机之后再安排几个内侧组的</a:t>
            </a:r>
            <a:r>
              <a:rPr lang="zh-CN" altLang="en-US" sz="1500" dirty="0" smtClean="0">
                <a:latin typeface="Times New Roman" panose="02020603050405020304" pitchFamily="18" charset="0"/>
                <a:cs typeface="Times New Roman" panose="02020603050405020304" pitchFamily="18" charset="0"/>
              </a:rPr>
              <a:t>乘</a:t>
            </a:r>
            <a:endParaRPr lang="en-US" altLang="zh-CN" sz="15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sz="1500" dirty="0" smtClean="0">
                <a:latin typeface="Times New Roman" panose="02020603050405020304" pitchFamily="18" charset="0"/>
                <a:cs typeface="Times New Roman" panose="02020603050405020304" pitchFamily="18" charset="0"/>
              </a:rPr>
              <a:t>客</a:t>
            </a:r>
            <a:r>
              <a:rPr lang="zh-CN" altLang="en-US" sz="1500" dirty="0">
                <a:latin typeface="Times New Roman" panose="02020603050405020304" pitchFamily="18" charset="0"/>
                <a:cs typeface="Times New Roman" panose="02020603050405020304" pitchFamily="18" charset="0"/>
              </a:rPr>
              <a:t>，用来补齐这些空单元格。</a:t>
            </a:r>
            <a:endParaRPr lang="en-US" altLang="zh-CN" sz="1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Obviously</a:t>
            </a:r>
            <a:r>
              <a:rPr lang="en-US" altLang="zh-CN" sz="1500" dirty="0">
                <a:latin typeface="Times New Roman" panose="02020603050405020304" pitchFamily="18" charset="0"/>
                <a:cs typeface="Times New Roman" panose="02020603050405020304" pitchFamily="18" charset="0"/>
              </a:rPr>
              <a:t>, passengers in the outer groups may block the main aisle and influence inner group passengers’ boarding, so we should </a:t>
            </a:r>
            <a:r>
              <a:rPr lang="en-US" altLang="zh-CN" sz="1500" dirty="0" smtClean="0">
                <a:latin typeface="Times New Roman" panose="02020603050405020304" pitchFamily="18" charset="0"/>
                <a:cs typeface="Times New Roman" panose="02020603050405020304" pitchFamily="18" charset="0"/>
              </a:rPr>
              <a:t>board</a:t>
            </a: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inner group passengers </a:t>
            </a:r>
            <a:r>
              <a:rPr lang="en-US" altLang="zh-CN" sz="1500" dirty="0">
                <a:latin typeface="Times New Roman" panose="02020603050405020304" pitchFamily="18" charset="0"/>
                <a:cs typeface="Times New Roman" panose="02020603050405020304" pitchFamily="18" charset="0"/>
              </a:rPr>
              <a:t>first to ensure the used efficiency of aisles. Meanwhile, to prevent empty cells caused by seated inner </a:t>
            </a:r>
            <a:r>
              <a:rPr lang="en-US" altLang="zh-CN" sz="1500" dirty="0" smtClean="0">
                <a:latin typeface="Times New Roman" panose="02020603050405020304" pitchFamily="18" charset="0"/>
                <a:cs typeface="Times New Roman" panose="02020603050405020304" pitchFamily="18" charset="0"/>
              </a:rPr>
              <a:t>group</a:t>
            </a: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passengers</a:t>
            </a:r>
            <a:r>
              <a:rPr lang="en-US" altLang="zh-CN" sz="1500" dirty="0">
                <a:latin typeface="Times New Roman" panose="02020603050405020304" pitchFamily="18" charset="0"/>
                <a:cs typeface="Times New Roman" panose="02020603050405020304" pitchFamily="18" charset="0"/>
              </a:rPr>
              <a:t>, we decided </a:t>
            </a:r>
            <a:r>
              <a:rPr lang="en-US" altLang="zh-CN" sz="1500" dirty="0" smtClean="0">
                <a:latin typeface="Times New Roman" panose="02020603050405020304" pitchFamily="18" charset="0"/>
                <a:cs typeface="Times New Roman" panose="02020603050405020304" pitchFamily="18" charset="0"/>
              </a:rPr>
              <a:t>to arrange </a:t>
            </a:r>
            <a:r>
              <a:rPr lang="en-US" altLang="zh-CN" sz="1500" dirty="0">
                <a:latin typeface="Times New Roman" panose="02020603050405020304" pitchFamily="18" charset="0"/>
                <a:cs typeface="Times New Roman" panose="02020603050405020304" pitchFamily="18" charset="0"/>
              </a:rPr>
              <a:t>a few inner group passengers after some outer group passengers have boarded, to fill up the </a:t>
            </a:r>
            <a:r>
              <a:rPr lang="en-US" altLang="zh-CN" sz="1500" dirty="0" smtClean="0">
                <a:latin typeface="Times New Roman" panose="02020603050405020304" pitchFamily="18" charset="0"/>
                <a:cs typeface="Times New Roman" panose="02020603050405020304" pitchFamily="18" charset="0"/>
              </a:rPr>
              <a:t>empty</a:t>
            </a:r>
          </a:p>
          <a:p>
            <a:pPr marL="285750" indent="-285750">
              <a:buFont typeface="Arial" panose="020B0604020202020204" pitchFamily="34" charset="0"/>
              <a:buChar char="•"/>
            </a:pPr>
            <a:r>
              <a:rPr lang="en-US" altLang="zh-CN" sz="1500" dirty="0" smtClean="0">
                <a:latin typeface="Times New Roman" panose="02020603050405020304" pitchFamily="18" charset="0"/>
                <a:cs typeface="Times New Roman" panose="02020603050405020304" pitchFamily="18" charset="0"/>
              </a:rPr>
              <a:t>cells</a:t>
            </a:r>
            <a:r>
              <a:rPr lang="en-US" altLang="zh-CN" sz="1500" dirty="0">
                <a:latin typeface="Times New Roman" panose="02020603050405020304" pitchFamily="18" charset="0"/>
                <a:cs typeface="Times New Roman" panose="02020603050405020304" pitchFamily="18" charset="0"/>
              </a:rPr>
              <a:t>.</a:t>
            </a:r>
          </a:p>
        </p:txBody>
      </p:sp>
      <p:sp>
        <p:nvSpPr>
          <p:cNvPr id="6" name="标题 1"/>
          <p:cNvSpPr txBox="1">
            <a:spLocks/>
          </p:cNvSpPr>
          <p:nvPr/>
        </p:nvSpPr>
        <p:spPr>
          <a:xfrm>
            <a:off x="551149" y="371566"/>
            <a:ext cx="10571998"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solidFill>
                  <a:schemeClr val="bg1"/>
                </a:solidFill>
                <a:latin typeface="宋体" panose="02010600030101010101" pitchFamily="2" charset="-122"/>
                <a:ea typeface="宋体" panose="02010600030101010101" pitchFamily="2" charset="-122"/>
                <a:cs typeface="Times New Roman" panose="02020603050405020304" pitchFamily="18" charset="0"/>
              </a:rPr>
              <a:t>将模型应用于不同机型</a:t>
            </a:r>
            <a:r>
              <a:rPr lang="en-US" altLang="zh-CN" sz="4000" dirty="0">
                <a:solidFill>
                  <a:schemeClr val="bg1"/>
                </a:solidFill>
                <a:latin typeface="Times New Roman" panose="02020603050405020304" pitchFamily="18" charset="0"/>
                <a:cs typeface="Times New Roman" panose="02020603050405020304" pitchFamily="18" charset="0"/>
              </a:rPr>
              <a:t/>
            </a:r>
            <a:br>
              <a:rPr lang="en-US" altLang="zh-CN" sz="4000" dirty="0">
                <a:solidFill>
                  <a:schemeClr val="bg1"/>
                </a:solidFill>
                <a:latin typeface="Times New Roman" panose="02020603050405020304" pitchFamily="18" charset="0"/>
                <a:cs typeface="Times New Roman" panose="02020603050405020304" pitchFamily="18" charset="0"/>
              </a:rPr>
            </a:br>
            <a:r>
              <a:rPr lang="en-US" altLang="zh-CN" sz="2000" dirty="0">
                <a:solidFill>
                  <a:schemeClr val="bg1"/>
                </a:solidFill>
                <a:latin typeface="Times New Roman" panose="02020603050405020304" pitchFamily="18" charset="0"/>
                <a:cs typeface="Times New Roman" panose="02020603050405020304" pitchFamily="18" charset="0"/>
              </a:rPr>
              <a:t>Apply the model to different aircrafts</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5" name="矩形 4"/>
          <p:cNvSpPr/>
          <p:nvPr/>
        </p:nvSpPr>
        <p:spPr>
          <a:xfrm>
            <a:off x="733695" y="2291806"/>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33695" y="2944061"/>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96680" y="3664993"/>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3546" y="4197704"/>
            <a:ext cx="200297" cy="6357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50294" y="4649511"/>
            <a:ext cx="3088563" cy="2208489"/>
          </a:xfrm>
          <a:prstGeom prst="rect">
            <a:avLst/>
          </a:prstGeom>
        </p:spPr>
      </p:pic>
    </p:spTree>
    <p:extLst>
      <p:ext uri="{BB962C8B-B14F-4D97-AF65-F5344CB8AC3E}">
        <p14:creationId xmlns:p14="http://schemas.microsoft.com/office/powerpoint/2010/main" val="7547927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1547</Words>
  <Application>Microsoft Office PowerPoint</Application>
  <PresentationFormat>宽屏</PresentationFormat>
  <Paragraphs>99</Paragraphs>
  <Slides>7</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等线</vt:lpstr>
      <vt:lpstr>等线 Light</vt:lpstr>
      <vt:lpstr>宋体</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Allan</dc:creator>
  <cp:lastModifiedBy>Windows 用户</cp:lastModifiedBy>
  <cp:revision>126</cp:revision>
  <dcterms:created xsi:type="dcterms:W3CDTF">2022-04-09T14:34:43Z</dcterms:created>
  <dcterms:modified xsi:type="dcterms:W3CDTF">2022-04-10T08:58:52Z</dcterms:modified>
</cp:coreProperties>
</file>