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F007D"/>
    <a:srgbClr val="110087"/>
    <a:srgbClr val="130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B1BD1-0595-497B-B579-079E98C8A2C1}" type="datetimeFigureOut">
              <a:rPr lang="zh-CN" altLang="en-US" smtClean="0"/>
              <a:t>2022-04-10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A8E3-4AF7-4426-A464-D4E85AD92AB0}" type="slidenum">
              <a:rPr lang="zh-CN" altLang="en-US" smtClean="0"/>
              <a:t>‹#›</a:t>
            </a:fld>
            <a:endParaRPr lang="zh-CN" altLang="en-US"/>
          </a:p>
        </p:txBody>
      </p:sp>
    </p:spTree>
    <p:extLst>
      <p:ext uri="{BB962C8B-B14F-4D97-AF65-F5344CB8AC3E}">
        <p14:creationId xmlns:p14="http://schemas.microsoft.com/office/powerpoint/2010/main" val="129801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These are the general</a:t>
            </a:r>
            <a:r>
              <a:rPr lang="en-US" altLang="zh-CN" sz="1400" baseline="0" dirty="0" smtClean="0"/>
              <a:t> assumptions of our model. All these assumptions are reasonable according to real-life flying experiences. We need to explain that the third assumption is to make the model discrete to simplify </a:t>
            </a:r>
            <a:r>
              <a:rPr lang="en-US" altLang="zh-CN" sz="1400" baseline="0" smtClean="0"/>
              <a:t>the calculation.</a:t>
            </a:r>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1</a:t>
            </a:fld>
            <a:endParaRPr lang="zh-CN" altLang="en-US"/>
          </a:p>
        </p:txBody>
      </p:sp>
    </p:spTree>
    <p:extLst>
      <p:ext uri="{BB962C8B-B14F-4D97-AF65-F5344CB8AC3E}">
        <p14:creationId xmlns:p14="http://schemas.microsoft.com/office/powerpoint/2010/main" val="124240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Another three general assumptions.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2</a:t>
            </a:fld>
            <a:endParaRPr lang="zh-CN" altLang="en-US"/>
          </a:p>
        </p:txBody>
      </p:sp>
    </p:spTree>
    <p:extLst>
      <p:ext uri="{BB962C8B-B14F-4D97-AF65-F5344CB8AC3E}">
        <p14:creationId xmlns:p14="http://schemas.microsoft.com/office/powerpoint/2010/main" val="177631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a:t>
            </a:r>
            <a:r>
              <a:rPr lang="en-US" altLang="zh-CN" sz="1400" baseline="0" dirty="0" smtClean="0"/>
              <a:t> are the assumptions of Model A. In Model A, we would consider only the simplest situation, so we consider that there’s enough space to store luggage and there’s no one being late for boarding. We also consider the velocity in a specific cell to be constant (which would be ignored in later models, but it’s only used to calculate the distances and wouldn’t cause serious problems). And considering that all passengers want to get seated as quickly as possible, we consider that they always walk as fast as possible.</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3</a:t>
            </a:fld>
            <a:endParaRPr lang="zh-CN" altLang="en-US"/>
          </a:p>
        </p:txBody>
      </p:sp>
    </p:spTree>
    <p:extLst>
      <p:ext uri="{BB962C8B-B14F-4D97-AF65-F5344CB8AC3E}">
        <p14:creationId xmlns:p14="http://schemas.microsoft.com/office/powerpoint/2010/main" val="64545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a:t>
            </a:r>
            <a:r>
              <a:rPr lang="en-US" altLang="zh-CN" sz="1400" baseline="0" dirty="0" smtClean="0"/>
              <a:t> are the assumptions of Model A. In Model A, we would consider only the simplest situation, so we consider that there’s enough space to store luggage and there’s no one being late for boarding. We also consider the velocity in a specific cell to be constant (which would be ignored in later models, but it’s only used to calculate the distances and wouldn’t cause serious problems). And considering that all passengers want to get seated as quickly as possible, we consider that they always walk as fast as possible.</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4</a:t>
            </a:fld>
            <a:endParaRPr lang="zh-CN" altLang="en-US"/>
          </a:p>
        </p:txBody>
      </p:sp>
    </p:spTree>
    <p:extLst>
      <p:ext uri="{BB962C8B-B14F-4D97-AF65-F5344CB8AC3E}">
        <p14:creationId xmlns:p14="http://schemas.microsoft.com/office/powerpoint/2010/main" val="28062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In</a:t>
            </a:r>
            <a:r>
              <a:rPr lang="en-US" altLang="zh-CN" sz="1400" baseline="0" dirty="0" smtClean="0"/>
              <a:t> the model, the definition of time and velocity is different from SI, and this is the relationship between SI time and velocity and ours. We make these changes to make the calculations simpler.</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5</a:t>
            </a:fld>
            <a:endParaRPr lang="zh-CN" altLang="en-US"/>
          </a:p>
        </p:txBody>
      </p:sp>
    </p:spTree>
    <p:extLst>
      <p:ext uri="{BB962C8B-B14F-4D97-AF65-F5344CB8AC3E}">
        <p14:creationId xmlns:p14="http://schemas.microsoft.com/office/powerpoint/2010/main" val="1869464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Here’s the main ideas when we apply the</a:t>
            </a:r>
            <a:r>
              <a:rPr lang="en-US" altLang="zh-CN" sz="1400" baseline="0" dirty="0" smtClean="0"/>
              <a:t> model to different aircrafts. TETA and Flying Wing are two kinds of multi-aisle aircrafts, and we found that they can be divided into smaller individual parts similar to ordinary one-aisle aircrafts.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6</a:t>
            </a:fld>
            <a:endParaRPr lang="zh-CN" altLang="en-US"/>
          </a:p>
        </p:txBody>
      </p:sp>
    </p:spTree>
    <p:extLst>
      <p:ext uri="{BB962C8B-B14F-4D97-AF65-F5344CB8AC3E}">
        <p14:creationId xmlns:p14="http://schemas.microsoft.com/office/powerpoint/2010/main" val="92849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To optimize the whole plan, it’s obvious that we need to optimize</a:t>
            </a:r>
            <a:r>
              <a:rPr lang="en-US" altLang="zh-CN" sz="1400" baseline="0" dirty="0" smtClean="0"/>
              <a:t> the boarding sequence inside groups, and then we need to optimize the between-group sequences.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7</a:t>
            </a:fld>
            <a:endParaRPr lang="zh-CN" altLang="en-US"/>
          </a:p>
        </p:txBody>
      </p:sp>
    </p:spTree>
    <p:extLst>
      <p:ext uri="{BB962C8B-B14F-4D97-AF65-F5344CB8AC3E}">
        <p14:creationId xmlns:p14="http://schemas.microsoft.com/office/powerpoint/2010/main" val="347308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4003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3133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023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0186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325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28415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7169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8653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87971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9033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656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93392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8" y="2005446"/>
            <a:ext cx="11506201" cy="4939814"/>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每名乘客都会将自己的行李放在自己座位的正上方。</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For each passenger, their luggage is put on the rack above them</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rPr>
              <a:t>航空公司一般都会保证这件事，以避免不必要的拥堵。</a:t>
            </a:r>
            <a:endParaRPr lang="en-US" altLang="zh-CN" sz="15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Airlines usually ensure this fact to minimize unnecessary congestion.</a:t>
            </a:r>
          </a:p>
          <a:p>
            <a:pPr marL="285750" indent="-285750">
              <a:buFont typeface="Wingdings" panose="05000000000000000000" pitchFamily="2" charset="2"/>
              <a:buChar char="p"/>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所有</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乘客的取行李和放行李的标准时间都相同。</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For </a:t>
            </a:r>
            <a:r>
              <a:rPr lang="en-US" altLang="zh-CN" sz="1500" b="1" dirty="0">
                <a:latin typeface="Times New Roman" panose="02020603050405020304" pitchFamily="18" charset="0"/>
                <a:cs typeface="Times New Roman" panose="02020603050405020304" pitchFamily="18" charset="0"/>
              </a:rPr>
              <a:t>a certain passenger, the time to lay down his luggage and the time to remove it is the </a:t>
            </a:r>
            <a:r>
              <a:rPr lang="en-US" altLang="zh-CN" sz="1500" b="1" dirty="0" smtClean="0">
                <a:latin typeface="Times New Roman" panose="02020603050405020304" pitchFamily="18" charset="0"/>
                <a:cs typeface="Times New Roman" panose="02020603050405020304" pitchFamily="18" charset="0"/>
              </a:rPr>
              <a:t>same</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dirty="0">
                <a:latin typeface="宋体" panose="02010600030101010101" pitchFamily="2" charset="-122"/>
                <a:ea typeface="宋体" panose="02010600030101010101" pitchFamily="2" charset="-122"/>
              </a:rPr>
              <a:t>这一</a:t>
            </a:r>
            <a:r>
              <a:rPr lang="zh-CN" altLang="en-US" sz="1500" dirty="0" smtClean="0">
                <a:latin typeface="宋体" panose="02010600030101010101" pitchFamily="2" charset="-122"/>
                <a:ea typeface="宋体" panose="02010600030101010101" pitchFamily="2" charset="-122"/>
              </a:rPr>
              <a:t>过程可以被数学地看作可逆的（想象时间倒流）。</a:t>
            </a:r>
            <a:endParaRPr lang="en-US" altLang="zh-CN" sz="15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This </a:t>
            </a:r>
            <a:r>
              <a:rPr lang="en-US" altLang="zh-CN" sz="1500" dirty="0">
                <a:latin typeface="Times New Roman" panose="02020603050405020304" pitchFamily="18" charset="0"/>
                <a:cs typeface="Times New Roman" panose="02020603050405020304" pitchFamily="18" charset="0"/>
              </a:rPr>
              <a:t>process can be mathematically acknowledged as reversible (Consider when time relapses).</a:t>
            </a:r>
          </a:p>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过道的宽度恰好能容纳一名乘客。</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The </a:t>
            </a:r>
            <a:r>
              <a:rPr lang="en-US" altLang="zh-CN" sz="1500" b="1" dirty="0">
                <a:latin typeface="Times New Roman" panose="02020603050405020304" pitchFamily="18" charset="0"/>
                <a:cs typeface="Times New Roman" panose="02020603050405020304" pitchFamily="18" charset="0"/>
              </a:rPr>
              <a:t>total width of a passenger and his luggage is similar to the width between rows</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rPr>
              <a:t>为了提供乘客最好的飞行体验，航空公司需要找到一个既能满足乘客需要又能最大化载客量的列间距。</a:t>
            </a:r>
            <a:endParaRPr lang="en-US" altLang="zh-CN" sz="15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To </a:t>
            </a:r>
            <a:r>
              <a:rPr lang="en-US" altLang="zh-CN" sz="1500" dirty="0">
                <a:latin typeface="Times New Roman" panose="02020603050405020304" pitchFamily="18" charset="0"/>
                <a:cs typeface="Times New Roman" panose="02020603050405020304" pitchFamily="18" charset="0"/>
              </a:rPr>
              <a:t>provide the passengers with the best flying experience, the airline company needs to find a width </a:t>
            </a:r>
            <a:r>
              <a:rPr lang="en-US" altLang="zh-CN" sz="1500" dirty="0" smtClean="0">
                <a:latin typeface="Times New Roman" panose="02020603050405020304" pitchFamily="18" charset="0"/>
                <a:cs typeface="Times New Roman" panose="02020603050405020304" pitchFamily="18" charset="0"/>
              </a:rPr>
              <a:t>between </a:t>
            </a:r>
            <a:r>
              <a:rPr lang="en-US" altLang="zh-CN" sz="1500" dirty="0">
                <a:latin typeface="Times New Roman" panose="02020603050405020304" pitchFamily="18" charset="0"/>
                <a:cs typeface="Times New Roman" panose="02020603050405020304" pitchFamily="18" charset="0"/>
              </a:rPr>
              <a:t>rows which will </a:t>
            </a:r>
            <a:r>
              <a:rPr lang="en-US" altLang="zh-CN" sz="1500" dirty="0" smtClean="0">
                <a:latin typeface="Times New Roman" panose="02020603050405020304" pitchFamily="18" charset="0"/>
                <a:cs typeface="Times New Roman" panose="02020603050405020304" pitchFamily="18" charset="0"/>
              </a:rPr>
              <a:t>both </a:t>
            </a:r>
            <a:r>
              <a:rPr lang="en-US" altLang="zh-CN" sz="1500" dirty="0">
                <a:latin typeface="Times New Roman" panose="02020603050405020304" pitchFamily="18" charset="0"/>
                <a:cs typeface="Times New Roman" panose="02020603050405020304" pitchFamily="18" charset="0"/>
              </a:rPr>
              <a:t>satisfy the needs of people and maximize the plane’s capacity</a:t>
            </a:r>
            <a:r>
              <a:rPr lang="en-US" altLang="zh-CN" sz="1500" dirty="0" smtClean="0">
                <a:latin typeface="Times New Roman" panose="02020603050405020304" pitchFamily="18" charset="0"/>
                <a:cs typeface="Times New Roman" panose="02020603050405020304" pitchFamily="18" charset="0"/>
              </a:rPr>
              <a:t>.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rPr>
              <a:t>这可以把连续模型变为离散的，简化计算。</a:t>
            </a:r>
            <a:endParaRPr lang="en-US" altLang="zh-CN" sz="15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b="1" dirty="0">
                <a:latin typeface="Times New Roman" panose="02020603050405020304" pitchFamily="18" charset="0"/>
                <a:cs typeface="Times New Roman" panose="02020603050405020304" pitchFamily="18" charset="0"/>
              </a:rPr>
              <a:t>This can </a:t>
            </a:r>
            <a:r>
              <a:rPr lang="en-US" altLang="zh-CN" sz="1500" b="1" dirty="0" smtClean="0">
                <a:latin typeface="Times New Roman" panose="02020603050405020304" pitchFamily="18" charset="0"/>
                <a:cs typeface="Times New Roman" panose="02020603050405020304" pitchFamily="18" charset="0"/>
              </a:rPr>
              <a:t>turn </a:t>
            </a:r>
            <a:r>
              <a:rPr lang="en-US" altLang="zh-CN" sz="1500" b="1" dirty="0">
                <a:latin typeface="Times New Roman" panose="02020603050405020304" pitchFamily="18" charset="0"/>
                <a:cs typeface="Times New Roman" panose="02020603050405020304" pitchFamily="18" charset="0"/>
              </a:rPr>
              <a:t>the continuous model into a discrete model to simplify the calculation</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p"/>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所有</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乘客在过道中的最大速度相等。</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All </a:t>
            </a:r>
            <a:r>
              <a:rPr lang="en-US" altLang="zh-CN" sz="1500" b="1" dirty="0">
                <a:latin typeface="Times New Roman" panose="02020603050405020304" pitchFamily="18" charset="0"/>
                <a:cs typeface="Times New Roman" panose="02020603050405020304" pitchFamily="18" charset="0"/>
              </a:rPr>
              <a:t>passengers walk at the same speed on the aisles</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rPr>
              <a:t>虽然会有年龄和性别造成的能量差异，乘客们在飞机上行走寻找座位的速度是差不多的。因此，我们可以忽略这一差异并假设所有乘客都以一个相同的理想速度行走。</a:t>
            </a:r>
            <a:r>
              <a:rPr lang="en-US" altLang="zh-CN" sz="1500" dirty="0" smtClean="0">
                <a:latin typeface="宋体" panose="02010600030101010101" pitchFamily="2" charset="-122"/>
                <a:ea typeface="宋体" panose="02010600030101010101" pitchFamily="2" charset="-122"/>
              </a:rPr>
              <a:t>	</a:t>
            </a:r>
            <a:endParaRPr lang="en-US" altLang="zh-CN" sz="15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Though </a:t>
            </a:r>
            <a:r>
              <a:rPr lang="en-US" altLang="zh-CN" sz="1500" dirty="0">
                <a:latin typeface="Times New Roman" panose="02020603050405020304" pitchFamily="18" charset="0"/>
                <a:cs typeface="Times New Roman" panose="02020603050405020304" pitchFamily="18" charset="0"/>
              </a:rPr>
              <a:t>there are energy difference caused by age and sex, there is slight difference of walking </a:t>
            </a:r>
            <a:r>
              <a:rPr lang="en-US" altLang="zh-CN" sz="1500" dirty="0" smtClean="0">
                <a:latin typeface="Times New Roman" panose="02020603050405020304" pitchFamily="18" charset="0"/>
                <a:cs typeface="Times New Roman" panose="02020603050405020304" pitchFamily="18" charset="0"/>
              </a:rPr>
              <a:t>velocity </a:t>
            </a:r>
            <a:r>
              <a:rPr lang="en-US" altLang="zh-CN" sz="1500" dirty="0">
                <a:latin typeface="Times New Roman" panose="02020603050405020304" pitchFamily="18" charset="0"/>
                <a:cs typeface="Times New Roman" panose="02020603050405020304" pitchFamily="18" charset="0"/>
              </a:rPr>
              <a:t>when different </a:t>
            </a:r>
            <a:r>
              <a:rPr lang="en-US" altLang="zh-CN" sz="1500" dirty="0" smtClean="0">
                <a:latin typeface="Times New Roman" panose="02020603050405020304" pitchFamily="18" charset="0"/>
                <a:cs typeface="Times New Roman" panose="02020603050405020304" pitchFamily="18" charset="0"/>
              </a:rPr>
              <a:t>passengers </a:t>
            </a:r>
            <a:r>
              <a:rPr lang="en-US" altLang="zh-CN" sz="1500" dirty="0">
                <a:latin typeface="Times New Roman" panose="02020603050405020304" pitchFamily="18" charset="0"/>
                <a:cs typeface="Times New Roman" panose="02020603050405020304" pitchFamily="18" charset="0"/>
              </a:rPr>
              <a:t>walk on a plane searching for their assigned seat. </a:t>
            </a:r>
            <a:r>
              <a:rPr lang="en-US" altLang="zh-CN" sz="1500" dirty="0" smtClean="0">
                <a:latin typeface="Times New Roman" panose="02020603050405020304" pitchFamily="18" charset="0"/>
                <a:cs typeface="Times New Roman" panose="02020603050405020304" pitchFamily="18" charset="0"/>
              </a:rPr>
              <a:t>Therefore, we </a:t>
            </a:r>
            <a:r>
              <a:rPr lang="en-US" altLang="zh-CN" sz="1500" dirty="0" smtClean="0">
                <a:latin typeface="Times New Roman" panose="02020603050405020304" pitchFamily="18" charset="0"/>
                <a:cs typeface="Times New Roman" panose="02020603050405020304" pitchFamily="18" charset="0"/>
              </a:rPr>
              <a:t>can </a:t>
            </a:r>
            <a:r>
              <a:rPr lang="en-US" altLang="zh-CN" sz="1500" dirty="0" smtClean="0">
                <a:latin typeface="Times New Roman" panose="02020603050405020304" pitchFamily="18" charset="0"/>
                <a:cs typeface="Times New Roman" panose="02020603050405020304" pitchFamily="18" charset="0"/>
              </a:rPr>
              <a:t>neglect the difference and assume that all the passengers have the same ideal velocity.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 name="矩形 1"/>
          <p:cNvSpPr/>
          <p:nvPr/>
        </p:nvSpPr>
        <p:spPr>
          <a:xfrm>
            <a:off x="733698" y="3639221"/>
            <a:ext cx="217714" cy="88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3697" y="3257459"/>
            <a:ext cx="217714" cy="6198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5800" y="2588873"/>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5800" y="2345034"/>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3698" y="4527496"/>
            <a:ext cx="217714" cy="88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3552" y="5766309"/>
            <a:ext cx="217714" cy="88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829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26126"/>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4708981"/>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乘客只会朝着自己座位的方向移动，而不会往回走。</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Passengers </a:t>
            </a:r>
            <a:r>
              <a:rPr lang="en-US" altLang="zh-CN" sz="1500" b="1" dirty="0">
                <a:latin typeface="Times New Roman" panose="02020603050405020304" pitchFamily="18" charset="0"/>
                <a:cs typeface="Times New Roman" panose="02020603050405020304" pitchFamily="18" charset="0"/>
              </a:rPr>
              <a:t>never go backward</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rPr>
              <a:t>大多数乘客专注于找座位，因此他们很少迷路并走回头路。</a:t>
            </a:r>
            <a:endParaRPr lang="en-US" altLang="zh-CN" sz="15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Most </a:t>
            </a:r>
            <a:r>
              <a:rPr lang="en-US" altLang="zh-CN" sz="1500" dirty="0">
                <a:latin typeface="Times New Roman" panose="02020603050405020304" pitchFamily="18" charset="0"/>
                <a:cs typeface="Times New Roman" panose="02020603050405020304" pitchFamily="18" charset="0"/>
              </a:rPr>
              <a:t>passengers are concentrated on finding their seat most. Therefore, they seldom miss their way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and </a:t>
            </a:r>
            <a:r>
              <a:rPr lang="en-US" altLang="zh-CN" sz="1500" dirty="0">
                <a:latin typeface="Times New Roman" panose="02020603050405020304" pitchFamily="18" charset="0"/>
                <a:cs typeface="Times New Roman" panose="02020603050405020304" pitchFamily="18" charset="0"/>
              </a:rPr>
              <a:t>try to move backward.</a:t>
            </a:r>
          </a:p>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头等舱和商务舱乘客会优先登机。</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First </a:t>
            </a:r>
            <a:r>
              <a:rPr lang="en-US" altLang="zh-CN" sz="1500" b="1" dirty="0">
                <a:latin typeface="Times New Roman" panose="02020603050405020304" pitchFamily="18" charset="0"/>
                <a:cs typeface="Times New Roman" panose="02020603050405020304" pitchFamily="18" charset="0"/>
              </a:rPr>
              <a:t>and business class passengers are prioritized with respect to those of the economic class</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rPr>
              <a:t>虽然（根据论文中的最终结果）这并不是对所有机型和乘客的最佳策略，让贵宾先登机会让他们更满足，从而增大航空公司收入。因此我们考虑这一因素以让模型更真实。</a:t>
            </a:r>
            <a:endParaRPr lang="en-US" altLang="zh-CN" sz="15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Although </a:t>
            </a:r>
            <a:r>
              <a:rPr lang="en-US" altLang="zh-CN" sz="1500" dirty="0">
                <a:latin typeface="Times New Roman" panose="02020603050405020304" pitchFamily="18" charset="0"/>
                <a:cs typeface="Times New Roman" panose="02020603050405020304" pitchFamily="18" charset="0"/>
              </a:rPr>
              <a:t>(according to the ultimate results displayed in our essay), this is not the best </a:t>
            </a:r>
            <a:r>
              <a:rPr lang="en-US" altLang="zh-CN" sz="1500" dirty="0" smtClean="0">
                <a:latin typeface="Times New Roman" panose="02020603050405020304" pitchFamily="18" charset="0"/>
                <a:cs typeface="Times New Roman" panose="02020603050405020304" pitchFamily="18" charset="0"/>
              </a:rPr>
              <a:t>boarding</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strategy </a:t>
            </a:r>
            <a:r>
              <a:rPr lang="en-US" altLang="zh-CN" sz="1500" dirty="0">
                <a:latin typeface="Times New Roman" panose="02020603050405020304" pitchFamily="18" charset="0"/>
                <a:cs typeface="Times New Roman" panose="02020603050405020304" pitchFamily="18" charset="0"/>
              </a:rPr>
              <a:t>for any types of plane and passengers, </a:t>
            </a:r>
            <a:r>
              <a:rPr lang="en-US" altLang="zh-CN" sz="1500" dirty="0" smtClean="0">
                <a:latin typeface="Times New Roman" panose="02020603050405020304" pitchFamily="18" charset="0"/>
                <a:cs typeface="Times New Roman" panose="02020603050405020304" pitchFamily="18" charset="0"/>
              </a:rPr>
              <a:t>letting </a:t>
            </a:r>
            <a:r>
              <a:rPr lang="en-US" altLang="zh-CN" sz="1500" dirty="0">
                <a:latin typeface="Times New Roman" panose="02020603050405020304" pitchFamily="18" charset="0"/>
                <a:cs typeface="Times New Roman" panose="02020603050405020304" pitchFamily="18" charset="0"/>
              </a:rPr>
              <a:t>distinguished guests board first will give </a:t>
            </a:r>
            <a:r>
              <a:rPr lang="en-US" altLang="zh-CN" sz="1500" dirty="0" smtClean="0">
                <a:latin typeface="Times New Roman" panose="02020603050405020304" pitchFamily="18" charset="0"/>
                <a:cs typeface="Times New Roman" panose="02020603050405020304" pitchFamily="18" charset="0"/>
              </a:rPr>
              <a:t>these</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passengers </a:t>
            </a:r>
            <a:r>
              <a:rPr lang="en-US" altLang="zh-CN" sz="1500" dirty="0">
                <a:latin typeface="Times New Roman" panose="02020603050405020304" pitchFamily="18" charset="0"/>
                <a:cs typeface="Times New Roman" panose="02020603050405020304" pitchFamily="18" charset="0"/>
              </a:rPr>
              <a:t>a sense of satisfaction and enlarge the airline company’s income. Therefore, we took </a:t>
            </a:r>
            <a:r>
              <a:rPr lang="en-US" altLang="zh-CN" sz="1500" dirty="0" smtClean="0">
                <a:latin typeface="Times New Roman" panose="02020603050405020304" pitchFamily="18" charset="0"/>
                <a:cs typeface="Times New Roman" panose="02020603050405020304" pitchFamily="18" charset="0"/>
              </a:rPr>
              <a:t>this</a:t>
            </a:r>
            <a:endParaRPr lang="en-US" altLang="zh-CN"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fact </a:t>
            </a:r>
            <a:r>
              <a:rPr lang="en-US" altLang="zh-CN" sz="1500" dirty="0">
                <a:latin typeface="Times New Roman" panose="02020603050405020304" pitchFamily="18" charset="0"/>
                <a:cs typeface="Times New Roman" panose="02020603050405020304" pitchFamily="18" charset="0"/>
              </a:rPr>
              <a:t>into consideration to make our model more realistic</a:t>
            </a:r>
            <a:r>
              <a:rPr lang="en-US" altLang="zh-CN" sz="15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p"/>
            </a:pPr>
            <a:r>
              <a:rPr lang="zh-CN" altLang="en-US" sz="1500" b="1" dirty="0" smtClean="0">
                <a:latin typeface="宋体" panose="02010600030101010101" pitchFamily="2" charset="-122"/>
                <a:ea typeface="宋体" panose="02010600030101010101" pitchFamily="2" charset="-122"/>
              </a:rPr>
              <a:t>乘客给其他乘客让座时的横移速度等于其在过道中的最大速度。</a:t>
            </a:r>
            <a:endParaRPr lang="en-US" altLang="zh-CN" sz="1500" b="1"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The horizontal velocity of passengers offering seats is equal to the maximum speed in the aisle</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dirty="0">
                <a:latin typeface="宋体" panose="02010600030101010101" pitchFamily="2" charset="-122"/>
                <a:ea typeface="宋体" panose="02010600030101010101" pitchFamily="2" charset="-122"/>
              </a:rPr>
              <a:t>在</a:t>
            </a:r>
            <a:r>
              <a:rPr lang="zh-CN" altLang="en-US" sz="1500" dirty="0" smtClean="0">
                <a:latin typeface="宋体" panose="02010600030101010101" pitchFamily="2" charset="-122"/>
                <a:ea typeface="宋体" panose="02010600030101010101" pitchFamily="2" charset="-122"/>
              </a:rPr>
              <a:t>让座时，乘客不会被其他乘客堵住。并且由于手中行李和身边座位的影响差不多，我们可以假设乘客在飞机上的最大横移速度等于他们的最大走动速度。</a:t>
            </a:r>
            <a:endParaRPr lang="en-US" altLang="zh-CN" sz="1500"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Passengers wouldn’t be blocked when offering seats. And it’s reasonable to assume that the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horizontal and vertical velocity is approximately the same, for the impact of the luggage in hand and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the seats beside a passenger are approximately the same.</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矩形 4"/>
          <p:cNvSpPr/>
          <p:nvPr/>
        </p:nvSpPr>
        <p:spPr>
          <a:xfrm>
            <a:off x="685799" y="2291806"/>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79415" y="2585078"/>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314" y="2844227"/>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5390" y="3721421"/>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07566" y="3486607"/>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70558" y="4140425"/>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05390" y="5794077"/>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05390" y="4606561"/>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27159" y="5324654"/>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8928" y="6209794"/>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617927" cy="4247317"/>
          </a:xfrm>
          <a:prstGeom prst="rect">
            <a:avLst/>
          </a:prstGeom>
          <a:noFill/>
          <a:ln>
            <a:solidFill>
              <a:srgbClr val="FFFFFF"/>
            </a:solidFill>
          </a:ln>
        </p:spPr>
        <p:txBody>
          <a:bodyPr wrap="square" rtlCol="0">
            <a:spAutoFit/>
          </a:bodyPr>
          <a:lstStyle/>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行李架足够大，能容纳任意大小的行李。</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The </a:t>
            </a:r>
            <a:r>
              <a:rPr lang="en-US" altLang="zh-CN" sz="1500" b="1" dirty="0">
                <a:latin typeface="Times New Roman" panose="02020603050405020304" pitchFamily="18" charset="0"/>
                <a:cs typeface="Times New Roman" panose="02020603050405020304" pitchFamily="18" charset="0"/>
              </a:rPr>
              <a:t>luggage racks are designed to be adequate for any reasonable amount of luggage</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每名</a:t>
            </a: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乘客能携带的行李量有限</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There’s a limit on the amount of luggage each passenger can </a:t>
            </a:r>
            <a:r>
              <a:rPr lang="en-US" altLang="zh-CN" sz="1500" b="1" dirty="0" smtClean="0">
                <a:latin typeface="Times New Roman" panose="02020603050405020304" pitchFamily="18" charset="0"/>
                <a:cs typeface="Times New Roman" panose="02020603050405020304" pitchFamily="18" charset="0"/>
              </a:rPr>
              <a:t>bring</a:t>
            </a:r>
          </a:p>
          <a:p>
            <a:pPr marL="285750" indent="-285750">
              <a:buFont typeface="Arial" panose="020B0604020202020204" pitchFamily="34" charset="0"/>
              <a:buChar char="•"/>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把行李放在行李架上和把行李挤到座位里在时间上相等</a:t>
            </a:r>
            <a:endParaRPr lang="en-US" altLang="zh-CN" sz="1500" b="1"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It’s the (for time) the same as putting luggage into the rack if a passenger puts the luggage into the seat </a:t>
            </a:r>
          </a:p>
          <a:p>
            <a:pPr marL="285750" indent="-285750">
              <a:buFont typeface="Wingdings" panose="05000000000000000000" pitchFamily="2" charset="2"/>
              <a:buChar char="p"/>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乘客总是保持他们的最大速度。</a:t>
            </a:r>
            <a:endParaRPr lang="en-US" altLang="zh-CN" sz="1500" b="1"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There is enough space in the aisle so that every passenger can walk at their maximum speed</a:t>
            </a:r>
            <a:r>
              <a:rPr lang="en-US" altLang="zh-CN" sz="15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这</a:t>
            </a:r>
            <a:r>
              <a:rPr lang="zh-CN" altLang="en-US" sz="15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显然不可能。</a:t>
            </a:r>
            <a:endParaRPr lang="en-US" altLang="zh-CN" sz="15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dirty="0" smtClean="0">
                <a:solidFill>
                  <a:srgbClr val="FF0000"/>
                </a:solidFill>
                <a:latin typeface="Times New Roman" panose="02020603050405020304" pitchFamily="18" charset="0"/>
                <a:cs typeface="Times New Roman" panose="02020603050405020304" pitchFamily="18" charset="0"/>
              </a:rPr>
              <a:t>This is obviously IMPOSSIBLE</a:t>
            </a:r>
            <a:r>
              <a:rPr lang="en-US" altLang="zh-CN" sz="1500" dirty="0" smtClean="0">
                <a:solidFill>
                  <a:srgbClr val="FF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乘客一般会尽快就座，因此合理的假设是乘客总以可能的最大速度行进。</a:t>
            </a:r>
            <a:endParaRPr lang="en-US" altLang="zh-CN" sz="1500" b="1"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Passengers usually want to get seated as quickly as possible, so it’s reasonable to assume that passengers always walk as quickly as possible.</a:t>
            </a:r>
          </a:p>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所有乘客在登机前都是排好队的，且不存在迟到情况。 </a:t>
            </a:r>
            <a:r>
              <a:rPr lang="en-US" altLang="zh-CN" sz="15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15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补充</a:t>
            </a:r>
            <a:endParaRPr lang="en-US" altLang="zh-CN" sz="15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a:latin typeface="Times New Roman" panose="02020603050405020304" pitchFamily="18" charset="0"/>
                <a:cs typeface="Times New Roman" panose="02020603050405020304" pitchFamily="18" charset="0"/>
              </a:rPr>
              <a:t>All the passengers have lined up before boarding, and none of them would be late</a:t>
            </a:r>
            <a:r>
              <a:rPr lang="en-US" altLang="zh-CN" sz="15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所有乘客都不愿意错过飞机。对于排队来说，因为过道宽度只能一个人同时通过，乘客在登机过程中的顺序是不变的。</a:t>
            </a:r>
            <a:endParaRPr lang="en-US" altLang="zh-CN" sz="1500" b="1"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This is reasonable because passengers all don’t want to miss the plane. And as for the queuing, according that the aisle is</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only </a:t>
            </a:r>
            <a:r>
              <a:rPr lang="en-US" altLang="zh-CN" sz="1500" dirty="0">
                <a:latin typeface="Times New Roman" panose="02020603050405020304" pitchFamily="18" charset="0"/>
                <a:cs typeface="Times New Roman" panose="02020603050405020304" pitchFamily="18" charset="0"/>
              </a:rPr>
              <a:t>wide enough for one passenger, it’s reasonable that they keep in the same sequence all the time. </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模型</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假设</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Assumptions-Model A</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8" name="矩形 7"/>
          <p:cNvSpPr/>
          <p:nvPr/>
        </p:nvSpPr>
        <p:spPr>
          <a:xfrm>
            <a:off x="740224" y="5748678"/>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48932" y="3240017"/>
            <a:ext cx="200297" cy="1741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91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617927" cy="2169825"/>
          </a:xfrm>
          <a:prstGeom prst="rect">
            <a:avLst/>
          </a:prstGeom>
          <a:noFill/>
          <a:ln>
            <a:solidFill>
              <a:srgbClr val="FFFFFF"/>
            </a:solidFill>
          </a:ln>
        </p:spPr>
        <p:txBody>
          <a:bodyPr wrap="square" rtlCol="0">
            <a:spAutoFit/>
          </a:bodyPr>
          <a:lstStyle/>
          <a:p>
            <a:pPr marL="285750" indent="-285750">
              <a:buFont typeface="Wingdings" panose="05000000000000000000" pitchFamily="2" charset="2"/>
              <a:buChar char="p"/>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在</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一个特定单元格中，乘客速度是一个常量。</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In a certain cell, </a:t>
            </a:r>
            <a:r>
              <a:rPr lang="en-US" altLang="zh-CN" sz="1500" b="1" i="1" dirty="0" smtClean="0">
                <a:latin typeface="Times New Roman" panose="02020603050405020304" pitchFamily="18" charset="0"/>
                <a:cs typeface="Times New Roman" panose="02020603050405020304" pitchFamily="18" charset="0"/>
              </a:rPr>
              <a:t>v</a:t>
            </a:r>
            <a:r>
              <a:rPr lang="en-US" altLang="zh-CN" sz="1500" b="1" dirty="0" smtClean="0">
                <a:latin typeface="Times New Roman" panose="02020603050405020304" pitchFamily="18" charset="0"/>
                <a:cs typeface="Times New Roman" panose="02020603050405020304" pitchFamily="18" charset="0"/>
              </a:rPr>
              <a:t> is a fixed value.</a:t>
            </a:r>
          </a:p>
          <a:p>
            <a:pPr marL="285750" indent="-285750">
              <a:buFont typeface="Arial" panose="020B0604020202020204" pitchFamily="34" charset="0"/>
              <a:buChar char="•"/>
            </a:pPr>
            <a:r>
              <a:rPr lang="zh-CN" altLang="en-US" sz="15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这条</a:t>
            </a:r>
            <a:r>
              <a:rPr lang="zh-CN" altLang="en-US" sz="15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假设在后面的模型中被违背了，并且在计算拥挤度的时候没用到</a:t>
            </a:r>
            <a:endParaRPr lang="en-US" altLang="zh-CN" sz="15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dirty="0" smtClean="0">
                <a:solidFill>
                  <a:srgbClr val="FF0000"/>
                </a:solidFill>
                <a:latin typeface="Times New Roman" panose="02020603050405020304" pitchFamily="18" charset="0"/>
                <a:cs typeface="Times New Roman" panose="02020603050405020304" pitchFamily="18" charset="0"/>
              </a:rPr>
              <a:t>Ignored in later models and wasn’t used when calculating queuing index</a:t>
            </a:r>
          </a:p>
          <a:p>
            <a:pPr marL="285750" indent="-285750">
              <a:buFont typeface="Arial" panose="020B0604020202020204" pitchFamily="34" charset="0"/>
              <a:buChar char="•"/>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但它只在计算距离时有用</a:t>
            </a:r>
            <a:endParaRPr lang="en-US" altLang="zh-CN" sz="1500" b="1"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But only used to calculate distance</a:t>
            </a:r>
          </a:p>
          <a:p>
            <a:pPr marL="285750" indent="-285750">
              <a:buFont typeface="Arial" panose="020B0604020202020204" pitchFamily="34" charset="0"/>
              <a:buChar char="•"/>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在同一个单元格中，速度变化不大，并且平均速度与我们所用的平均值大约相等。</a:t>
            </a:r>
            <a:endParaRPr lang="en-US" altLang="zh-CN" sz="1500" b="1"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b="1" dirty="0" smtClean="0">
                <a:latin typeface="Times New Roman" panose="02020603050405020304" pitchFamily="18" charset="0"/>
                <a:cs typeface="Times New Roman" panose="02020603050405020304" pitchFamily="18" charset="0"/>
              </a:rPr>
              <a:t>The velocity wouldn’t change much in a certain cell, and the actual average speed is approximately equal to the average we’ve made</a:t>
            </a:r>
            <a:endParaRPr lang="en-US" altLang="zh-CN" sz="1500" b="1" dirty="0" smtClean="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模型</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假设</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Assumptions-Model A</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7" name="矩形 6"/>
          <p:cNvSpPr/>
          <p:nvPr/>
        </p:nvSpPr>
        <p:spPr>
          <a:xfrm>
            <a:off x="673823" y="4599063"/>
            <a:ext cx="224247" cy="781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0224" y="5748678"/>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85946" y="2344032"/>
            <a:ext cx="200297" cy="1741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3291839" y="4195757"/>
            <a:ext cx="5620337" cy="2565986"/>
          </a:xfrm>
          <a:prstGeom prst="rect">
            <a:avLst/>
          </a:prstGeom>
        </p:spPr>
      </p:pic>
    </p:spTree>
    <p:extLst>
      <p:ext uri="{BB962C8B-B14F-4D97-AF65-F5344CB8AC3E}">
        <p14:creationId xmlns:p14="http://schemas.microsoft.com/office/powerpoint/2010/main" val="3334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685799" y="2005446"/>
                <a:ext cx="10853058" cy="2647263"/>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时间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Time</a:t>
                </a:r>
              </a:p>
              <a:p>
                <a:pPr marL="285750" indent="-285750">
                  <a:buFont typeface="Arial" panose="020B0604020202020204" pitchFamily="34" charset="0"/>
                  <a:buChar char="•"/>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对于</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标准单位制中 </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宋体" panose="02010600030101010101" pitchFamily="2" charset="-122"/>
                    <a:ea typeface="宋体" panose="02010600030101010101" pitchFamily="2" charset="-122"/>
                    <a:cs typeface="Times New Roman" panose="02020603050405020304" pitchFamily="18" charset="0"/>
                  </a:rPr>
                  <a:t> </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秒的一段时间，我们定义拟合中的实际时间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zh-CN" altLang="en-US" sz="1500" b="1" dirty="0">
                    <a:latin typeface="宋体" panose="02010600030101010101" pitchFamily="2" charset="-122"/>
                    <a:ea typeface="宋体" panose="02010600030101010101" pitchFamily="2" charset="-122"/>
                    <a:cs typeface="Times New Roman" panose="02020603050405020304" pitchFamily="18" charset="0"/>
                  </a:rPr>
                  <a:t>，换言之，</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宋体" panose="02010600030101010101" pitchFamily="2" charset="-122"/>
                    <a:ea typeface="宋体" panose="02010600030101010101" pitchFamily="2" charset="-122"/>
                    <a:cs typeface="Times New Roman" panose="02020603050405020304" pitchFamily="18" charset="0"/>
                  </a:rPr>
                  <a:t> </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秒中包含多少</a:t>
                </a: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个</a:t>
                </a:r>
                <a:r>
                  <a:rPr lang="en-US" altLang="zh-CN" sz="1500" b="1" dirty="0" smtClean="0">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b="1" dirty="0">
                    <a:latin typeface="宋体" panose="02010600030101010101" pitchFamily="2" charset="-122"/>
                    <a:ea typeface="宋体" panose="02010600030101010101" pitchFamily="2" charset="-122"/>
                    <a:cs typeface="Times New Roman" panose="02020603050405020304" pitchFamily="18" charset="0"/>
                  </a:rPr>
                  <a:t> </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秒。这种</a:t>
                </a: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标准</a:t>
                </a:r>
                <a:endParaRPr lang="en-US" altLang="zh-CN" sz="1500" b="1"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化</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时间不会改变相对的最优策略，还可以简化模型。</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a period of </a:t>
                </a:r>
                <a14:m>
                  <m:oMath xmlns:m="http://schemas.openxmlformats.org/officeDocument/2006/math">
                    <m:r>
                      <a:rPr lang="en-US" altLang="zh-CN" sz="1500" i="1">
                        <a:latin typeface="Cambria Math" panose="02040503050406030204" pitchFamily="18" charset="0"/>
                      </a:rPr>
                      <m:t>𝑡</m:t>
                    </m:r>
                  </m:oMath>
                </a14:m>
                <a:r>
                  <a:rPr lang="en-US" altLang="zh-CN" sz="1500" dirty="0">
                    <a:latin typeface="Times New Roman" panose="02020603050405020304" pitchFamily="18" charset="0"/>
                    <a:cs typeface="Times New Roman" panose="02020603050405020304" pitchFamily="18" charset="0"/>
                  </a:rPr>
                  <a:t> seconds in SI, we define the actual simulation time as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latin typeface="Times New Roman" panose="02020603050405020304" pitchFamily="18" charset="0"/>
                    <a:cs typeface="Times New Roman" panose="02020603050405020304" pitchFamily="18" charset="0"/>
                  </a:rPr>
                  <a:t>, which literally represents how many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latin typeface="Times New Roman" panose="02020603050405020304" pitchFamily="18" charset="0"/>
                    <a:cs typeface="Times New Roman" panose="02020603050405020304" pitchFamily="18" charset="0"/>
                  </a:rPr>
                  <a:t>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seconds </a:t>
                </a:r>
                <a14:m>
                  <m:oMath xmlns:m="http://schemas.openxmlformats.org/officeDocument/2006/math">
                    <m:r>
                      <a:rPr lang="en-US" altLang="zh-CN" sz="1500" i="1">
                        <a:latin typeface="Cambria Math" panose="02040503050406030204" pitchFamily="18" charset="0"/>
                      </a:rPr>
                      <m:t>𝑡</m:t>
                    </m:r>
                  </m:oMath>
                </a14:m>
                <a:r>
                  <a:rPr lang="en-US" altLang="zh-CN" sz="1500" dirty="0">
                    <a:latin typeface="Times New Roman" panose="02020603050405020304" pitchFamily="18" charset="0"/>
                    <a:cs typeface="Times New Roman" panose="02020603050405020304" pitchFamily="18" charset="0"/>
                  </a:rPr>
                  <a:t> consists of. This kind of standardized time wouldn’t change the relatively best strategy and could simplify the model.</a:t>
                </a:r>
              </a:p>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速度 </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Velocity</a:t>
                </a:r>
              </a:p>
              <a:p>
                <a:pPr marL="285750" indent="-285750">
                  <a:buFont typeface="Arial" panose="020B0604020202020204" pitchFamily="34" charset="0"/>
                  <a:buChar char="•"/>
                </a:pP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在</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模型中，我们定义“速度”</a:t>
                </a:r>
                <a:r>
                  <a:rPr lang="en-US" altLang="zh-CN" sz="1500" dirty="0">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oMath>
                </a14:m>
                <a:r>
                  <a:rPr lang="en-US" altLang="zh-CN" sz="1500" b="1" dirty="0">
                    <a:latin typeface="宋体" panose="02010600030101010101" pitchFamily="2" charset="-122"/>
                    <a:ea typeface="宋体" panose="02010600030101010101" pitchFamily="2" charset="-122"/>
                    <a:cs typeface="Times New Roman" panose="02020603050405020304" pitchFamily="18" charset="0"/>
                  </a:rPr>
                  <a:t> </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为通过一个单元格长度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𝑑</m:t>
                    </m:r>
                  </m:oMath>
                </a14:m>
                <a:r>
                  <a:rPr lang="en-US" altLang="zh-CN" sz="1500" b="1" dirty="0">
                    <a:latin typeface="宋体" panose="02010600030101010101" pitchFamily="2" charset="-122"/>
                    <a:ea typeface="宋体" panose="02010600030101010101" pitchFamily="2" charset="-122"/>
                    <a:cs typeface="Times New Roman" panose="02020603050405020304" pitchFamily="18" charset="0"/>
                  </a:rPr>
                  <a:t> </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所需的时间（上面定义）。因此我们可以</a:t>
                </a:r>
                <a:r>
                  <a:rPr lang="zh-CN" altLang="en-US" sz="1500" b="1" dirty="0" smtClean="0">
                    <a:latin typeface="宋体" panose="02010600030101010101" pitchFamily="2" charset="-122"/>
                    <a:ea typeface="宋体" panose="02010600030101010101" pitchFamily="2" charset="-122"/>
                    <a:cs typeface="Times New Roman" panose="02020603050405020304" pitchFamily="18" charset="0"/>
                  </a:rPr>
                  <a:t>得到</a:t>
                </a:r>
                <a:r>
                  <a:rPr lang="zh-CN" altLang="en-US" sz="1500" b="1" dirty="0">
                    <a:latin typeface="宋体" panose="02010600030101010101" pitchFamily="2" charset="-122"/>
                    <a:ea typeface="宋体" panose="02010600030101010101" pitchFamily="2" charset="-122"/>
                    <a:cs typeface="Times New Roman" panose="02020603050405020304" pitchFamily="18" charset="0"/>
                  </a:rPr>
                  <a:t>以下表达式：</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In </a:t>
                </a:r>
                <a:r>
                  <a:rPr lang="en-US" altLang="zh-CN" sz="1500" dirty="0">
                    <a:latin typeface="Times New Roman" panose="02020603050405020304" pitchFamily="18" charset="0"/>
                    <a:cs typeface="Times New Roman" panose="02020603050405020304" pitchFamily="18" charset="0"/>
                  </a:rPr>
                  <a:t>the model, we define the “velocity” </a:t>
                </a:r>
                <a14:m>
                  <m:oMath xmlns:m="http://schemas.openxmlformats.org/officeDocument/2006/math">
                    <m:r>
                      <a:rPr lang="en-US" altLang="zh-CN" sz="1500">
                        <a:latin typeface="Cambria Math" panose="02040503050406030204" pitchFamily="18" charset="0"/>
                      </a:rPr>
                      <m:t>𝑣</m:t>
                    </m:r>
                    <m:r>
                      <a:rPr lang="en-US" altLang="zh-CN" sz="1500">
                        <a:latin typeface="Cambria Math" panose="02040503050406030204" pitchFamily="18" charset="0"/>
                      </a:rPr>
                      <m:t>′</m:t>
                    </m:r>
                  </m:oMath>
                </a14:m>
                <a:r>
                  <a:rPr lang="en-US" altLang="zh-CN" sz="1500" dirty="0">
                    <a:latin typeface="Times New Roman" panose="02020603050405020304" pitchFamily="18" charset="0"/>
                    <a:cs typeface="Times New Roman" panose="02020603050405020304" pitchFamily="18" charset="0"/>
                  </a:rPr>
                  <a:t> as the time (defined above) spent to move the length of a cell </a:t>
                </a:r>
                <a14:m>
                  <m:oMath xmlns:m="http://schemas.openxmlformats.org/officeDocument/2006/math">
                    <m:r>
                      <a:rPr lang="en-US" altLang="zh-CN" sz="1500">
                        <a:latin typeface="Cambria Math" panose="02040503050406030204" pitchFamily="18" charset="0"/>
                      </a:rPr>
                      <m:t>𝑑</m:t>
                    </m:r>
                  </m:oMath>
                </a14:m>
                <a:r>
                  <a:rPr lang="en-US" altLang="zh-CN" sz="1500" dirty="0">
                    <a:latin typeface="Times New Roman" panose="02020603050405020304" pitchFamily="18" charset="0"/>
                    <a:cs typeface="Times New Roman" panose="02020603050405020304" pitchFamily="18" charset="0"/>
                  </a:rPr>
                  <a:t>. Therefore, we can </a:t>
                </a:r>
                <a:r>
                  <a:rPr lang="en-US" altLang="zh-CN" sz="15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get the </a:t>
                </a:r>
                <a:r>
                  <a:rPr lang="en-US" altLang="zh-CN" sz="1500" dirty="0">
                    <a:latin typeface="Times New Roman" panose="02020603050405020304" pitchFamily="18" charset="0"/>
                    <a:cs typeface="Times New Roman" panose="02020603050405020304" pitchFamily="18" charset="0"/>
                  </a:rPr>
                  <a:t>formulae below:</a:t>
                </a:r>
              </a:p>
              <a:p>
                <a:pPr/>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f>
                        <m:fPr>
                          <m:ctrlPr>
                            <a:rPr lang="en-US" altLang="zh-CN" sz="1500" i="1">
                              <a:latin typeface="Cambria Math" panose="02040503050406030204" pitchFamily="18" charset="0"/>
                              <a:cs typeface="Times New Roman" panose="02020603050405020304" pitchFamily="18" charset="0"/>
                            </a:rPr>
                          </m:ctrlPr>
                        </m:fPr>
                        <m:num>
                          <m:r>
                            <a:rPr lang="en-US" altLang="zh-CN" sz="1500" i="1">
                              <a:latin typeface="Cambria Math" panose="02040503050406030204" pitchFamily="18" charset="0"/>
                              <a:cs typeface="Times New Roman" panose="02020603050405020304" pitchFamily="18" charset="0"/>
                            </a:rPr>
                            <m:t>𝑑</m:t>
                          </m:r>
                        </m:num>
                        <m:den>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den>
                      </m:f>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𝑚</m:t>
                      </m:r>
                      <m:r>
                        <a:rPr lang="en-US" altLang="zh-CN" sz="1500" i="1">
                          <a:latin typeface="Cambria Math" panose="02040503050406030204" pitchFamily="18" charset="0"/>
                          <a:cs typeface="Times New Roman" panose="02020603050405020304" pitchFamily="18" charset="0"/>
                        </a:rPr>
                        <m:t>·</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i="1">
                              <a:latin typeface="Cambria Math" panose="02040503050406030204" pitchFamily="18" charset="0"/>
                              <a:cs typeface="Times New Roman" panose="02020603050405020304" pitchFamily="18" charset="0"/>
                            </a:rPr>
                            <m:t>𝑠</m:t>
                          </m:r>
                        </m:e>
                        <m:sup>
                          <m:r>
                            <a:rPr lang="en-US" altLang="zh-CN" sz="1500" i="1">
                              <a:latin typeface="Cambria Math" panose="02040503050406030204" pitchFamily="18" charset="0"/>
                              <a:cs typeface="Times New Roman" panose="02020603050405020304" pitchFamily="18" charset="0"/>
                            </a:rPr>
                            <m:t>−1</m:t>
                          </m:r>
                        </m:sup>
                      </m:sSup>
                      <m:r>
                        <a:rPr lang="en-US" altLang="zh-CN" sz="1500" i="1">
                          <a:latin typeface="Cambria Math" panose="02040503050406030204" pitchFamily="18" charset="0"/>
                          <a:cs typeface="Times New Roman" panose="02020603050405020304" pitchFamily="18" charset="0"/>
                        </a:rPr>
                        <m:t>)</m:t>
                      </m:r>
                    </m:oMath>
                  </m:oMathPara>
                </a14:m>
                <a:endParaRPr lang="en-US" altLang="zh-CN" sz="1500" dirty="0">
                  <a:latin typeface="Times New Roman" panose="02020603050405020304" pitchFamily="18" charset="0"/>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685799" y="2005446"/>
                <a:ext cx="10853058" cy="2647263"/>
              </a:xfrm>
              <a:prstGeom prst="rect">
                <a:avLst/>
              </a:prstGeom>
              <a:blipFill rotWithShape="0">
                <a:blip r:embed="rId3"/>
                <a:stretch>
                  <a:fillRect l="-112" t="-691"/>
                </a:stretch>
              </a:blipFill>
            </p:spPr>
            <p:txBody>
              <a:bodyPr/>
              <a:lstStyle/>
              <a:p>
                <a:r>
                  <a:rPr lang="zh-CN" altLang="en-US">
                    <a:noFill/>
                  </a:rPr>
                  <a:t> </a:t>
                </a:r>
              </a:p>
            </p:txBody>
          </p:sp>
        </mc:Fallback>
      </mc:AlternateContent>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prstClr val="white"/>
                </a:solidFill>
                <a:latin typeface="宋体" panose="02010600030101010101" pitchFamily="2" charset="-122"/>
                <a:ea typeface="宋体" panose="02010600030101010101" pitchFamily="2" charset="-122"/>
                <a:cs typeface="Times New Roman" panose="02020603050405020304" pitchFamily="18" charset="0"/>
              </a:rPr>
              <a:t>定义</a:t>
            </a:r>
            <a: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t/>
            </a:r>
            <a:b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prstClr val="white"/>
                </a:solidFill>
                <a:latin typeface="Times New Roman" panose="02020603050405020304" pitchFamily="18" charset="0"/>
                <a:cs typeface="Times New Roman" panose="02020603050405020304" pitchFamily="18" charset="0"/>
              </a:rPr>
              <a:t>Definitions</a:t>
            </a:r>
            <a:endParaRPr lang="zh-CN" altLang="en-US" sz="2000" dirty="0">
              <a:solidFill>
                <a:prstClr val="white"/>
              </a:solidFill>
              <a:latin typeface="Times New Roman" panose="02020603050405020304" pitchFamily="18" charset="0"/>
              <a:cs typeface="Times New Roman" panose="02020603050405020304" pitchFamily="18" charset="0"/>
            </a:endParaRPr>
          </a:p>
        </p:txBody>
      </p:sp>
      <p:sp>
        <p:nvSpPr>
          <p:cNvPr id="5" name="矩形 4"/>
          <p:cNvSpPr/>
          <p:nvPr/>
        </p:nvSpPr>
        <p:spPr>
          <a:xfrm>
            <a:off x="751112" y="3484880"/>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0223" y="2470771"/>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919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193899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主要思想</a:t>
            </a:r>
            <a:endParaRPr lang="en-US" altLang="zh-CN" sz="15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对于</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TETA</a:t>
            </a:r>
            <a:r>
              <a:rPr lang="zh-CN" altLang="en-US" sz="1500" dirty="0">
                <a:latin typeface="宋体" panose="02010600030101010101" pitchFamily="2" charset="-122"/>
                <a:ea typeface="宋体" panose="02010600030101010101" pitchFamily="2" charset="-122"/>
                <a:cs typeface="Times New Roman" panose="02020603050405020304" pitchFamily="18" charset="0"/>
              </a:rPr>
              <a:t>和</a:t>
            </a:r>
            <a:r>
              <a:rPr lang="en-US" altLang="zh-CN" sz="1500" dirty="0">
                <a:latin typeface="Times New Roman" panose="02020603050405020304" pitchFamily="18" charset="0"/>
                <a:ea typeface="宋体" panose="02010600030101010101" pitchFamily="2" charset="-122"/>
                <a:cs typeface="Times New Roman" panose="02020603050405020304" pitchFamily="18" charset="0"/>
              </a:rPr>
              <a:t>Flying Wing</a:t>
            </a:r>
            <a:r>
              <a:rPr lang="zh-CN" altLang="en-US" sz="1500" dirty="0">
                <a:latin typeface="宋体" panose="02010600030101010101" pitchFamily="2" charset="-122"/>
                <a:ea typeface="宋体" panose="02010600030101010101" pitchFamily="2" charset="-122"/>
                <a:cs typeface="Times New Roman" panose="02020603050405020304" pitchFamily="18" charset="0"/>
              </a:rPr>
              <a:t>两种多过道的飞机，我们发现，它们可以按照分过道的不同分为几个较小的部分，这几个部分中的</a:t>
            </a: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乘</a:t>
            </a:r>
            <a:endParaRPr lang="en-US" altLang="zh-CN" sz="1500"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客</a:t>
            </a:r>
            <a:r>
              <a:rPr lang="zh-CN" altLang="en-US" sz="1500" dirty="0">
                <a:latin typeface="宋体" panose="02010600030101010101" pitchFamily="2" charset="-122"/>
                <a:ea typeface="宋体" panose="02010600030101010101" pitchFamily="2" charset="-122"/>
                <a:cs typeface="Times New Roman" panose="02020603050405020304" pitchFamily="18" charset="0"/>
              </a:rPr>
              <a:t>在分过道上互不影响。因此，我们可以考虑将这些部分分治处理，每个部分中分别采用最优的登机策略。然后，因为</a:t>
            </a: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前面</a:t>
            </a:r>
            <a:endParaRPr lang="en-US" altLang="zh-CN" sz="1500"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已经</a:t>
            </a:r>
            <a:r>
              <a:rPr lang="zh-CN" altLang="en-US" sz="1500" dirty="0">
                <a:latin typeface="宋体" panose="02010600030101010101" pitchFamily="2" charset="-122"/>
                <a:ea typeface="宋体" panose="02010600030101010101" pitchFamily="2" charset="-122"/>
                <a:cs typeface="Times New Roman" panose="02020603050405020304" pitchFamily="18" charset="0"/>
              </a:rPr>
              <a:t>证明了过道占得越满效率越高的结论，我们只需让主过道占得最满即可。</a:t>
            </a:r>
            <a:endParaRPr lang="en-US" altLang="zh-CN" sz="1500"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TETA and Flying Wing, two kinds of multi-aisle aircrafts, we found that they can be divided into smaller parts according to aisles,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and passengers in </a:t>
            </a:r>
            <a:r>
              <a:rPr lang="en-US" altLang="zh-CN" sz="1500" dirty="0">
                <a:latin typeface="Times New Roman" panose="02020603050405020304" pitchFamily="18" charset="0"/>
                <a:cs typeface="Times New Roman" panose="02020603050405020304" pitchFamily="18" charset="0"/>
              </a:rPr>
              <a:t>different parts won’t influence each other on part aisles. So we could consider respectively deal with these parts. We </a:t>
            </a:r>
            <a:r>
              <a:rPr lang="en-US" altLang="zh-CN" sz="15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can </a:t>
            </a:r>
            <a:r>
              <a:rPr lang="en-US" altLang="zh-CN" sz="1500" dirty="0">
                <a:latin typeface="Times New Roman" panose="02020603050405020304" pitchFamily="18" charset="0"/>
                <a:cs typeface="Times New Roman" panose="02020603050405020304" pitchFamily="18" charset="0"/>
              </a:rPr>
              <a:t>use the best boarding </a:t>
            </a:r>
            <a:r>
              <a:rPr lang="en-US" altLang="zh-CN" sz="1500" dirty="0" smtClean="0">
                <a:latin typeface="Times New Roman" panose="02020603050405020304" pitchFamily="18" charset="0"/>
                <a:cs typeface="Times New Roman" panose="02020603050405020304" pitchFamily="18" charset="0"/>
              </a:rPr>
              <a:t>sequence </a:t>
            </a:r>
            <a:r>
              <a:rPr lang="en-US" altLang="zh-CN" sz="1500" dirty="0">
                <a:latin typeface="Times New Roman" panose="02020603050405020304" pitchFamily="18" charset="0"/>
                <a:cs typeface="Times New Roman" panose="02020603050405020304" pitchFamily="18" charset="0"/>
              </a:rPr>
              <a:t>in each part. Then, for we’ve proved the conclusion that the best strategy is to make full use of the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aisles</a:t>
            </a:r>
            <a:r>
              <a:rPr lang="en-US" altLang="zh-CN" sz="1500" dirty="0">
                <a:latin typeface="Times New Roman" panose="02020603050405020304" pitchFamily="18" charset="0"/>
                <a:cs typeface="Times New Roman" panose="02020603050405020304" pitchFamily="18" charset="0"/>
              </a:rPr>
              <a:t>, we only need to make sure the </a:t>
            </a:r>
            <a:r>
              <a:rPr lang="en-US" altLang="zh-CN" sz="1500" dirty="0" smtClean="0">
                <a:latin typeface="Times New Roman" panose="02020603050405020304" pitchFamily="18" charset="0"/>
                <a:cs typeface="Times New Roman" panose="02020603050405020304" pitchFamily="18" charset="0"/>
              </a:rPr>
              <a:t>main aisle </a:t>
            </a:r>
            <a:r>
              <a:rPr lang="en-US" altLang="zh-CN" sz="1500" dirty="0">
                <a:latin typeface="Times New Roman" panose="02020603050405020304" pitchFamily="18" charset="0"/>
                <a:cs typeface="Times New Roman" panose="02020603050405020304" pitchFamily="18" charset="0"/>
              </a:rPr>
              <a:t>is full.</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234" y="4126987"/>
            <a:ext cx="4167856" cy="249910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9543" y="4029644"/>
            <a:ext cx="5056384" cy="2647493"/>
          </a:xfrm>
          <a:prstGeom prst="rect">
            <a:avLst/>
          </a:prstGeom>
        </p:spPr>
      </p:pic>
      <p:sp>
        <p:nvSpPr>
          <p:cNvPr id="8" name="矩形 7"/>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22811" y="3213892"/>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1112" y="2635450"/>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060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286232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宋体" panose="02010600030101010101" pitchFamily="2" charset="-122"/>
                <a:ea typeface="宋体" panose="02010600030101010101" pitchFamily="2" charset="-122"/>
                <a:cs typeface="Times New Roman" panose="02020603050405020304" pitchFamily="18" charset="0"/>
              </a:rPr>
              <a:t>结论</a:t>
            </a:r>
            <a:endParaRPr lang="en-US" altLang="zh-CN" sz="1500" b="1"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因此</a:t>
            </a:r>
            <a:r>
              <a:rPr lang="zh-CN" altLang="en-US" sz="1500" dirty="0">
                <a:latin typeface="宋体" panose="02010600030101010101" pitchFamily="2" charset="-122"/>
                <a:ea typeface="宋体" panose="02010600030101010101" pitchFamily="2" charset="-122"/>
                <a:cs typeface="Times New Roman" panose="02020603050405020304" pitchFamily="18" charset="0"/>
              </a:rPr>
              <a:t>，对于这一类的飞机，我们只需要预先将所有乘客按他们所在的小部分进行分组，将每组中的乘客按照组内的登机</a:t>
            </a: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顺序</a:t>
            </a:r>
            <a:endParaRPr lang="en-US" altLang="zh-CN" sz="1500"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进行</a:t>
            </a:r>
            <a:r>
              <a:rPr lang="zh-CN" altLang="en-US" sz="1500" dirty="0">
                <a:latin typeface="宋体" panose="02010600030101010101" pitchFamily="2" charset="-122"/>
                <a:ea typeface="宋体" panose="02010600030101010101" pitchFamily="2" charset="-122"/>
                <a:cs typeface="Times New Roman" panose="02020603050405020304" pitchFamily="18" charset="0"/>
              </a:rPr>
              <a:t>排序，最后再确定组间乘客的登机先后顺序即可。</a:t>
            </a:r>
            <a:endParaRPr lang="en-US" altLang="zh-CN" sz="1500"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Thus </a:t>
            </a:r>
            <a:r>
              <a:rPr lang="en-US" altLang="zh-CN" sz="1500" dirty="0">
                <a:latin typeface="Times New Roman" panose="02020603050405020304" pitchFamily="18" charset="0"/>
                <a:cs typeface="Times New Roman" panose="02020603050405020304" pitchFamily="18" charset="0"/>
              </a:rPr>
              <a:t>for this kind of aircrafts, we only need to divide the passengers into groups according to the parts they’re in and sort </a:t>
            </a:r>
            <a:r>
              <a:rPr lang="en-US" altLang="zh-CN" sz="1500" dirty="0" smtClean="0">
                <a:latin typeface="Times New Roman" panose="02020603050405020304" pitchFamily="18" charset="0"/>
                <a:cs typeface="Times New Roman" panose="02020603050405020304" pitchFamily="18" charset="0"/>
              </a:rPr>
              <a:t>the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passengers </a:t>
            </a:r>
            <a:r>
              <a:rPr lang="en-US" altLang="zh-CN" sz="1500" dirty="0">
                <a:latin typeface="Times New Roman" panose="02020603050405020304" pitchFamily="18" charset="0"/>
                <a:cs typeface="Times New Roman" panose="02020603050405020304" pitchFamily="18" charset="0"/>
              </a:rPr>
              <a:t>in each </a:t>
            </a:r>
            <a:r>
              <a:rPr lang="en-US" altLang="zh-CN" sz="1500" dirty="0" smtClean="0">
                <a:latin typeface="Times New Roman" panose="02020603050405020304" pitchFamily="18" charset="0"/>
                <a:cs typeface="Times New Roman" panose="02020603050405020304" pitchFamily="18" charset="0"/>
              </a:rPr>
              <a:t>group according </a:t>
            </a:r>
            <a:r>
              <a:rPr lang="en-US" altLang="zh-CN" sz="1500" dirty="0">
                <a:latin typeface="Times New Roman" panose="02020603050405020304" pitchFamily="18" charset="0"/>
                <a:cs typeface="Times New Roman" panose="02020603050405020304" pitchFamily="18" charset="0"/>
              </a:rPr>
              <a:t>to the sequence of boarding within the group, and finally decide the sequence between groups.</a:t>
            </a: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显然</a:t>
            </a:r>
            <a:r>
              <a:rPr lang="zh-CN" altLang="en-US" sz="1500" dirty="0">
                <a:latin typeface="宋体" panose="02010600030101010101" pitchFamily="2" charset="-122"/>
                <a:ea typeface="宋体" panose="02010600030101010101" pitchFamily="2" charset="-122"/>
                <a:cs typeface="Times New Roman" panose="02020603050405020304" pitchFamily="18" charset="0"/>
              </a:rPr>
              <a:t>，由于外侧组的乘客可能会堵住主过道影响内侧组的乘客登机，为了确保过道的使用效率，我们应当让内侧组的乘客</a:t>
            </a: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先</a:t>
            </a:r>
            <a:endParaRPr lang="en-US" altLang="zh-CN" sz="1500"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登机</a:t>
            </a:r>
            <a:r>
              <a:rPr lang="zh-CN" altLang="en-US" sz="1500" dirty="0">
                <a:latin typeface="宋体" panose="02010600030101010101" pitchFamily="2" charset="-122"/>
                <a:ea typeface="宋体" panose="02010600030101010101" pitchFamily="2" charset="-122"/>
                <a:cs typeface="Times New Roman" panose="02020603050405020304" pitchFamily="18" charset="0"/>
              </a:rPr>
              <a:t>。同时，为了防止内侧组有人就座之后带来的空单元格，我们决定在外侧组的一些乘客登机之后再安排几个内侧组的</a:t>
            </a: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乘</a:t>
            </a:r>
            <a:endParaRPr lang="en-US" altLang="zh-CN" sz="1500" dirty="0" smtClean="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宋体" panose="02010600030101010101" pitchFamily="2" charset="-122"/>
                <a:ea typeface="宋体" panose="02010600030101010101" pitchFamily="2" charset="-122"/>
                <a:cs typeface="Times New Roman" panose="02020603050405020304" pitchFamily="18" charset="0"/>
              </a:rPr>
              <a:t>客</a:t>
            </a:r>
            <a:r>
              <a:rPr lang="zh-CN" altLang="en-US" sz="1500" dirty="0">
                <a:latin typeface="宋体" panose="02010600030101010101" pitchFamily="2" charset="-122"/>
                <a:ea typeface="宋体" panose="02010600030101010101" pitchFamily="2" charset="-122"/>
                <a:cs typeface="Times New Roman" panose="02020603050405020304" pitchFamily="18" charset="0"/>
              </a:rPr>
              <a:t>，用来补齐这些空单元格。</a:t>
            </a:r>
            <a:endParaRPr lang="en-US" altLang="zh-CN" sz="1500"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Obviously</a:t>
            </a:r>
            <a:r>
              <a:rPr lang="en-US" altLang="zh-CN" sz="1500" dirty="0">
                <a:latin typeface="Times New Roman" panose="02020603050405020304" pitchFamily="18" charset="0"/>
                <a:cs typeface="Times New Roman" panose="02020603050405020304" pitchFamily="18" charset="0"/>
              </a:rPr>
              <a:t>, passengers in the outer groups may block the main aisle and influence inner group passengers’ boarding, so we should </a:t>
            </a:r>
            <a:r>
              <a:rPr lang="en-US" altLang="zh-CN" sz="1500" dirty="0" smtClean="0">
                <a:latin typeface="Times New Roman" panose="02020603050405020304" pitchFamily="18" charset="0"/>
                <a:cs typeface="Times New Roman" panose="02020603050405020304" pitchFamily="18" charset="0"/>
              </a:rPr>
              <a:t>board</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inner group passengers </a:t>
            </a:r>
            <a:r>
              <a:rPr lang="en-US" altLang="zh-CN" sz="1500" dirty="0">
                <a:latin typeface="Times New Roman" panose="02020603050405020304" pitchFamily="18" charset="0"/>
                <a:cs typeface="Times New Roman" panose="02020603050405020304" pitchFamily="18" charset="0"/>
              </a:rPr>
              <a:t>first to ensure the used efficiency of aisles. Meanwhile, to prevent empty cells caused by seated inner </a:t>
            </a:r>
            <a:r>
              <a:rPr lang="en-US" altLang="zh-CN" sz="1500" dirty="0" smtClean="0">
                <a:latin typeface="Times New Roman" panose="02020603050405020304" pitchFamily="18" charset="0"/>
                <a:cs typeface="Times New Roman" panose="02020603050405020304" pitchFamily="18" charset="0"/>
              </a:rPr>
              <a:t>group</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passengers</a:t>
            </a:r>
            <a:r>
              <a:rPr lang="en-US" altLang="zh-CN" sz="1500" dirty="0">
                <a:latin typeface="Times New Roman" panose="02020603050405020304" pitchFamily="18" charset="0"/>
                <a:cs typeface="Times New Roman" panose="02020603050405020304" pitchFamily="18" charset="0"/>
              </a:rPr>
              <a:t>, we decided </a:t>
            </a:r>
            <a:r>
              <a:rPr lang="en-US" altLang="zh-CN" sz="1500" dirty="0" smtClean="0">
                <a:latin typeface="Times New Roman" panose="02020603050405020304" pitchFamily="18" charset="0"/>
                <a:cs typeface="Times New Roman" panose="02020603050405020304" pitchFamily="18" charset="0"/>
              </a:rPr>
              <a:t>to arrange </a:t>
            </a:r>
            <a:r>
              <a:rPr lang="en-US" altLang="zh-CN" sz="1500" dirty="0">
                <a:latin typeface="Times New Roman" panose="02020603050405020304" pitchFamily="18" charset="0"/>
                <a:cs typeface="Times New Roman" panose="02020603050405020304" pitchFamily="18" charset="0"/>
              </a:rPr>
              <a:t>a few inner group passengers after some outer group passengers have boarded, to fill up the </a:t>
            </a:r>
            <a:r>
              <a:rPr lang="en-US" altLang="zh-CN" sz="1500" dirty="0" smtClean="0">
                <a:latin typeface="Times New Roman" panose="02020603050405020304" pitchFamily="18" charset="0"/>
                <a:cs typeface="Times New Roman" panose="02020603050405020304" pitchFamily="18" charset="0"/>
              </a:rPr>
              <a:t>empty</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cells</a:t>
            </a:r>
            <a:r>
              <a:rPr lang="en-US" altLang="zh-CN" sz="1500" dirty="0">
                <a:latin typeface="Times New Roman" panose="02020603050405020304" pitchFamily="18" charset="0"/>
                <a:cs typeface="Times New Roman" panose="02020603050405020304" pitchFamily="18" charset="0"/>
              </a:rPr>
              <a:t>.</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矩形 4"/>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3695" y="2944061"/>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6680" y="3664993"/>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3546" y="4197704"/>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294" y="4649511"/>
            <a:ext cx="3088563" cy="2208489"/>
          </a:xfrm>
          <a:prstGeom prst="rect">
            <a:avLst/>
          </a:prstGeom>
        </p:spPr>
      </p:pic>
    </p:spTree>
    <p:extLst>
      <p:ext uri="{BB962C8B-B14F-4D97-AF65-F5344CB8AC3E}">
        <p14:creationId xmlns:p14="http://schemas.microsoft.com/office/powerpoint/2010/main" val="754792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1844</Words>
  <Application>Microsoft Office PowerPoint</Application>
  <PresentationFormat>宽屏</PresentationFormat>
  <Paragraphs>112</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等线</vt:lpstr>
      <vt:lpstr>等线 Light</vt:lpstr>
      <vt:lpstr>宋体</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dc:creator>
  <cp:lastModifiedBy>Windows 用户</cp:lastModifiedBy>
  <cp:revision>174</cp:revision>
  <dcterms:created xsi:type="dcterms:W3CDTF">2022-04-09T14:34:43Z</dcterms:created>
  <dcterms:modified xsi:type="dcterms:W3CDTF">2022-04-10T09:23:05Z</dcterms:modified>
</cp:coreProperties>
</file>