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007D"/>
    <a:srgbClr val="110087"/>
    <a:srgbClr val="13009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2940036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3313386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2902327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3018616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2932591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1284150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1716973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1865343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879715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390335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2656297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EBF2D6-E447-4BEF-9829-4C127F4405AD}" type="datetimeFigureOut">
              <a:rPr lang="zh-CN" altLang="en-US" smtClean="0"/>
              <a:t>2022-04-10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1933929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0"/>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85800" y="2005446"/>
            <a:ext cx="10300648" cy="4031873"/>
          </a:xfrm>
          <a:prstGeom prst="rect">
            <a:avLst/>
          </a:prstGeom>
          <a:noFill/>
        </p:spPr>
        <p:txBody>
          <a:bodyPr wrap="square" rtlCol="0">
            <a:spAutoFit/>
          </a:bodyPr>
          <a:lstStyle/>
          <a:p>
            <a:pPr marL="285750" indent="-285750">
              <a:buClr>
                <a:srgbClr val="110087"/>
              </a:buClr>
              <a:buSzPct val="88000"/>
              <a:buFont typeface="Wingdings" panose="05000000000000000000" pitchFamily="2" charset="2"/>
              <a:buChar char="p"/>
            </a:pPr>
            <a:r>
              <a:rPr lang="zh-CN" altLang="en-US" sz="1600" dirty="0" smtClean="0">
                <a:latin typeface="宋体" panose="02010600030101010101" pitchFamily="2" charset="-122"/>
                <a:ea typeface="宋体" panose="02010600030101010101" pitchFamily="2" charset="-122"/>
              </a:rPr>
              <a:t>对于每名乘客来说，其离机过程就是其登机过程的逆过程：其运动过程恰好完全相反，从取出行李，经过走廊到抵达飞机入口。</a:t>
            </a:r>
            <a:endParaRPr lang="en-US" altLang="zh-CN" sz="1600" dirty="0" smtClean="0">
              <a:latin typeface="Times New Roman" panose="02020603050405020304" pitchFamily="18" charset="0"/>
              <a:cs typeface="Times New Roman" panose="02020603050405020304" pitchFamily="18" charset="0"/>
            </a:endParaRPr>
          </a:p>
          <a:p>
            <a:pPr marL="285750" indent="-285750">
              <a:buClr>
                <a:srgbClr val="110087"/>
              </a:buClr>
              <a:buSzPct val="8800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For each passenger, the disembarking process is the reverse of the boarding process: the motivation is quite the opposite, from getting the luggage </a:t>
            </a:r>
            <a:r>
              <a:rPr lang="en-US" altLang="zh-CN" sz="1600" dirty="0" smtClean="0">
                <a:latin typeface="Times New Roman" panose="02020603050405020304" pitchFamily="18" charset="0"/>
                <a:cs typeface="Times New Roman" panose="02020603050405020304" pitchFamily="18" charset="0"/>
              </a:rPr>
              <a:t>out, going through the aisle, </a:t>
            </a:r>
            <a:r>
              <a:rPr lang="en-US" altLang="zh-CN" sz="1600" dirty="0">
                <a:latin typeface="Times New Roman" panose="02020603050405020304" pitchFamily="18" charset="0"/>
                <a:cs typeface="Times New Roman" panose="02020603050405020304" pitchFamily="18" charset="0"/>
              </a:rPr>
              <a:t>to reaching the aircraft entrance.</a:t>
            </a:r>
          </a:p>
          <a:p>
            <a:pPr marL="285750" indent="-285750">
              <a:buClr>
                <a:srgbClr val="110087"/>
              </a:buClr>
              <a:buSzPct val="88000"/>
              <a:buFont typeface="Arial" panose="020B0604020202020204" pitchFamily="34" charset="0"/>
              <a:buChar char="•"/>
            </a:pPr>
            <a:r>
              <a:rPr lang="en-US" altLang="zh-CN" sz="1600" dirty="0" smtClean="0">
                <a:latin typeface="Times New Roman" panose="02020603050405020304" pitchFamily="18" charset="0"/>
                <a:cs typeface="Times New Roman" panose="02020603050405020304" pitchFamily="18" charset="0"/>
              </a:rPr>
              <a:t>Usually we type six spaces.</a:t>
            </a:r>
          </a:p>
          <a:p>
            <a:pPr marL="285750" indent="-285750">
              <a:buClr>
                <a:srgbClr val="110087"/>
              </a:buClr>
              <a:buSzPct val="88000"/>
              <a:buFont typeface="Wingdings" panose="05000000000000000000" pitchFamily="2" charset="2"/>
              <a:buChar char="p"/>
            </a:pPr>
            <a:r>
              <a:rPr lang="zh-CN" altLang="en-US" sz="1600" dirty="0">
                <a:latin typeface="宋体" panose="02010600030101010101" pitchFamily="2" charset="-122"/>
                <a:ea typeface="宋体" panose="02010600030101010101" pitchFamily="2" charset="-122"/>
              </a:rPr>
              <a:t>因此</a:t>
            </a:r>
            <a:r>
              <a:rPr lang="zh-CN" altLang="en-US" sz="1600" dirty="0" smtClean="0">
                <a:latin typeface="宋体" panose="02010600030101010101" pitchFamily="2" charset="-122"/>
                <a:ea typeface="宋体" panose="02010600030101010101" pitchFamily="2" charset="-122"/>
              </a:rPr>
              <a:t>，由于过程相似，显然我们可以得到，离机的最佳策略和登机类似，也要让过道尽量被占用，以达到最高的并行性。</a:t>
            </a:r>
            <a:endParaRPr lang="en-US" altLang="zh-CN" sz="1600" dirty="0">
              <a:latin typeface="宋体" panose="02010600030101010101" pitchFamily="2" charset="-122"/>
              <a:ea typeface="宋体" panose="02010600030101010101" pitchFamily="2" charset="-122"/>
            </a:endParaRPr>
          </a:p>
          <a:p>
            <a:pPr marL="285750" indent="-285750">
              <a:buClr>
                <a:srgbClr val="110087"/>
              </a:buClr>
              <a:buSzPct val="88000"/>
              <a:buFont typeface="Arial" panose="020B0604020202020204" pitchFamily="34" charset="0"/>
              <a:buChar char="•"/>
            </a:pPr>
            <a:r>
              <a:rPr lang="en-US" altLang="zh-CN" sz="1600" dirty="0" smtClean="0">
                <a:latin typeface="Times New Roman" panose="02020603050405020304" pitchFamily="18" charset="0"/>
                <a:cs typeface="Times New Roman" panose="02020603050405020304" pitchFamily="18" charset="0"/>
              </a:rPr>
              <a:t>Thus because of the similar process, it’s obvious that the best disembarking strategy is similar to embarking: to make sure the aisles are used to maximize the </a:t>
            </a:r>
            <a:r>
              <a:rPr lang="en-US" altLang="zh-CN" sz="1600" dirty="0" err="1" smtClean="0">
                <a:latin typeface="Times New Roman" panose="02020603050405020304" pitchFamily="18" charset="0"/>
                <a:cs typeface="Times New Roman" panose="02020603050405020304" pitchFamily="18" charset="0"/>
              </a:rPr>
              <a:t>parallelity</a:t>
            </a:r>
            <a:r>
              <a:rPr lang="en-US" altLang="zh-CN" sz="1600" dirty="0" smtClean="0">
                <a:latin typeface="Times New Roman" panose="02020603050405020304" pitchFamily="18" charset="0"/>
                <a:cs typeface="Times New Roman" panose="02020603050405020304" pitchFamily="18" charset="0"/>
              </a:rPr>
              <a:t>.</a:t>
            </a:r>
          </a:p>
          <a:p>
            <a:pPr marL="285750" indent="-285750">
              <a:buClr>
                <a:srgbClr val="110087"/>
              </a:buClr>
              <a:buSzPct val="88000"/>
              <a:buFont typeface="Wingdings" panose="05000000000000000000" pitchFamily="2" charset="2"/>
              <a:buChar char="p"/>
            </a:pPr>
            <a:r>
              <a:rPr lang="zh-CN" altLang="en-US" sz="1600" dirty="0" smtClean="0">
                <a:latin typeface="S宋体"/>
                <a:ea typeface="宋体" panose="02010600030101010101" pitchFamily="2" charset="-122"/>
                <a:cs typeface="Times New Roman" panose="02020603050405020304" pitchFamily="18" charset="0"/>
              </a:rPr>
              <a:t>然而，不同点是，在离机过程中，由于乘客都忙于取行李，根本不存在让位的可能（因为走廊被堵住）。因此，每一排上乘客的离机顺序就是简单的从外到内。由于离机时每一个走廊单元格都能被拿行李或缓慢行进的乘客占用，相当于乘客以理想方式排队，并行性高于登机，因此离机所需时间会短于登机。</a:t>
            </a:r>
            <a:endParaRPr lang="en-US" altLang="zh-CN" sz="1600" dirty="0" smtClean="0">
              <a:latin typeface="S宋体"/>
              <a:ea typeface="宋体" panose="02010600030101010101" pitchFamily="2" charset="-122"/>
              <a:cs typeface="Times New Roman" panose="02020603050405020304" pitchFamily="18" charset="0"/>
            </a:endParaRPr>
          </a:p>
          <a:p>
            <a:pPr marL="285750" indent="-285750">
              <a:buClr>
                <a:srgbClr val="110087"/>
              </a:buClr>
              <a:buSzPct val="88000"/>
              <a:buFont typeface="Arial" panose="020B0604020202020204" pitchFamily="34" charset="0"/>
              <a:buChar char="•"/>
            </a:pPr>
            <a:r>
              <a:rPr lang="en-US" altLang="zh-CN" sz="1600" dirty="0" smtClean="0">
                <a:latin typeface="Times New Roman" panose="02020603050405020304" pitchFamily="18" charset="0"/>
                <a:cs typeface="Times New Roman" panose="02020603050405020304" pitchFamily="18" charset="0"/>
              </a:rPr>
              <a:t>However, the difference is that during disembarking, there’s no possibility of offering cells for the aisle is blocked when passengers are getting the luggage out. Thus the disembarking sequence of each row is simply aisle to window. All the aisle cells can be occupied, passengers getting luggage out or walking slowly, the same as queuing in the ideal way, having higher </a:t>
            </a:r>
            <a:r>
              <a:rPr lang="en-US" altLang="zh-CN" sz="1600" dirty="0" err="1" smtClean="0">
                <a:latin typeface="Times New Roman" panose="02020603050405020304" pitchFamily="18" charset="0"/>
                <a:cs typeface="Times New Roman" panose="02020603050405020304" pitchFamily="18" charset="0"/>
              </a:rPr>
              <a:t>parallelity</a:t>
            </a:r>
            <a:r>
              <a:rPr lang="en-US" altLang="zh-CN" sz="1600" dirty="0" smtClean="0">
                <a:latin typeface="Times New Roman" panose="02020603050405020304" pitchFamily="18" charset="0"/>
                <a:cs typeface="Times New Roman" panose="02020603050405020304" pitchFamily="18" charset="0"/>
              </a:rPr>
              <a:t> than boarding, the time needed is shorter than boarding.</a:t>
            </a:r>
            <a:endParaRPr lang="en-US" altLang="zh-CN" sz="1600" dirty="0">
              <a:latin typeface="Times New Roman" panose="02020603050405020304" pitchFamily="18" charset="0"/>
              <a:cs typeface="Times New Roman" panose="02020603050405020304" pitchFamily="18" charset="0"/>
            </a:endParaRPr>
          </a:p>
        </p:txBody>
      </p:sp>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t>离</a:t>
            </a:r>
            <a:r>
              <a:rPr lang="zh-CN" altLang="en-US" sz="4000" b="1" dirty="0" smtClean="0">
                <a:solidFill>
                  <a:srgbClr val="FEFEFE"/>
                </a:solidFill>
                <a:latin typeface="宋体" panose="02010600030101010101" pitchFamily="2" charset="-122"/>
                <a:ea typeface="宋体" panose="02010600030101010101" pitchFamily="2" charset="-122"/>
                <a:cs typeface="Times New Roman" panose="02020603050405020304" pitchFamily="18" charset="0"/>
              </a:rPr>
              <a:t>机与登机的等效性证明</a:t>
            </a:r>
            <a:r>
              <a:rPr lang="en-US" altLang="zh-CN"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t/>
            </a:r>
            <a:br>
              <a:rPr lang="en-US" altLang="zh-CN"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br>
            <a:r>
              <a:rPr lang="en-US" altLang="zh-CN" sz="2000" dirty="0" smtClean="0">
                <a:solidFill>
                  <a:schemeClr val="bg1"/>
                </a:solidFill>
                <a:latin typeface="Times New Roman" panose="02020603050405020304" pitchFamily="18" charset="0"/>
                <a:cs typeface="Times New Roman" panose="02020603050405020304" pitchFamily="18" charset="0"/>
              </a:rPr>
              <a:t>The equality proof of disembarking and boarding</a:t>
            </a:r>
            <a:endParaRPr lang="zh-CN" alt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8296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0"/>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85800" y="2005446"/>
            <a:ext cx="10300648" cy="3785652"/>
          </a:xfrm>
          <a:prstGeom prst="rect">
            <a:avLst/>
          </a:prstGeom>
          <a:noFill/>
        </p:spPr>
        <p:txBody>
          <a:bodyPr wrap="square" rtlCol="0">
            <a:spAutoFit/>
          </a:bodyPr>
          <a:lstStyle/>
          <a:p>
            <a:pPr marL="285750" indent="-285750">
              <a:buClr>
                <a:srgbClr val="110087"/>
              </a:buClr>
              <a:buSzPct val="88000"/>
              <a:buFont typeface="Wingdings" panose="05000000000000000000" pitchFamily="2" charset="2"/>
              <a:buChar char="p"/>
            </a:pPr>
            <a:r>
              <a:rPr lang="zh-CN" altLang="en-US" sz="1600" dirty="0" smtClean="0">
                <a:latin typeface="宋体" panose="02010600030101010101" pitchFamily="2" charset="-122"/>
                <a:ea typeface="宋体" panose="02010600030101010101" pitchFamily="2" charset="-122"/>
              </a:rPr>
              <a:t>对于任意一种方案，乘客可能会由于某些因素而感到不满意。根据我们对现实生活中坐飞机的经历，有这样几个主要因素：</a:t>
            </a:r>
            <a:endParaRPr lang="en-US" altLang="zh-CN" sz="1600" dirty="0" smtClean="0">
              <a:latin typeface="宋体" panose="02010600030101010101" pitchFamily="2" charset="-122"/>
              <a:ea typeface="宋体" panose="02010600030101010101" pitchFamily="2" charset="-122"/>
            </a:endParaRPr>
          </a:p>
          <a:p>
            <a:pPr marL="285750" indent="-285750">
              <a:buClr>
                <a:srgbClr val="110087"/>
              </a:buClr>
              <a:buSzPct val="88000"/>
              <a:buFont typeface="Wingdings" panose="05000000000000000000" pitchFamily="2" charset="2"/>
              <a:buChar char="p"/>
            </a:pPr>
            <a:r>
              <a:rPr lang="en-US" altLang="zh-CN" sz="1600" dirty="0" smtClean="0">
                <a:latin typeface="Times New Roman" panose="02020603050405020304" pitchFamily="18" charset="0"/>
                <a:cs typeface="Times New Roman" panose="02020603050405020304" pitchFamily="18" charset="0"/>
              </a:rPr>
              <a:t>For </a:t>
            </a:r>
            <a:r>
              <a:rPr lang="en-US" altLang="zh-CN" sz="1600" dirty="0">
                <a:latin typeface="Times New Roman" panose="02020603050405020304" pitchFamily="18" charset="0"/>
                <a:cs typeface="Times New Roman" panose="02020603050405020304" pitchFamily="18" charset="0"/>
              </a:rPr>
              <a:t>each passenger, the disembarking process is the reverse of the boarding process: the motivation is quite the opposite, from getting the luggage </a:t>
            </a:r>
            <a:r>
              <a:rPr lang="en-US" altLang="zh-CN" sz="1600" dirty="0" smtClean="0">
                <a:latin typeface="Times New Roman" panose="02020603050405020304" pitchFamily="18" charset="0"/>
                <a:cs typeface="Times New Roman" panose="02020603050405020304" pitchFamily="18" charset="0"/>
              </a:rPr>
              <a:t>out, going through the aisle, </a:t>
            </a:r>
            <a:r>
              <a:rPr lang="en-US" altLang="zh-CN" sz="1600" dirty="0">
                <a:latin typeface="Times New Roman" panose="02020603050405020304" pitchFamily="18" charset="0"/>
                <a:cs typeface="Times New Roman" panose="02020603050405020304" pitchFamily="18" charset="0"/>
              </a:rPr>
              <a:t>to reaching the aircraft entrance.</a:t>
            </a:r>
          </a:p>
          <a:p>
            <a:pPr marL="742950" lvl="1" indent="-285750">
              <a:buClr>
                <a:srgbClr val="110087"/>
              </a:buClr>
              <a:buSzPct val="88000"/>
              <a:buFont typeface="Arial" panose="020B0604020202020204" pitchFamily="34" charset="0"/>
              <a:buChar char="•"/>
            </a:pP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排队时间 </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Queuing time</a:t>
            </a:r>
          </a:p>
          <a:p>
            <a:pPr marL="742950" lvl="1" indent="-285750">
              <a:buClr>
                <a:srgbClr val="110087"/>
              </a:buClr>
              <a:buSzPct val="88000"/>
              <a:buFont typeface="Arial" panose="020B0604020202020204" pitchFamily="34" charset="0"/>
              <a:buChar cha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让座</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时间 </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Time offering seats</a:t>
            </a:r>
          </a:p>
          <a:p>
            <a:pPr marL="742950" lvl="1" indent="-285750">
              <a:buClr>
                <a:srgbClr val="110087"/>
              </a:buClr>
              <a:buSzPct val="88000"/>
              <a:buFont typeface="Arial" panose="020B0604020202020204" pitchFamily="34" charset="0"/>
              <a:buChar char="•"/>
            </a:pPr>
            <a:r>
              <a:rPr lang="zh-CN" altLang="en-US" sz="1600" dirty="0">
                <a:latin typeface="宋体" panose="02010600030101010101" pitchFamily="2" charset="-122"/>
                <a:ea typeface="宋体" panose="02010600030101010101" pitchFamily="2" charset="-122"/>
                <a:cs typeface="Times New Roman" panose="02020603050405020304" pitchFamily="18" charset="0"/>
              </a:rPr>
              <a:t>同一排</a:t>
            </a: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内乘客登机时间的标准差 </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The standard variance of the boarding time of the passengers in the same row</a:t>
            </a:r>
          </a:p>
          <a:p>
            <a:pPr marL="1200150" lvl="2" indent="-285750">
              <a:buClr>
                <a:srgbClr val="110087"/>
              </a:buClr>
              <a:buSzPct val="88000"/>
              <a:buFont typeface="Arial" panose="020B0604020202020204" pitchFamily="34" charset="0"/>
              <a:buChar char="•"/>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这个因素的引入是为了考虑坐在同一排的同行（一般是家庭）的旅客被拆散登机带来的不满意度</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marL="1200150" lvl="2" indent="-285750">
              <a:buClr>
                <a:srgbClr val="110087"/>
              </a:buClr>
              <a:buSzPct val="88000"/>
              <a:buFont typeface="Arial" panose="020B0604020202020204" pitchFamily="34" charset="0"/>
              <a:buChar char="•"/>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This factor was introduced to consider the dissatisfaction of the split of the fellow passengers (usually families) in the same row</a:t>
            </a:r>
          </a:p>
          <a:p>
            <a:pPr marL="1200150" lvl="2" indent="-285750">
              <a:buClr>
                <a:srgbClr val="110087"/>
              </a:buClr>
              <a:buSzPct val="88000"/>
              <a:buFont typeface="Arial" panose="020B0604020202020204" pitchFamily="34" charset="0"/>
              <a:buChar char="•"/>
            </a:pPr>
            <a:r>
              <a:rPr lang="zh-CN" altLang="en-US" sz="1600" dirty="0">
                <a:solidFill>
                  <a:srgbClr val="FF0000"/>
                </a:solidFill>
                <a:latin typeface="Ss"/>
                <a:ea typeface="宋体" panose="02010600030101010101" pitchFamily="2" charset="-122"/>
                <a:cs typeface="Times New Roman" panose="02020603050405020304" pitchFamily="18" charset="0"/>
              </a:rPr>
              <a:t>这个</a:t>
            </a:r>
            <a:r>
              <a:rPr lang="zh-CN" altLang="en-US" sz="1600" dirty="0" smtClean="0">
                <a:solidFill>
                  <a:srgbClr val="FF0000"/>
                </a:solidFill>
                <a:latin typeface="Ss"/>
                <a:ea typeface="宋体" panose="02010600030101010101" pitchFamily="2" charset="-122"/>
                <a:cs typeface="Times New Roman" panose="02020603050405020304" pitchFamily="18" charset="0"/>
              </a:rPr>
              <a:t>因素因为误删没有在论文中显示，后文突然出现可能会显得突兀</a:t>
            </a:r>
            <a:endParaRPr lang="en-US" altLang="zh-CN" sz="1600" dirty="0" smtClean="0">
              <a:solidFill>
                <a:srgbClr val="FF0000"/>
              </a:solidFill>
              <a:latin typeface="Ss"/>
              <a:ea typeface="宋体" panose="02010600030101010101" pitchFamily="2" charset="-122"/>
              <a:cs typeface="Times New Roman" panose="02020603050405020304" pitchFamily="18" charset="0"/>
            </a:endParaRPr>
          </a:p>
          <a:p>
            <a:pPr marL="1200150" lvl="2" indent="-285750">
              <a:buClr>
                <a:srgbClr val="110087"/>
              </a:buClr>
              <a:buSzPct val="88000"/>
              <a:buFont typeface="Arial" panose="020B0604020202020204" pitchFamily="34" charset="0"/>
              <a:buChar char="•"/>
            </a:pPr>
            <a:r>
              <a:rPr lang="en-US" altLang="zh-CN" sz="16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This factor was not shown in the essay so it may be abrupt when appearing later</a:t>
            </a:r>
          </a:p>
          <a:p>
            <a:pPr marL="742950" lvl="1" indent="-285750">
              <a:buClr>
                <a:srgbClr val="110087"/>
              </a:buClr>
              <a:buSzPct val="88000"/>
              <a:buFont typeface="Arial" panose="020B0604020202020204" pitchFamily="34" charset="0"/>
              <a:buChar char="•"/>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总不满意度是这三个因素的加权和，三个因素的权值分别是</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250</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与</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10</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（为什么是这三个数？）</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Clr>
                <a:srgbClr val="110087"/>
              </a:buClr>
              <a:buSzPct val="88000"/>
              <a:buFont typeface="Arial" panose="020B0604020202020204" pitchFamily="34" charset="0"/>
              <a:buChar char="•"/>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The total dissatisfaction is the weighted sum of the three factors, the weight respectively 1, 250 and 10 (Why these numbers</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t>满意度</a:t>
            </a:r>
            <a:r>
              <a:rPr lang="zh-CN" altLang="en-US" sz="4000" b="1" dirty="0" smtClean="0">
                <a:solidFill>
                  <a:srgbClr val="FEFEFE"/>
                </a:solidFill>
                <a:latin typeface="宋体" panose="02010600030101010101" pitchFamily="2" charset="-122"/>
                <a:ea typeface="宋体" panose="02010600030101010101" pitchFamily="2" charset="-122"/>
                <a:cs typeface="Times New Roman" panose="02020603050405020304" pitchFamily="18" charset="0"/>
              </a:rPr>
              <a:t>指数说明</a:t>
            </a:r>
            <a:r>
              <a:rPr lang="en-US" altLang="zh-CN"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t/>
            </a:r>
            <a:br>
              <a:rPr lang="en-US" altLang="zh-CN"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br>
            <a:r>
              <a:rPr lang="en-US" altLang="zh-CN" sz="2000" dirty="0" smtClean="0">
                <a:solidFill>
                  <a:schemeClr val="bg1"/>
                </a:solidFill>
                <a:latin typeface="Times New Roman" panose="02020603050405020304" pitchFamily="18" charset="0"/>
                <a:cs typeface="Times New Roman" panose="02020603050405020304" pitchFamily="18" charset="0"/>
              </a:rPr>
              <a:t>The illustration of satisfaction index</a:t>
            </a:r>
            <a:endParaRPr lang="zh-CN" alt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8204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0"/>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85800" y="2005446"/>
            <a:ext cx="10300648" cy="2800767"/>
          </a:xfrm>
          <a:prstGeom prst="rect">
            <a:avLst/>
          </a:prstGeom>
          <a:noFill/>
        </p:spPr>
        <p:txBody>
          <a:bodyPr wrap="square" rtlCol="0">
            <a:spAutoFit/>
          </a:bodyPr>
          <a:lstStyle/>
          <a:p>
            <a:pPr marL="285750" indent="-285750">
              <a:buClr>
                <a:srgbClr val="110087"/>
              </a:buClr>
              <a:buSzPct val="88000"/>
              <a:buFont typeface="Wingdings" panose="05000000000000000000" pitchFamily="2" charset="2"/>
              <a:buChar char="p"/>
            </a:pPr>
            <a:r>
              <a:rPr lang="zh-CN" altLang="en-US" sz="1600" dirty="0" smtClean="0">
                <a:latin typeface="宋体" panose="02010600030101010101" pitchFamily="2" charset="-122"/>
                <a:ea typeface="宋体" panose="02010600030101010101" pitchFamily="2" charset="-122"/>
              </a:rPr>
              <a:t>为什么是</a:t>
            </a:r>
            <a:r>
              <a:rPr lang="en-US" altLang="zh-CN" sz="1600" dirty="0" smtClean="0">
                <a:latin typeface="宋体" panose="02010600030101010101" pitchFamily="2" charset="-122"/>
                <a:ea typeface="宋体" panose="02010600030101010101" pitchFamily="2" charset="-122"/>
              </a:rPr>
              <a:t>1</a:t>
            </a:r>
            <a:r>
              <a:rPr lang="zh-CN" altLang="en-US" sz="1600" dirty="0" smtClean="0">
                <a:latin typeface="宋体" panose="02010600030101010101" pitchFamily="2" charset="-122"/>
                <a:ea typeface="宋体" panose="02010600030101010101" pitchFamily="2" charset="-122"/>
              </a:rPr>
              <a:t>，</a:t>
            </a:r>
            <a:r>
              <a:rPr lang="en-US" altLang="zh-CN" sz="1600" dirty="0" smtClean="0">
                <a:latin typeface="宋体" panose="02010600030101010101" pitchFamily="2" charset="-122"/>
                <a:ea typeface="宋体" panose="02010600030101010101" pitchFamily="2" charset="-122"/>
              </a:rPr>
              <a:t>250</a:t>
            </a:r>
            <a:r>
              <a:rPr lang="zh-CN" altLang="en-US" sz="1600" dirty="0" smtClean="0">
                <a:latin typeface="宋体" panose="02010600030101010101" pitchFamily="2" charset="-122"/>
                <a:ea typeface="宋体" panose="02010600030101010101" pitchFamily="2" charset="-122"/>
              </a:rPr>
              <a:t>，</a:t>
            </a:r>
            <a:r>
              <a:rPr lang="en-US" altLang="zh-CN" sz="1600" dirty="0" smtClean="0">
                <a:latin typeface="宋体" panose="02010600030101010101" pitchFamily="2" charset="-122"/>
                <a:ea typeface="宋体" panose="02010600030101010101" pitchFamily="2" charset="-122"/>
              </a:rPr>
              <a:t>10</a:t>
            </a:r>
            <a:r>
              <a:rPr lang="zh-CN" altLang="en-US" sz="1600" dirty="0" smtClean="0">
                <a:latin typeface="宋体" panose="02010600030101010101" pitchFamily="2" charset="-122"/>
                <a:ea typeface="宋体" panose="02010600030101010101" pitchFamily="2" charset="-122"/>
              </a:rPr>
              <a:t>三个数？</a:t>
            </a:r>
            <a:endParaRPr lang="en-US" altLang="zh-CN" sz="1600" dirty="0" smtClean="0">
              <a:latin typeface="宋体" panose="02010600030101010101" pitchFamily="2" charset="-122"/>
              <a:ea typeface="宋体" panose="02010600030101010101" pitchFamily="2" charset="-122"/>
            </a:endParaRPr>
          </a:p>
          <a:p>
            <a:pPr marL="285750" indent="-285750">
              <a:buClr>
                <a:srgbClr val="110087"/>
              </a:buClr>
              <a:buSzPct val="88000"/>
              <a:buFont typeface="Wingdings" panose="05000000000000000000" pitchFamily="2" charset="2"/>
              <a:buChar char="p"/>
            </a:pPr>
            <a:r>
              <a:rPr lang="en-US" altLang="zh-CN" sz="1600" dirty="0" smtClean="0">
                <a:latin typeface="Times New Roman" panose="02020603050405020304" pitchFamily="18" charset="0"/>
                <a:ea typeface="Tahoma" panose="020B0604030504040204" pitchFamily="34" charset="0"/>
                <a:cs typeface="Times New Roman" panose="02020603050405020304" pitchFamily="18" charset="0"/>
              </a:rPr>
              <a:t>Why 1, 250 and 10?</a:t>
            </a:r>
            <a:endParaRPr lang="en-US" altLang="zh-CN" sz="1600" dirty="0" smtClean="0">
              <a:latin typeface="Times New Roman" panose="02020603050405020304" pitchFamily="18" charset="0"/>
              <a:ea typeface="Tahoma" panose="020B0604030504040204" pitchFamily="34" charset="0"/>
              <a:cs typeface="Times New Roman" panose="02020603050405020304" pitchFamily="18" charset="0"/>
            </a:endParaRPr>
          </a:p>
          <a:p>
            <a:pPr marL="742950" lvl="1" indent="-285750">
              <a:buClr>
                <a:srgbClr val="110087"/>
              </a:buClr>
              <a:buSzPct val="88000"/>
              <a:buFont typeface="Arial" panose="020B0604020202020204" pitchFamily="34" charset="0"/>
              <a:buChar char="•"/>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是为了标准化</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Clr>
                <a:srgbClr val="110087"/>
              </a:buClr>
              <a:buSzPct val="88000"/>
              <a:buFont typeface="Arial" panose="020B0604020202020204" pitchFamily="34" charset="0"/>
              <a:buChar char="•"/>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 is for standardization</a:t>
            </a:r>
          </a:p>
          <a:p>
            <a:pPr marL="742950" lvl="1" indent="-285750">
              <a:buClr>
                <a:srgbClr val="110087"/>
              </a:buClr>
              <a:buSzPct val="88000"/>
              <a:buFont typeface="Arial" panose="020B0604020202020204" pitchFamily="34" charset="0"/>
              <a:buChar cha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其他数字是为了统一三个因素的量级（显然排队的时间长于让座的时间但让座引起的不满更大），同时第三个因素的影响也很大，但同行旅客占比较低</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Clr>
                <a:srgbClr val="110087"/>
              </a:buClr>
              <a:buSzPct val="88000"/>
              <a:buFont typeface="Arial" panose="020B0604020202020204" pitchFamily="34" charset="0"/>
              <a:buChar char="•"/>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The other figures are for uniting the magnitudes (obviously the time queuing is longer than the time offering seats, but the latter is more dissatisfying; the third factor is also important but there’re few fellow </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passengers</a:t>
            </a:r>
          </a:p>
          <a:p>
            <a:pPr marL="1200150" lvl="2" indent="-285750">
              <a:buClr>
                <a:srgbClr val="110087"/>
              </a:buClr>
              <a:buSzPct val="88000"/>
              <a:buFont typeface="Arial" panose="020B0604020202020204" pitchFamily="34" charset="0"/>
              <a:buChar char="•"/>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较为统一的量级可以使最终的总满意指数综合这三项指标，而不是偏重其中某一项</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marL="1200150" lvl="2" indent="-285750">
              <a:buClr>
                <a:srgbClr val="110087"/>
              </a:buClr>
              <a:buSzPct val="88000"/>
              <a:buFont typeface="Arial" panose="020B0604020202020204" pitchFamily="34" charset="0"/>
              <a:buChar char="•"/>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United magnitudes can make the ultimate dissatisfaction index combine the three indexes instead </a:t>
            </a:r>
            <a:r>
              <a:rPr lang="en-US" altLang="zh-CN" sz="1600" smtClean="0">
                <a:latin typeface="Times New Roman" panose="02020603050405020304" pitchFamily="18" charset="0"/>
                <a:ea typeface="宋体" panose="02010600030101010101" pitchFamily="2" charset="-122"/>
                <a:cs typeface="Times New Roman" panose="02020603050405020304" pitchFamily="18" charset="0"/>
              </a:rPr>
              <a:t>of tending to one of them</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t>满意度</a:t>
            </a:r>
            <a:r>
              <a:rPr lang="zh-CN" altLang="en-US" sz="4000" b="1" dirty="0" smtClean="0">
                <a:solidFill>
                  <a:srgbClr val="FEFEFE"/>
                </a:solidFill>
                <a:latin typeface="宋体" panose="02010600030101010101" pitchFamily="2" charset="-122"/>
                <a:ea typeface="宋体" panose="02010600030101010101" pitchFamily="2" charset="-122"/>
                <a:cs typeface="Times New Roman" panose="02020603050405020304" pitchFamily="18" charset="0"/>
              </a:rPr>
              <a:t>指数说明</a:t>
            </a:r>
            <a:r>
              <a:rPr lang="en-US" altLang="zh-CN"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t/>
            </a:r>
            <a:br>
              <a:rPr lang="en-US" altLang="zh-CN"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br>
            <a:r>
              <a:rPr lang="en-US" altLang="zh-CN" sz="2000" dirty="0" smtClean="0">
                <a:solidFill>
                  <a:schemeClr val="bg1"/>
                </a:solidFill>
                <a:latin typeface="Times New Roman" panose="02020603050405020304" pitchFamily="18" charset="0"/>
                <a:cs typeface="Times New Roman" panose="02020603050405020304" pitchFamily="18" charset="0"/>
              </a:rPr>
              <a:t>The illustration of satisfaction index</a:t>
            </a:r>
            <a:endParaRPr lang="zh-CN" alt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84475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734</Words>
  <Application>Microsoft Office PowerPoint</Application>
  <PresentationFormat>宽屏</PresentationFormat>
  <Paragraphs>29</Paragraphs>
  <Slides>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vt:i4>
      </vt:variant>
    </vt:vector>
  </HeadingPairs>
  <TitlesOfParts>
    <vt:vector size="13" baseType="lpstr">
      <vt:lpstr>Ss</vt:lpstr>
      <vt:lpstr>S宋体</vt:lpstr>
      <vt:lpstr>等线</vt:lpstr>
      <vt:lpstr>等线 Light</vt:lpstr>
      <vt:lpstr>宋体</vt:lpstr>
      <vt:lpstr>Arial</vt:lpstr>
      <vt:lpstr>Tahoma</vt:lpstr>
      <vt:lpstr>Times New Roman</vt:lpstr>
      <vt:lpstr>Wingdings</vt:lpstr>
      <vt:lpstr>Office 主题​​</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Allan</dc:creator>
  <cp:lastModifiedBy>Windows 用户</cp:lastModifiedBy>
  <cp:revision>76</cp:revision>
  <dcterms:created xsi:type="dcterms:W3CDTF">2022-04-09T14:34:43Z</dcterms:created>
  <dcterms:modified xsi:type="dcterms:W3CDTF">2022-04-10T12:03:54Z</dcterms:modified>
</cp:coreProperties>
</file>