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khil Milind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94674"/>
  </p:normalViewPr>
  <p:slideViewPr>
    <p:cSldViewPr snapToGrid="0" snapToObjects="1">
      <p:cViewPr varScale="1">
        <p:scale>
          <a:sx n="130" d="100"/>
          <a:sy n="130" d="100"/>
        </p:scale>
        <p:origin x="2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commentAuthors" Target="commentAuthor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5T20:56:37.202" idx="1">
    <p:pos x="6000" y="0"/>
    <p:text>Come up with a better title eventually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\item Calculate the amount of jet lag a participant experiences travelling to the destination of the event.\itemnewline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\item Quantify the effects that jet lag has on productivity for each participant.\itemnewline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\item Find the airfare and lodging cost associated with the travel.\itemnewline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\item Considering the above factors, determine the optimal location to hold the event.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n.com/image_for_articles/45061-1.jpg/medium" TargetMode="External"/><Relationship Id="rId4" Type="http://schemas.openxmlformats.org/officeDocument/2006/relationships/hyperlink" Target="http://www.willoch.no/wordpress/wp-content/uploads/2012/04/Productive.jpg" TargetMode="External"/><Relationship Id="rId5" Type="http://schemas.openxmlformats.org/officeDocument/2006/relationships/hyperlink" Target="http://www.prevention.com/sites/prevention.com/files/styles/article_main_image_2200px/public/shutterstock_360063584-circadian-yomogi1-opener.jpg?itok=eTdpBVwV" TargetMode="External"/><Relationship Id="rId6" Type="http://schemas.openxmlformats.org/officeDocument/2006/relationships/hyperlink" Target="http://ehonami.blob.core.windows.net/media/2014/05/harmonize-your-internal-clock-to-retune-your-health.jpg" TargetMode="External"/><Relationship Id="rId7" Type="http://schemas.openxmlformats.org/officeDocument/2006/relationships/hyperlink" Target="https://i.kinja-img.com/gawker-media/image/upload/s--YYh2hz6h--/c_scale,f_auto,fl_progressive,q_80,w_800/1444999494280623501.gif" TargetMode="External"/><Relationship Id="rId8" Type="http://schemas.openxmlformats.org/officeDocument/2006/relationships/hyperlink" Target="http://dishwashersguide.com/wp-content/uploads/2016/02/saving-time-with-modern-appliances.jpg" TargetMode="External"/><Relationship Id="rId9" Type="http://schemas.openxmlformats.org/officeDocument/2006/relationships/hyperlink" Target="http://www.travelthruhistory.tv/ThruHistory/wp-content/uploads/2014/11/dublin.pn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2999100" y="929100"/>
            <a:ext cx="6144900" cy="226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Where Are We Meeting?</a:t>
            </a:r>
            <a:endParaRPr lang="en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1355400" y="4060775"/>
            <a:ext cx="6433200" cy="506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latin typeface="Century Gothic" charset="0"/>
                <a:ea typeface="Century Gothic" charset="0"/>
                <a:cs typeface="Century Gothic" charset="0"/>
              </a:rPr>
              <a:t>Ahmad </a:t>
            </a:r>
            <a:r>
              <a:rPr lang="en" dirty="0" err="1">
                <a:latin typeface="Century Gothic" charset="0"/>
                <a:ea typeface="Century Gothic" charset="0"/>
                <a:cs typeface="Century Gothic" charset="0"/>
              </a:rPr>
              <a:t>Askar</a:t>
            </a:r>
            <a:r>
              <a:rPr lang="en" dirty="0">
                <a:latin typeface="Century Gothic" charset="0"/>
                <a:ea typeface="Century Gothic" charset="0"/>
                <a:cs typeface="Century Gothic" charset="0"/>
              </a:rPr>
              <a:t>, Nikhil Milind, Nikhil Reddy, </a:t>
            </a:r>
            <a:r>
              <a:rPr lang="en" dirty="0" err="1">
                <a:latin typeface="Century Gothic" charset="0"/>
                <a:ea typeface="Century Gothic" charset="0"/>
                <a:cs typeface="Century Gothic" charset="0"/>
              </a:rPr>
              <a:t>Sreeram</a:t>
            </a:r>
            <a:r>
              <a:rPr lang="en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" dirty="0" err="1">
                <a:latin typeface="Century Gothic" charset="0"/>
                <a:ea typeface="Century Gothic" charset="0"/>
                <a:cs typeface="Century Gothic" charset="0"/>
              </a:rPr>
              <a:t>Venkat</a:t>
            </a:r>
            <a:endParaRPr lang="en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latin typeface="Century Gothic" charset="0"/>
                <a:ea typeface="Century Gothic" charset="0"/>
                <a:cs typeface="Century Gothic" charset="0"/>
              </a:rPr>
              <a:t>Calculating Jet Lag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 dirty="0">
                <a:latin typeface="Century Gothic" charset="0"/>
                <a:ea typeface="Century Gothic" charset="0"/>
                <a:cs typeface="Century Gothic" charset="0"/>
              </a:rPr>
              <a:t>Specific Assumptions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06400" lvl="0" indent="-2857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 charset="0"/>
              <a:buChar char="•"/>
            </a:pP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Business hours occur between 8:00 AM and 6:00 PM in the location’s </a:t>
            </a:r>
            <a:r>
              <a:rPr lang="en" sz="1800" dirty="0" err="1">
                <a:latin typeface="Century Gothic" charset="0"/>
                <a:ea typeface="Century Gothic" charset="0"/>
                <a:cs typeface="Century Gothic" charset="0"/>
              </a:rPr>
              <a:t>timezone</a:t>
            </a: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</a:p>
          <a:p>
            <a:pPr marL="406400" lvl="0" indent="-2857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 charset="0"/>
              <a:buChar char="•"/>
            </a:pP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Buildings are closed between midnight and 8:00 AM.</a:t>
            </a:r>
          </a:p>
          <a:p>
            <a:pPr marL="406400" lvl="0" indent="-2857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 charset="0"/>
              <a:buChar char="•"/>
            </a:pP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We assume that the circadian rhythms of all participants are oscillatory with an average period of 24.5 hours.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1018826" y="437293"/>
            <a:ext cx="7038900" cy="91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 dirty="0">
                <a:latin typeface="Century Gothic" charset="0"/>
                <a:ea typeface="Century Gothic" charset="0"/>
                <a:cs typeface="Century Gothic" charset="0"/>
              </a:rPr>
              <a:t>Specific Definitions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1088494" y="1584967"/>
            <a:ext cx="7038900" cy="2911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</a:pP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Productive Hours: The hours between 8AM and 6PM in which the participants are able to do intensive work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</a:pP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S: The amount of productive hours lost due to jet lag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1080683" y="403176"/>
            <a:ext cx="7038900" cy="91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 dirty="0">
                <a:latin typeface="Century Gothic" charset="0"/>
                <a:ea typeface="Century Gothic" charset="0"/>
                <a:cs typeface="Century Gothic" charset="0"/>
              </a:rPr>
              <a:t>Quantifying the Loss of Productive Hours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1080683" y="1567550"/>
            <a:ext cx="7038900" cy="291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</a:pPr>
            <a:r>
              <a:rPr lang="en" sz="1600" dirty="0">
                <a:latin typeface="Century Gothic" charset="0"/>
                <a:ea typeface="Century Gothic" charset="0"/>
                <a:cs typeface="Century Gothic" charset="0"/>
              </a:rPr>
              <a:t>The loss of productive hours S is defined  in terms of the time zone difference ΔJ.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</a:pPr>
            <a:r>
              <a:rPr lang="en" sz="1600" dirty="0">
                <a:latin typeface="Century Gothic" charset="0"/>
                <a:ea typeface="Century Gothic" charset="0"/>
                <a:cs typeface="Century Gothic" charset="0"/>
              </a:rPr>
              <a:t>Increasing ΔJ from 1 to 2 should cause a significant change in the value of S, whereas increasing ΔJ from 11 to 12 should have little to no effect.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</a:pPr>
            <a:r>
              <a:rPr lang="en" sz="1600" dirty="0">
                <a:latin typeface="Century Gothic" charset="0"/>
                <a:ea typeface="Century Gothic" charset="0"/>
                <a:cs typeface="Century Gothic" charset="0"/>
              </a:rPr>
              <a:t>A sinusoidal graph creates this convexity and concavity.</a:t>
            </a:r>
          </a:p>
          <a:p>
            <a:pPr lvl="0">
              <a:spcBef>
                <a:spcPts val="0"/>
              </a:spcBef>
              <a:buNone/>
            </a:pPr>
            <a:endParaRPr sz="16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175" y="3688175"/>
            <a:ext cx="401955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1071256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>
                <a:latin typeface="Century Gothic" charset="0"/>
                <a:ea typeface="Century Gothic" charset="0"/>
                <a:cs typeface="Century Gothic" charset="0"/>
              </a:rPr>
              <a:t>Implications on Productivity</a:t>
            </a:r>
          </a:p>
        </p:txBody>
      </p:sp>
      <p:pic>
        <p:nvPicPr>
          <p:cNvPr id="222" name="Shape 222" descr="pie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500" y="1742051"/>
            <a:ext cx="3992676" cy="266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9053" y="1862400"/>
            <a:ext cx="2104323" cy="3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789" y="2664300"/>
            <a:ext cx="4258850" cy="5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0564" y="3698350"/>
            <a:ext cx="278130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844100" cy="114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latin typeface="Century Gothic" charset="0"/>
                <a:ea typeface="Century Gothic" charset="0"/>
                <a:cs typeface="Century Gothic" charset="0"/>
              </a:rPr>
              <a:t>Maximizing Productivity </a:t>
            </a:r>
            <a:r>
              <a:rPr lang="en" dirty="0" err="1">
                <a:latin typeface="Century Gothic" charset="0"/>
                <a:ea typeface="Century Gothic" charset="0"/>
                <a:cs typeface="Century Gothic" charset="0"/>
              </a:rPr>
              <a:t>κ</a:t>
            </a:r>
            <a:endParaRPr lang="en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1090110" y="440884"/>
            <a:ext cx="7038900" cy="91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 dirty="0">
                <a:latin typeface="Century Gothic" charset="0"/>
                <a:ea typeface="Century Gothic" charset="0"/>
                <a:cs typeface="Century Gothic" charset="0"/>
              </a:rPr>
              <a:t>Specific Assumptions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1090110" y="1614684"/>
            <a:ext cx="7038900" cy="2911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Productivity is solely a function of distance traveled and jet lag</a:t>
            </a:r>
          </a:p>
          <a:p>
            <a:pPr marL="514350" lvl="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We assume that the amount of jet lag decreases by one hour with every one night of 8-hour sleep time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1118391" y="525725"/>
            <a:ext cx="7038900" cy="91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 dirty="0">
                <a:latin typeface="Century Gothic" charset="0"/>
                <a:ea typeface="Century Gothic" charset="0"/>
                <a:cs typeface="Century Gothic" charset="0"/>
              </a:rPr>
              <a:t>Flight-Related Fatigue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118391" y="1699525"/>
            <a:ext cx="7038900" cy="291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</a:pP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Losses in productivity can also occur from fatigue after a lengthy flight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</a:pP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The worst case scenario for a flight is traveling 12450 miles, half the circumference of the Earth.</a:t>
            </a:r>
          </a:p>
          <a:p>
            <a:pPr marL="457200" lvl="0" indent="-228600">
              <a:spcBef>
                <a:spcPts val="0"/>
              </a:spcBef>
            </a:pPr>
            <a:endParaRPr sz="1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650" y="3285974"/>
            <a:ext cx="235267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099537" y="383482"/>
            <a:ext cx="7038900" cy="91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 dirty="0">
                <a:latin typeface="Century Gothic" charset="0"/>
                <a:ea typeface="Century Gothic" charset="0"/>
                <a:cs typeface="Century Gothic" charset="0"/>
              </a:rPr>
              <a:t>The Final Metric</a:t>
            </a:r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237" y="1744525"/>
            <a:ext cx="153352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8424" y="2933687"/>
            <a:ext cx="46291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latin typeface="Century Gothic" charset="0"/>
                <a:ea typeface="Century Gothic" charset="0"/>
                <a:cs typeface="Century Gothic" charset="0"/>
              </a:rPr>
              <a:t>Finding Cost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 dirty="0">
                <a:latin typeface="Century Gothic" charset="0"/>
                <a:ea typeface="Century Gothic" charset="0"/>
                <a:cs typeface="Century Gothic" charset="0"/>
              </a:rPr>
              <a:t>What’s the Problem?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0" y="1567550"/>
            <a:ext cx="9144000" cy="12253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 dirty="0">
                <a:latin typeface="Century Gothic" charset="0"/>
                <a:ea typeface="Century Gothic" charset="0"/>
                <a:cs typeface="Century Gothic" charset="0"/>
              </a:rPr>
              <a:t>Schedule </a:t>
            </a:r>
            <a:r>
              <a:rPr lang="en" sz="2800" dirty="0">
                <a:solidFill>
                  <a:schemeClr val="lt2"/>
                </a:solidFill>
                <a:latin typeface="Century Gothic" charset="0"/>
                <a:ea typeface="Century Gothic" charset="0"/>
                <a:cs typeface="Century Gothic" charset="0"/>
              </a:rPr>
              <a:t>Global Conferences</a:t>
            </a:r>
            <a:r>
              <a:rPr lang="en" sz="2800" dirty="0">
                <a:latin typeface="Century Gothic" charset="0"/>
                <a:ea typeface="Century Gothic" charset="0"/>
                <a:cs typeface="Century Gothic" charset="0"/>
              </a:rPr>
              <a:t> while maximizing the </a:t>
            </a:r>
            <a:r>
              <a:rPr lang="en" sz="2800" dirty="0">
                <a:solidFill>
                  <a:schemeClr val="lt2"/>
                </a:solidFill>
                <a:latin typeface="Century Gothic" charset="0"/>
                <a:ea typeface="Century Gothic" charset="0"/>
                <a:cs typeface="Century Gothic" charset="0"/>
              </a:rPr>
              <a:t>productivity</a:t>
            </a:r>
            <a:r>
              <a:rPr lang="en" sz="2800" dirty="0">
                <a:latin typeface="Century Gothic" charset="0"/>
                <a:ea typeface="Century Gothic" charset="0"/>
                <a:cs typeface="Century Gothic" charset="0"/>
              </a:rPr>
              <a:t> of participants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50" y="2792925"/>
            <a:ext cx="266700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99" y="2792924"/>
            <a:ext cx="2947741" cy="2000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1052403" y="450311"/>
            <a:ext cx="7038900" cy="91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 dirty="0">
                <a:latin typeface="Century Gothic" charset="0"/>
                <a:ea typeface="Century Gothic" charset="0"/>
                <a:cs typeface="Century Gothic" charset="0"/>
              </a:rPr>
              <a:t>Specific Assumptions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1052403" y="1624111"/>
            <a:ext cx="7038900" cy="2911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The average fare for a ticket, given a distance d, can be calculated as 50+0.11d dollars. Furthermore, we assume that miscellaneous costs such as food will be the same at all locations, so we do not consider them in our calculations.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We estimate the cost of lodging in any given country by using the average lodging expense of a 4-star hotel, which is $150.</a:t>
            </a:r>
          </a:p>
          <a:p>
            <a:pPr marL="514350" lvl="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The participants will leave at the end of the final day of the conference.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099537" y="412604"/>
            <a:ext cx="7038900" cy="91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 dirty="0">
                <a:latin typeface="Century Gothic" charset="0"/>
                <a:ea typeface="Century Gothic" charset="0"/>
                <a:cs typeface="Century Gothic" charset="0"/>
              </a:rPr>
              <a:t>Model Design of Cost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099537" y="1586404"/>
            <a:ext cx="7038900" cy="291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</a:pP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The total cost M of the meeting is the sum of the total ticket costs C and the lodging costs L.</a:t>
            </a:r>
          </a:p>
          <a:p>
            <a:pPr marL="514350" lvl="0" indent="-2857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</a:pP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In particular, since the meeting is 3 days long, L is 450 dollars per person.</a:t>
            </a:r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848" y="4559382"/>
            <a:ext cx="169545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7310" y="3994232"/>
            <a:ext cx="1790520" cy="3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5723" y="3127144"/>
            <a:ext cx="293370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latin typeface="Century Gothic" charset="0"/>
                <a:ea typeface="Century Gothic" charset="0"/>
                <a:cs typeface="Century Gothic" charset="0"/>
              </a:rPr>
              <a:t>Model Implementation and Algorithm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1108964" y="431458"/>
            <a:ext cx="7038900" cy="91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 dirty="0">
                <a:latin typeface="Century Gothic" charset="0"/>
                <a:ea typeface="Century Gothic" charset="0"/>
                <a:cs typeface="Century Gothic" charset="0"/>
              </a:rPr>
              <a:t>Center of the World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1108964" y="1605258"/>
            <a:ext cx="7038900" cy="2911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5143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</a:pP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Our model gives an ideal meeting place when the locations of the participants are known.</a:t>
            </a:r>
          </a:p>
          <a:p>
            <a:pPr marL="5143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</a:pP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Some global conferences do not have the luxury to know the locations of participants</a:t>
            </a:r>
          </a:p>
          <a:p>
            <a:pPr marL="5143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</a:pP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In addition, it is useful for the IMMC to have one central headquarters instead of scheduling all across the world.</a:t>
            </a:r>
          </a:p>
          <a:p>
            <a:pPr marL="514350" lvl="0" indent="-28575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</a:pP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Given a location, the probability of a participant to be from that location is proportional to the location’s GDP.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Century Gothic" charset="0"/>
                <a:ea typeface="Century Gothic" charset="0"/>
                <a:cs typeface="Century Gothic" charset="0"/>
              </a:rPr>
              <a:t>Results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9450"/>
            <a:ext cx="9143999" cy="420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>
            <a:spLocks noGrp="1"/>
          </p:cNvSpPr>
          <p:nvPr>
            <p:ph type="title" idx="4294967295"/>
          </p:nvPr>
        </p:nvSpPr>
        <p:spPr>
          <a:xfrm>
            <a:off x="1052550" y="0"/>
            <a:ext cx="7038900" cy="91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latin typeface="Century Gothic" charset="0"/>
                <a:ea typeface="Century Gothic" charset="0"/>
                <a:cs typeface="Century Gothic" charset="0"/>
              </a:rPr>
              <a:t>Small Conference - Irkutsk, Russia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4099"/>
            <a:ext cx="9143999" cy="4162849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>
            <a:spLocks noGrp="1"/>
          </p:cNvSpPr>
          <p:nvPr>
            <p:ph type="title" idx="4294967295"/>
          </p:nvPr>
        </p:nvSpPr>
        <p:spPr>
          <a:xfrm>
            <a:off x="1052550" y="0"/>
            <a:ext cx="7038900" cy="91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latin typeface="Century Gothic" charset="0"/>
                <a:ea typeface="Century Gothic" charset="0"/>
                <a:cs typeface="Century Gothic" charset="0"/>
              </a:rPr>
              <a:t>Large Conference - Samara, Russia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 idx="4294967295"/>
          </p:nvPr>
        </p:nvSpPr>
        <p:spPr>
          <a:xfrm>
            <a:off x="1052550" y="0"/>
            <a:ext cx="7038900" cy="91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latin typeface="Century Gothic" charset="0"/>
                <a:ea typeface="Century Gothic" charset="0"/>
                <a:cs typeface="Century Gothic" charset="0"/>
              </a:rPr>
              <a:t>Center of the World - Dublin, Ireland</a:t>
            </a:r>
          </a:p>
        </p:txBody>
      </p:sp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800" y="782900"/>
            <a:ext cx="6044400" cy="41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Century Gothic" charset="0"/>
                <a:ea typeface="Century Gothic" charset="0"/>
                <a:cs typeface="Century Gothic" charset="0"/>
              </a:rPr>
              <a:t>Sensitivity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 dirty="0">
                <a:latin typeface="Century Gothic" charset="0"/>
                <a:ea typeface="Century Gothic" charset="0"/>
                <a:cs typeface="Century Gothic" charset="0"/>
              </a:rPr>
              <a:t>Scenarios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052537" y="1454336"/>
            <a:ext cx="3403200" cy="291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800" b="1" dirty="0">
                <a:latin typeface="Century Gothic" charset="0"/>
                <a:ea typeface="Century Gothic" charset="0"/>
                <a:cs typeface="Century Gothic" charset="0"/>
              </a:rPr>
              <a:t>Scenario </a:t>
            </a:r>
            <a:r>
              <a:rPr lang="en" sz="1800" b="1" dirty="0" smtClean="0">
                <a:latin typeface="Century Gothic" charset="0"/>
                <a:ea typeface="Century Gothic" charset="0"/>
                <a:cs typeface="Century Gothic" charset="0"/>
              </a:rPr>
              <a:t>1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" sz="1800" dirty="0" smtClean="0">
                <a:latin typeface="Century Gothic" charset="0"/>
                <a:ea typeface="Century Gothic" charset="0"/>
                <a:cs typeface="Century Gothic" charset="0"/>
              </a:rPr>
              <a:t>Monterey CA, USA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" sz="1800" dirty="0" err="1" smtClean="0">
                <a:latin typeface="Century Gothic" charset="0"/>
                <a:ea typeface="Century Gothic" charset="0"/>
                <a:cs typeface="Century Gothic" charset="0"/>
              </a:rPr>
              <a:t>Zutphen</a:t>
            </a: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, Netherlands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Melbourne, Australia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Shanghai, China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Hong Kong (SAR), China</a:t>
            </a:r>
          </a:p>
          <a:p>
            <a:pPr marL="514350" lvl="0" indent="-28575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Moscow, Russia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2"/>
          </p:nvPr>
        </p:nvSpPr>
        <p:spPr>
          <a:xfrm>
            <a:off x="4688258" y="1454336"/>
            <a:ext cx="3403200" cy="291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600" b="1" dirty="0">
                <a:latin typeface="Century Gothic" charset="0"/>
                <a:ea typeface="Century Gothic" charset="0"/>
                <a:cs typeface="Century Gothic" charset="0"/>
              </a:rPr>
              <a:t>Scenario 2 </a:t>
            </a:r>
            <a:endParaRPr lang="en" sz="1600" b="1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" sz="1600" dirty="0" smtClean="0">
                <a:latin typeface="Century Gothic" charset="0"/>
                <a:ea typeface="Century Gothic" charset="0"/>
                <a:cs typeface="Century Gothic" charset="0"/>
              </a:rPr>
              <a:t>Boston MA, USA (X2)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" sz="1600" dirty="0" smtClean="0">
                <a:latin typeface="Century Gothic" charset="0"/>
                <a:ea typeface="Century Gothic" charset="0"/>
                <a:cs typeface="Century Gothic" charset="0"/>
              </a:rPr>
              <a:t>Singapore</a:t>
            </a:r>
            <a:endParaRPr lang="en" sz="1600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" sz="1600" dirty="0">
                <a:latin typeface="Century Gothic" charset="0"/>
                <a:ea typeface="Century Gothic" charset="0"/>
                <a:cs typeface="Century Gothic" charset="0"/>
              </a:rPr>
              <a:t>Beijing, China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" sz="1600" dirty="0">
                <a:latin typeface="Century Gothic" charset="0"/>
                <a:ea typeface="Century Gothic" charset="0"/>
                <a:cs typeface="Century Gothic" charset="0"/>
              </a:rPr>
              <a:t>Hong Kong (SAR), China (X2)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" sz="1600" dirty="0">
                <a:latin typeface="Century Gothic" charset="0"/>
                <a:ea typeface="Century Gothic" charset="0"/>
                <a:cs typeface="Century Gothic" charset="0"/>
              </a:rPr>
              <a:t>Moscow, Russia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" sz="1600" dirty="0">
                <a:latin typeface="Century Gothic" charset="0"/>
                <a:ea typeface="Century Gothic" charset="0"/>
                <a:cs typeface="Century Gothic" charset="0"/>
              </a:rPr>
              <a:t>Utrecht, Netherlands,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" sz="1600" dirty="0">
                <a:latin typeface="Century Gothic" charset="0"/>
                <a:ea typeface="Century Gothic" charset="0"/>
                <a:cs typeface="Century Gothic" charset="0"/>
              </a:rPr>
              <a:t>Warsaw, Poland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" sz="1600" dirty="0">
                <a:latin typeface="Century Gothic" charset="0"/>
                <a:ea typeface="Century Gothic" charset="0"/>
                <a:cs typeface="Century Gothic" charset="0"/>
              </a:rPr>
              <a:t>Copenhagen, Denmark</a:t>
            </a:r>
          </a:p>
          <a:p>
            <a:pPr marL="514350" lvl="0" indent="-28575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" sz="1600" dirty="0">
                <a:latin typeface="Century Gothic" charset="0"/>
                <a:ea typeface="Century Gothic" charset="0"/>
                <a:cs typeface="Century Gothic" charset="0"/>
              </a:rPr>
              <a:t>Melbourne, Australia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1099537" y="412604"/>
            <a:ext cx="7038900" cy="91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 dirty="0">
                <a:latin typeface="Century Gothic" charset="0"/>
                <a:ea typeface="Century Gothic" charset="0"/>
                <a:cs typeface="Century Gothic" charset="0"/>
              </a:rPr>
              <a:t>Sensitivity Analysis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1099537" y="1586404"/>
            <a:ext cx="7038900" cy="2911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The model is robust </a:t>
            </a:r>
            <a:r>
              <a:rPr lang="en" sz="1800" dirty="0" smtClean="0">
                <a:latin typeface="Century Gothic" charset="0"/>
                <a:ea typeface="Century Gothic" charset="0"/>
                <a:cs typeface="Century Gothic" charset="0"/>
              </a:rPr>
              <a:t>to </a:t>
            </a: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:</a:t>
            </a:r>
          </a:p>
          <a:p>
            <a:pPr marL="914400" lvl="1" indent="-228600" rtl="0">
              <a:spcBef>
                <a:spcPts val="0"/>
              </a:spcBef>
              <a:buFont typeface="Arial" charset="0"/>
              <a:buChar char="•"/>
            </a:pPr>
            <a:r>
              <a:rPr lang="en" sz="1600" dirty="0">
                <a:latin typeface="Century Gothic" charset="0"/>
                <a:ea typeface="Century Gothic" charset="0"/>
                <a:cs typeface="Century Gothic" charset="0"/>
              </a:rPr>
              <a:t>Removing outliers </a:t>
            </a:r>
          </a:p>
          <a:p>
            <a:pPr marL="914400" lvl="1" indent="-228600" rtl="0">
              <a:spcBef>
                <a:spcPts val="0"/>
              </a:spcBef>
              <a:buFont typeface="Arial" charset="0"/>
              <a:buChar char="•"/>
            </a:pPr>
            <a:r>
              <a:rPr lang="en" sz="1600" dirty="0">
                <a:latin typeface="Century Gothic" charset="0"/>
                <a:ea typeface="Century Gothic" charset="0"/>
                <a:cs typeface="Century Gothic" charset="0"/>
              </a:rPr>
              <a:t>Changes to airfare</a:t>
            </a:r>
          </a:p>
          <a:p>
            <a:pPr marL="914400" lvl="1" indent="-228600" rtl="0">
              <a:spcBef>
                <a:spcPts val="0"/>
              </a:spcBef>
              <a:buFont typeface="Arial" charset="0"/>
              <a:buChar char="•"/>
            </a:pPr>
            <a:r>
              <a:rPr lang="en" sz="1600" dirty="0">
                <a:latin typeface="Century Gothic" charset="0"/>
                <a:ea typeface="Century Gothic" charset="0"/>
                <a:cs typeface="Century Gothic" charset="0"/>
              </a:rPr>
              <a:t>Variations in working hours</a:t>
            </a:r>
          </a:p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The model is affected by</a:t>
            </a:r>
          </a:p>
          <a:p>
            <a:pPr marL="914400" lvl="1" indent="-228600" rtl="0">
              <a:spcBef>
                <a:spcPts val="0"/>
              </a:spcBef>
              <a:buFont typeface="Arial" charset="0"/>
              <a:buChar char="•"/>
            </a:pPr>
            <a:r>
              <a:rPr lang="en" sz="1600" dirty="0">
                <a:latin typeface="Century Gothic" charset="0"/>
                <a:ea typeface="Century Gothic" charset="0"/>
                <a:cs typeface="Century Gothic" charset="0"/>
              </a:rPr>
              <a:t>Extreme outliers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Century Gothic" charset="0"/>
                <a:ea typeface="Century Gothic" charset="0"/>
                <a:cs typeface="Century Gothic" charset="0"/>
              </a:rPr>
              <a:t>Strengths and Weaknesses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118390" y="233493"/>
            <a:ext cx="7038900" cy="91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>
                <a:latin typeface="Century Gothic" charset="0"/>
                <a:ea typeface="Century Gothic" charset="0"/>
                <a:cs typeface="Century Gothic" charset="0"/>
              </a:rPr>
              <a:t>Strengths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65463" y="1147593"/>
            <a:ext cx="8769531" cy="366950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" sz="1400" dirty="0">
                <a:latin typeface="Century Gothic" charset="0"/>
                <a:ea typeface="Century Gothic" charset="0"/>
                <a:cs typeface="Century Gothic" charset="0"/>
              </a:rPr>
              <a:t>Our model is robust against changes to the parameters involved in calculating the metrics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" sz="1400" dirty="0">
                <a:latin typeface="Century Gothic" charset="0"/>
                <a:ea typeface="Century Gothic" charset="0"/>
                <a:cs typeface="Century Gothic" charset="0"/>
              </a:rPr>
              <a:t>Our model considers both jet lag and distance traveled in our metric, allowing it to be an accurate measure of productivity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" sz="1400" dirty="0">
                <a:latin typeface="Century Gothic" charset="0"/>
                <a:ea typeface="Century Gothic" charset="0"/>
                <a:cs typeface="Century Gothic" charset="0"/>
              </a:rPr>
              <a:t>Our model uses a comprehensive list of </a:t>
            </a:r>
            <a:r>
              <a:rPr lang="en" sz="1400" dirty="0" err="1">
                <a:latin typeface="Century Gothic" charset="0"/>
                <a:ea typeface="Century Gothic" charset="0"/>
                <a:cs typeface="Century Gothic" charset="0"/>
              </a:rPr>
              <a:t>timezone</a:t>
            </a:r>
            <a:r>
              <a:rPr lang="en" sz="1400" dirty="0">
                <a:latin typeface="Century Gothic" charset="0"/>
                <a:ea typeface="Century Gothic" charset="0"/>
                <a:cs typeface="Century Gothic" charset="0"/>
              </a:rPr>
              <a:t> and analyzed the metric values for each cities in a manner that is able to reproduce very precise values for all 282 cities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" sz="1400" dirty="0">
                <a:latin typeface="Century Gothic" charset="0"/>
                <a:ea typeface="Century Gothic" charset="0"/>
                <a:cs typeface="Century Gothic" charset="0"/>
              </a:rPr>
              <a:t>Our model is versatile and can calculate the optimal meeting location given any set of attendees. This versatility allowed us to calculate the “Center of the World”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" sz="1400" dirty="0">
                <a:latin typeface="Century Gothic" charset="0"/>
                <a:ea typeface="Century Gothic" charset="0"/>
                <a:cs typeface="Century Gothic" charset="0"/>
              </a:rPr>
              <a:t>Our model takes into account Daylight Savings Time (DST) at each </a:t>
            </a:r>
            <a:r>
              <a:rPr lang="en" sz="1400" dirty="0" err="1">
                <a:latin typeface="Century Gothic" charset="0"/>
                <a:ea typeface="Century Gothic" charset="0"/>
                <a:cs typeface="Century Gothic" charset="0"/>
              </a:rPr>
              <a:t>timezone</a:t>
            </a:r>
            <a:r>
              <a:rPr lang="en" sz="1400" dirty="0">
                <a:latin typeface="Century Gothic" charset="0"/>
                <a:ea typeface="Century Gothic" charset="0"/>
                <a:cs typeface="Century Gothic" charset="0"/>
              </a:rPr>
              <a:t>, allowing for more accurate jet lag calculations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" sz="1400" dirty="0">
                <a:latin typeface="Century Gothic" charset="0"/>
                <a:ea typeface="Century Gothic" charset="0"/>
                <a:cs typeface="Century Gothic" charset="0"/>
              </a:rPr>
              <a:t>Our model uses the </a:t>
            </a:r>
            <a:r>
              <a:rPr lang="en" sz="1400" dirty="0" err="1">
                <a:latin typeface="Century Gothic" charset="0"/>
                <a:ea typeface="Century Gothic" charset="0"/>
                <a:cs typeface="Century Gothic" charset="0"/>
              </a:rPr>
              <a:t>Vincenty</a:t>
            </a:r>
            <a:r>
              <a:rPr lang="en" sz="1400" dirty="0">
                <a:latin typeface="Century Gothic" charset="0"/>
                <a:ea typeface="Century Gothic" charset="0"/>
                <a:cs typeface="Century Gothic" charset="0"/>
              </a:rPr>
              <a:t> distance formula, treating the Earth like an ellipse and allowing for more accurate distance calculations. 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" sz="1400" dirty="0">
                <a:latin typeface="Century Gothic" charset="0"/>
                <a:ea typeface="Century Gothic" charset="0"/>
                <a:cs typeface="Century Gothic" charset="0"/>
              </a:rPr>
              <a:t>Our algorithm is not computationally intensive and can be calculated for large data sets in a relatively short time.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1090110" y="403177"/>
            <a:ext cx="7038900" cy="91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>
                <a:latin typeface="Century Gothic" charset="0"/>
                <a:ea typeface="Century Gothic" charset="0"/>
                <a:cs typeface="Century Gothic" charset="0"/>
              </a:rPr>
              <a:t>Weaknesses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191589" y="1576977"/>
            <a:ext cx="8760822" cy="2911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</a:pPr>
            <a:r>
              <a:rPr lang="en" sz="1600" dirty="0">
                <a:latin typeface="Century Gothic" charset="0"/>
                <a:ea typeface="Century Gothic" charset="0"/>
                <a:cs typeface="Century Gothic" charset="0"/>
              </a:rPr>
              <a:t>Our model does not consider variations in the prices of lodging between different locations due to the unavailability of lodging price data.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</a:pPr>
            <a:r>
              <a:rPr lang="en" sz="1600" dirty="0">
                <a:latin typeface="Century Gothic" charset="0"/>
                <a:ea typeface="Century Gothic" charset="0"/>
                <a:cs typeface="Century Gothic" charset="0"/>
              </a:rPr>
              <a:t>Our model does not consider the availability of flights between locations.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</a:pPr>
            <a:r>
              <a:rPr lang="en" sz="1600" dirty="0">
                <a:latin typeface="Century Gothic" charset="0"/>
                <a:ea typeface="Century Gothic" charset="0"/>
                <a:cs typeface="Century Gothic" charset="0"/>
              </a:rPr>
              <a:t>Our model does not consider losses in productivity caused by the lower availability of high-equality working areas in rural regions for the world.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</a:pPr>
            <a:r>
              <a:rPr lang="en" sz="1600" dirty="0">
                <a:latin typeface="Century Gothic" charset="0"/>
                <a:ea typeface="Century Gothic" charset="0"/>
                <a:cs typeface="Century Gothic" charset="0"/>
              </a:rPr>
              <a:t>Our model does not consider the loss in productivity that an individual experiences after he/she leaves the meeting location.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</a:pPr>
            <a:r>
              <a:rPr lang="en" sz="1600" dirty="0">
                <a:latin typeface="Century Gothic" charset="0"/>
                <a:ea typeface="Century Gothic" charset="0"/>
                <a:cs typeface="Century Gothic" charset="0"/>
              </a:rPr>
              <a:t>Our model does not consider the effects of climate on productivity.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1090258" y="403176"/>
            <a:ext cx="7038900" cy="91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dirty="0">
                <a:latin typeface="Century Gothic" charset="0"/>
                <a:ea typeface="Century Gothic" charset="0"/>
                <a:cs typeface="Century Gothic" charset="0"/>
              </a:rPr>
              <a:t>Images Cited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1090258" y="1685053"/>
            <a:ext cx="7038900" cy="2911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1200" u="sng" dirty="0">
                <a:solidFill>
                  <a:srgbClr val="FFFFFF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  <a:hlinkClick r:id="rId3"/>
              </a:rPr>
              <a:t>http://www.enn.com/image_for_articles/45061-1.jpg/medium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1200" u="sng" dirty="0">
                <a:solidFill>
                  <a:srgbClr val="FFFFFF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  <a:hlinkClick r:id="rId4"/>
              </a:rPr>
              <a:t>http://www.willoch.no/wordpress/wp-content/uploads/2012/04/Productive.jpg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1200" u="sng" dirty="0">
                <a:solidFill>
                  <a:srgbClr val="FFFFFF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  <a:hlinkClick r:id="rId5"/>
              </a:rPr>
              <a:t>http://www.prevention.com/sites/prevention.com/files/styles/article_main_image_2200px/public/shutterstock_360063584-circadian-yomogi1-opener.jpg?itok=eTdpBVwV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1200" u="sng" dirty="0">
                <a:solidFill>
                  <a:srgbClr val="FFFFFF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  <a:hlinkClick r:id="rId6"/>
              </a:rPr>
              <a:t>http://ehonami.blob.core.windows.net/media/2014/05/harmonize-your-internal-clock-to-retune-your-health.jpg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1200" u="sng" dirty="0">
                <a:solidFill>
                  <a:srgbClr val="FFFFFF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  <a:hlinkClick r:id="rId7"/>
              </a:rPr>
              <a:t>https://i.kinja-img.com/gawker-media/image/upload/s--YYh2hz6h--/c_scale,f_auto,fl_progressive,q_80,w_800/1444999494280623501.gif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1200" u="sng" dirty="0">
                <a:solidFill>
                  <a:srgbClr val="FFFFFF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  <a:hlinkClick r:id="rId8"/>
              </a:rPr>
              <a:t>http://dishwashersguide.com/wp-content/uploads/2016/02/saving-time-with-modern-appliances.jpg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</a:pPr>
            <a:r>
              <a:rPr lang="en" sz="1200" u="sng" dirty="0">
                <a:solidFill>
                  <a:srgbClr val="FFFFFF"/>
                </a:solidFill>
                <a:latin typeface="Century Gothic" charset="0"/>
                <a:ea typeface="Century Gothic" charset="0"/>
                <a:cs typeface="Century Gothic" charset="0"/>
                <a:hlinkClick r:id="rId9"/>
              </a:rPr>
              <a:t>http://www.travelthruhistory.tv/ThruHistory/wp-content/uploads/2014/11/dublin.png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Century Gothic" charset="0"/>
                <a:ea typeface="Century Gothic" charset="0"/>
                <a:cs typeface="Century Gothic" charset="0"/>
              </a:rPr>
              <a:t>Questions?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694" y="610060"/>
            <a:ext cx="7038900" cy="914100"/>
          </a:xfrm>
        </p:spPr>
        <p:txBody>
          <a:bodyPr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Acknowledgements</a:t>
            </a:r>
            <a:endParaRPr lang="en-US" sz="32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694" y="1783860"/>
            <a:ext cx="7038900" cy="2911200"/>
          </a:xfrm>
        </p:spPr>
        <p:txBody>
          <a:bodyPr anchor="ctr"/>
          <a:lstStyle/>
          <a:p>
            <a:pPr marL="285750" indent="-285750">
              <a:buFont typeface="Arial" charset="0"/>
              <a:buChar char="•"/>
            </a:pPr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Dr. Daniel Teague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James B. Hunt Library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err="1" smtClean="0">
                <a:latin typeface="Century Gothic" charset="0"/>
                <a:ea typeface="Century Gothic" charset="0"/>
                <a:cs typeface="Century Gothic" charset="0"/>
              </a:rPr>
              <a:t>GeoPY</a:t>
            </a:r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 and </a:t>
            </a:r>
            <a:r>
              <a:rPr lang="en-US" sz="1800" dirty="0" err="1" smtClean="0">
                <a:latin typeface="Century Gothic" charset="0"/>
                <a:ea typeface="Century Gothic" charset="0"/>
                <a:cs typeface="Century Gothic" charset="0"/>
              </a:rPr>
              <a:t>PyTZ</a:t>
            </a:r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 Development Teams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COMAP and IMMC</a:t>
            </a:r>
            <a:endParaRPr lang="en-US" sz="1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96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 dirty="0">
                <a:latin typeface="Century Gothic" charset="0"/>
                <a:ea typeface="Century Gothic" charset="0"/>
                <a:cs typeface="Century Gothic" charset="0"/>
              </a:rPr>
              <a:t>Our Plan of Action for the Model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1052550" y="1672055"/>
            <a:ext cx="7038900" cy="2911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Calculate the amount of jet lag a participant experiences travelling to the destination of the event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Quantify the effects that jet lag has on productivity for each participant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Find the airfare and lodging cost associated with the travel</a:t>
            </a:r>
          </a:p>
          <a:p>
            <a:pPr marL="457200" lvl="0" indent="-31750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Considering the above factors, determine the optimal location to hold the event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 dirty="0">
                <a:latin typeface="Century Gothic" charset="0"/>
                <a:ea typeface="Century Gothic" charset="0"/>
                <a:cs typeface="Century Gothic" charset="0"/>
              </a:rPr>
              <a:t>General Assumptions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1052550" y="1567550"/>
            <a:ext cx="7038900" cy="2911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06400" lvl="0" indent="-28575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 charset="0"/>
              <a:buChar char="•"/>
            </a:pP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Seasonal variations in productivity and seasonal changes to airfares </a:t>
            </a:r>
            <a:r>
              <a:rPr lang="en" sz="1800" dirty="0" smtClean="0">
                <a:latin typeface="Century Gothic" charset="0"/>
                <a:ea typeface="Century Gothic" charset="0"/>
                <a:cs typeface="Century Gothic" charset="0"/>
              </a:rPr>
              <a:t>are</a:t>
            </a:r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" sz="1800" dirty="0" smtClean="0">
                <a:latin typeface="Century Gothic" charset="0"/>
                <a:ea typeface="Century Gothic" charset="0"/>
                <a:cs typeface="Century Gothic" charset="0"/>
              </a:rPr>
              <a:t>difficult </a:t>
            </a: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to quantify</a:t>
            </a:r>
          </a:p>
          <a:p>
            <a:pPr marL="406400" lvl="0" indent="-28575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 charset="0"/>
              <a:buChar char="•"/>
            </a:pP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Conference members will be most productive in a climate that mirrors their climate of origin</a:t>
            </a:r>
          </a:p>
          <a:p>
            <a:pPr marL="406400" lvl="0" indent="-28575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 charset="0"/>
              <a:buChar char="•"/>
            </a:pP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Business </a:t>
            </a:r>
            <a:r>
              <a:rPr lang="en" sz="1800" dirty="0" smtClean="0">
                <a:latin typeface="Century Gothic" charset="0"/>
                <a:ea typeface="Century Gothic" charset="0"/>
                <a:cs typeface="Century Gothic" charset="0"/>
              </a:rPr>
              <a:t>travelers </a:t>
            </a: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do not prepare to correct jet lag and follow their internal circadian clock until arrival</a:t>
            </a:r>
          </a:p>
          <a:p>
            <a:pPr marL="406400" lvl="0" indent="-28575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 charset="0"/>
              <a:buChar char="•"/>
            </a:pP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Participants only work when they are together, i.e. there is no individual work involved</a:t>
            </a:r>
          </a:p>
          <a:p>
            <a:pPr marL="406400" lvl="0" indent="-28575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 charset="0"/>
              <a:buChar char="•"/>
            </a:pP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There are flights available to fly to any given location at the times we specify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1052537" y="411167"/>
            <a:ext cx="7038900" cy="91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 dirty="0">
                <a:latin typeface="Century Gothic" charset="0"/>
                <a:ea typeface="Century Gothic" charset="0"/>
                <a:cs typeface="Century Gothic" charset="0"/>
              </a:rPr>
              <a:t>Circadian Rhythm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1052537" y="1567550"/>
            <a:ext cx="3403200" cy="2911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00050" lvl="0" indent="-2857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 charset="0"/>
              <a:buChar char="•"/>
            </a:pP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A cyclic biological process</a:t>
            </a:r>
          </a:p>
          <a:p>
            <a:pPr marL="400050" lvl="0" indent="-2857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 charset="0"/>
              <a:buChar char="•"/>
            </a:pP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Responsible for daily processes without external day-night cues</a:t>
            </a:r>
          </a:p>
          <a:p>
            <a:pPr marL="400050" lvl="0" indent="-2857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 charset="0"/>
              <a:buChar char="•"/>
            </a:pP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Average period for humans is 24.5 hours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737" y="1629212"/>
            <a:ext cx="4383462" cy="2787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052537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 dirty="0">
                <a:latin typeface="Century Gothic" charset="0"/>
                <a:ea typeface="Century Gothic" charset="0"/>
                <a:cs typeface="Century Gothic" charset="0"/>
              </a:rPr>
              <a:t>External / Internal Clock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2"/>
          </p:nvPr>
        </p:nvSpPr>
        <p:spPr>
          <a:xfrm>
            <a:off x="4688258" y="1567550"/>
            <a:ext cx="3403200" cy="2911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00050" lvl="0" indent="-2857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 charset="0"/>
              <a:buChar char="•"/>
            </a:pP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External clock is the time at the given location</a:t>
            </a:r>
          </a:p>
          <a:p>
            <a:pPr marL="400050" lvl="0" indent="-2857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 charset="0"/>
              <a:buChar char="•"/>
            </a:pP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Internal clock is what our body believes, or feels like, the time is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250" y="159440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1052537" y="409400"/>
            <a:ext cx="7038900" cy="91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 dirty="0">
                <a:latin typeface="Century Gothic" charset="0"/>
                <a:ea typeface="Century Gothic" charset="0"/>
                <a:cs typeface="Century Gothic" charset="0"/>
              </a:rPr>
              <a:t>Jet Lag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1052537" y="1583200"/>
            <a:ext cx="3403200" cy="2911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00050" lvl="0" indent="-2857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 charset="0"/>
              <a:buChar char="•"/>
            </a:pP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When internal and external clocks disagree</a:t>
            </a:r>
          </a:p>
          <a:p>
            <a:pPr marL="400050" lvl="0" indent="-2857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 charset="0"/>
              <a:buChar char="•"/>
            </a:pP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Internal clock = initial time zone (</a:t>
            </a:r>
            <a:r>
              <a:rPr lang="en" sz="1800" dirty="0" err="1">
                <a:latin typeface="Century Gothic" charset="0"/>
                <a:ea typeface="Century Gothic" charset="0"/>
                <a:cs typeface="Century Gothic" charset="0"/>
              </a:rPr>
              <a:t>Z</a:t>
            </a:r>
            <a:r>
              <a:rPr lang="en" sz="1800" baseline="-25000" dirty="0" err="1"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)</a:t>
            </a:r>
          </a:p>
          <a:p>
            <a:pPr marL="400050" lvl="0" indent="-2857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 charset="0"/>
              <a:buChar char="•"/>
            </a:pP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External clock = final time zone (</a:t>
            </a:r>
            <a:r>
              <a:rPr lang="en" sz="1800" dirty="0" err="1">
                <a:latin typeface="Century Gothic" charset="0"/>
                <a:ea typeface="Century Gothic" charset="0"/>
                <a:cs typeface="Century Gothic" charset="0"/>
              </a:rPr>
              <a:t>Z</a:t>
            </a:r>
            <a:r>
              <a:rPr lang="en" sz="1800" baseline="-25000" dirty="0" err="1">
                <a:latin typeface="Century Gothic" charset="0"/>
                <a:ea typeface="Century Gothic" charset="0"/>
                <a:cs typeface="Century Gothic" charset="0"/>
              </a:rPr>
              <a:t>f</a:t>
            </a: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)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1162" y="1841562"/>
            <a:ext cx="4383461" cy="2394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0712" y="4237225"/>
            <a:ext cx="1466850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537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dirty="0">
                <a:latin typeface="Century Gothic" charset="0"/>
                <a:ea typeface="Century Gothic" charset="0"/>
                <a:cs typeface="Century Gothic" charset="0"/>
              </a:rPr>
              <a:t>Productivity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688237" y="1567550"/>
            <a:ext cx="3403200" cy="2911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00050" lvl="0" indent="-2857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 charset="0"/>
              <a:buChar char="•"/>
            </a:pP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A measure of restfulness of the participant</a:t>
            </a:r>
          </a:p>
          <a:p>
            <a:pPr marL="400050" lvl="0" indent="-2857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 charset="0"/>
              <a:buChar char="•"/>
            </a:pPr>
            <a:r>
              <a:rPr lang="en" sz="1800" dirty="0">
                <a:latin typeface="Century Gothic" charset="0"/>
                <a:ea typeface="Century Gothic" charset="0"/>
                <a:cs typeface="Century Gothic" charset="0"/>
              </a:rPr>
              <a:t>Value decreases as jet lag increases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9443" y="4251916"/>
            <a:ext cx="320799" cy="2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787" y="1562900"/>
            <a:ext cx="4383462" cy="2920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1172</Words>
  <Application>Microsoft Macintosh PowerPoint</Application>
  <PresentationFormat>On-screen Show (16:9)</PresentationFormat>
  <Paragraphs>127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Century Gothic</vt:lpstr>
      <vt:lpstr>Lato</vt:lpstr>
      <vt:lpstr>Montserrat</vt:lpstr>
      <vt:lpstr>focus</vt:lpstr>
      <vt:lpstr>Where Are We Meeting?</vt:lpstr>
      <vt:lpstr>What’s the Problem?</vt:lpstr>
      <vt:lpstr>Scenarios</vt:lpstr>
      <vt:lpstr>Our Plan of Action for the Model</vt:lpstr>
      <vt:lpstr>General Assumptions</vt:lpstr>
      <vt:lpstr>Circadian Rhythm</vt:lpstr>
      <vt:lpstr>External / Internal Clock</vt:lpstr>
      <vt:lpstr>Jet Lag</vt:lpstr>
      <vt:lpstr>Productivity</vt:lpstr>
      <vt:lpstr>Calculating Jet Lag</vt:lpstr>
      <vt:lpstr>Specific Assumptions</vt:lpstr>
      <vt:lpstr>Specific Definitions</vt:lpstr>
      <vt:lpstr>Quantifying the Loss of Productive Hours</vt:lpstr>
      <vt:lpstr>Implications on Productivity</vt:lpstr>
      <vt:lpstr>Maximizing Productivity κ</vt:lpstr>
      <vt:lpstr>Specific Assumptions</vt:lpstr>
      <vt:lpstr>Flight-Related Fatigue</vt:lpstr>
      <vt:lpstr>The Final Metric</vt:lpstr>
      <vt:lpstr>Finding Cost</vt:lpstr>
      <vt:lpstr>Specific Assumptions</vt:lpstr>
      <vt:lpstr>Model Design of Cost</vt:lpstr>
      <vt:lpstr>Model Implementation and Algorithm</vt:lpstr>
      <vt:lpstr>Center of the World</vt:lpstr>
      <vt:lpstr>PowerPoint Presentation</vt:lpstr>
      <vt:lpstr>Results</vt:lpstr>
      <vt:lpstr>Small Conference - Irkutsk, Russia</vt:lpstr>
      <vt:lpstr>Large Conference - Samara, Russia</vt:lpstr>
      <vt:lpstr>Center of the World - Dublin, Ireland</vt:lpstr>
      <vt:lpstr>Sensitivity Analysis</vt:lpstr>
      <vt:lpstr>Sensitivity Analysis</vt:lpstr>
      <vt:lpstr>Strengths and Weaknesses</vt:lpstr>
      <vt:lpstr>Strengths</vt:lpstr>
      <vt:lpstr>Weaknesses</vt:lpstr>
      <vt:lpstr>Images Cited</vt:lpstr>
      <vt:lpstr>Questions?</vt:lpstr>
      <vt:lpstr>Acknowledgements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Jet Lag and Finding the Optimal Location for a Global Conference</dc:title>
  <cp:lastModifiedBy>Nikhil Milind</cp:lastModifiedBy>
  <cp:revision>28</cp:revision>
  <dcterms:modified xsi:type="dcterms:W3CDTF">2017-08-03T16:48:35Z</dcterms:modified>
</cp:coreProperties>
</file>