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6" r:id="rId3"/>
    <p:sldId id="263" r:id="rId4"/>
    <p:sldId id="264" r:id="rId5"/>
    <p:sldId id="265" r:id="rId6"/>
    <p:sldId id="258" r:id="rId7"/>
    <p:sldId id="259" r:id="rId8"/>
    <p:sldId id="260" r:id="rId9"/>
    <p:sldId id="261"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38" autoAdjust="0"/>
  </p:normalViewPr>
  <p:slideViewPr>
    <p:cSldViewPr snapToGrid="0">
      <p:cViewPr>
        <p:scale>
          <a:sx n="60" d="100"/>
          <a:sy n="60" d="100"/>
        </p:scale>
        <p:origin x="9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ppt</a:t>
            </a:r>
            <a:r>
              <a:rPr lang="zh-CN" altLang="en-US" dirty="0"/>
              <a:t>所言</a:t>
            </a:r>
          </a:p>
        </p:txBody>
      </p:sp>
      <p:sp>
        <p:nvSpPr>
          <p:cNvPr id="4" name="灯片编号占位符 3"/>
          <p:cNvSpPr>
            <a:spLocks noGrp="1"/>
          </p:cNvSpPr>
          <p:nvPr>
            <p:ph type="sldNum" sz="quarter" idx="5"/>
          </p:nvPr>
        </p:nvSpPr>
        <p:spPr/>
        <p:txBody>
          <a:bodyPr/>
          <a:lstStyle/>
          <a:p>
            <a:fld id="{62307351-DFF5-46A5-8276-46FD1071D81A}" type="slidenum">
              <a:rPr lang="zh-CN" altLang="en-US" smtClean="0"/>
              <a:t>1</a:t>
            </a:fld>
            <a:endParaRPr lang="zh-CN" altLang="en-US"/>
          </a:p>
        </p:txBody>
      </p:sp>
    </p:spTree>
    <p:extLst>
      <p:ext uri="{BB962C8B-B14F-4D97-AF65-F5344CB8AC3E}">
        <p14:creationId xmlns:p14="http://schemas.microsoft.com/office/powerpoint/2010/main" val="26905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ppt</a:t>
            </a:r>
            <a:r>
              <a:rPr lang="zh-CN" altLang="en-US" dirty="0"/>
              <a:t>所言</a:t>
            </a:r>
          </a:p>
        </p:txBody>
      </p:sp>
      <p:sp>
        <p:nvSpPr>
          <p:cNvPr id="4" name="灯片编号占位符 3"/>
          <p:cNvSpPr>
            <a:spLocks noGrp="1"/>
          </p:cNvSpPr>
          <p:nvPr>
            <p:ph type="sldNum" sz="quarter" idx="5"/>
          </p:nvPr>
        </p:nvSpPr>
        <p:spPr/>
        <p:txBody>
          <a:bodyPr/>
          <a:lstStyle/>
          <a:p>
            <a:fld id="{62307351-DFF5-46A5-8276-46FD1071D81A}" type="slidenum">
              <a:rPr lang="zh-CN" altLang="en-US" smtClean="0"/>
              <a:t>2</a:t>
            </a:fld>
            <a:endParaRPr lang="zh-CN" altLang="en-US"/>
          </a:p>
        </p:txBody>
      </p:sp>
    </p:spTree>
    <p:extLst>
      <p:ext uri="{BB962C8B-B14F-4D97-AF65-F5344CB8AC3E}">
        <p14:creationId xmlns:p14="http://schemas.microsoft.com/office/powerpoint/2010/main" val="39588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To begin with, we will first introduce a simple process of a person’s boarding a plane, which is shown in this chart on the slide. While boarding a plane, passengers will first go to their assigned seat, put their luggage on the rack and then get seated. While a passenger stowing their bags, other </a:t>
            </a:r>
            <a:r>
              <a:rPr lang="en-US" altLang="zh-CN" b="0" dirty="0" err="1">
                <a:solidFill>
                  <a:srgbClr val="D4D4D4"/>
                </a:solidFill>
                <a:effectLst/>
                <a:latin typeface="Consolas" panose="020B0609020204030204" pitchFamily="49" charset="0"/>
              </a:rPr>
              <a:t>travellers</a:t>
            </a:r>
            <a:r>
              <a:rPr lang="en-US" altLang="zh-CN" b="0" dirty="0">
                <a:solidFill>
                  <a:srgbClr val="D4D4D4"/>
                </a:solidFill>
                <a:effectLst/>
                <a:latin typeface="Consolas" panose="020B0609020204030204" pitchFamily="49" charset="0"/>
              </a:rPr>
              <a:t> who are stuck behind in the queue and haven't reached their target seats should wait until the passenger finishes the process, resulting in a queue. </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6</a:t>
            </a:fld>
            <a:endParaRPr lang="zh-CN" altLang="en-US"/>
          </a:p>
        </p:txBody>
      </p:sp>
    </p:spTree>
    <p:extLst>
      <p:ext uri="{BB962C8B-B14F-4D97-AF65-F5344CB8AC3E}">
        <p14:creationId xmlns:p14="http://schemas.microsoft.com/office/powerpoint/2010/main" val="163417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background information and our investigations on the boarding process, we determined our work.</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7</a:t>
            </a:fld>
            <a:endParaRPr lang="zh-CN" altLang="en-US"/>
          </a:p>
        </p:txBody>
      </p:sp>
    </p:spTree>
    <p:extLst>
      <p:ext uri="{BB962C8B-B14F-4D97-AF65-F5344CB8AC3E}">
        <p14:creationId xmlns:p14="http://schemas.microsoft.com/office/powerpoint/2010/main" val="389737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concluded some of the strengths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accuracy.</a:t>
            </a:r>
            <a:r>
              <a:rPr lang="en-US" altLang="zh-CN" b="0" dirty="0">
                <a:solidFill>
                  <a:srgbClr val="D4D4D4"/>
                </a:solidFill>
                <a:effectLst/>
                <a:latin typeface="Consolas" panose="020B0609020204030204" pitchFamily="49" charset="0"/>
              </a:rPr>
              <a:t> In our model, we take several special situations into consideration. Also, we use several programs to facilitate our calculation. This makes our result reasonable and precise.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strength is universality.</a:t>
            </a:r>
            <a:r>
              <a:rPr lang="en-US" altLang="zh-CN" b="0" dirty="0">
                <a:solidFill>
                  <a:srgbClr val="D4D4D4"/>
                </a:solidFill>
                <a:effectLst/>
                <a:latin typeface="Consolas" panose="020B0609020204030204" pitchFamily="49" charset="0"/>
              </a:rPr>
              <a:t> In our model, we succeeded in achieving visualization of the plane and successfully simulated the whole process of different boarding methods which has been shown just now. This means that our model can be applied to a variety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Finally, our model bears efficiency. As shown in </a:t>
            </a:r>
            <a:r>
              <a:rPr lang="en-US" altLang="zh-CN" b="0" dirty="0">
                <a:solidFill>
                  <a:srgbClr val="DCDCAA"/>
                </a:solidFill>
                <a:effectLst/>
                <a:latin typeface="Consolas" panose="020B0609020204030204" pitchFamily="49" charset="0"/>
              </a:rPr>
              <a:t>the second model, </a:t>
            </a:r>
            <a:r>
              <a:rPr lang="en-US" altLang="zh-CN" b="0" dirty="0">
                <a:solidFill>
                  <a:srgbClr val="D4D4D4"/>
                </a:solidFill>
                <a:effectLst/>
                <a:latin typeface="Consolas" panose="020B0609020204030204" pitchFamily="49" charset="0"/>
              </a:rPr>
              <a:t>we use a program to facilitate our calculations in finding the best strategy. Therefore, a lot of time is saved and it proved that our model has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8</a:t>
            </a:fld>
            <a:endParaRPr lang="zh-CN" altLang="en-US"/>
          </a:p>
        </p:txBody>
      </p:sp>
    </p:spTree>
    <p:extLst>
      <p:ext uri="{BB962C8B-B14F-4D97-AF65-F5344CB8AC3E}">
        <p14:creationId xmlns:p14="http://schemas.microsoft.com/office/powerpoint/2010/main" val="108493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have found some weaknesses that needed to be improved.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problem is complexity. </a:t>
            </a:r>
            <a:r>
              <a:rPr lang="en-US" altLang="zh-CN" b="0" dirty="0">
                <a:solidFill>
                  <a:srgbClr val="D4D4D4"/>
                </a:solidFill>
                <a:effectLst/>
                <a:latin typeface="Consolas" panose="020B0609020204030204" pitchFamily="49" charset="0"/>
              </a:rPr>
              <a:t>We introduce a great many variables and a variety of explanations in our model. Some of them are a little bit abstract and some of our calculations conducted by programs aren't shown in this essay. This will make our model more complex and less easy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weakness is that our model is difficult to operate when it comes to reality. </a:t>
            </a:r>
            <a:r>
              <a:rPr lang="en-US" altLang="zh-CN" b="0" dirty="0">
                <a:solidFill>
                  <a:srgbClr val="D4D4D4"/>
                </a:solidFill>
                <a:effectLst/>
                <a:latin typeface="Consolas" panose="020B0609020204030204" pitchFamily="49" charset="0"/>
              </a:rPr>
              <a:t>As can be seen in the descriptions above, our model provides a plan with some details that must be strictly obeyed. This will increase the difficulty for the crews to let every passenger be aware of the rules. However, we have thought of a method that can ease this kind of difficulty. When there’s a passenger ahead waiting, we can first let him get to his seat. According to our sensitivity analysis, this will not have a big impact on our boarding time. Therefore, this kind of strategy is somehow reasonable and flexible. </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9</a:t>
            </a:fld>
            <a:endParaRPr lang="zh-CN" altLang="en-US"/>
          </a:p>
        </p:txBody>
      </p:sp>
    </p:spTree>
    <p:extLst>
      <p:ext uri="{BB962C8B-B14F-4D97-AF65-F5344CB8AC3E}">
        <p14:creationId xmlns:p14="http://schemas.microsoft.com/office/powerpoint/2010/main" val="338533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our model, we write a letter to provide the airline executives with some suggestions. First, we point out two important factors in the whole boarding and disembarking process----that is </a:t>
            </a:r>
            <a:r>
              <a:rPr lang="en-US" altLang="zh-CN" dirty="0" err="1"/>
              <a:t>hommization</a:t>
            </a:r>
            <a:r>
              <a:rPr lang="en-US" altLang="zh-CN" dirty="0"/>
              <a:t> and efficiency. Later, we draw a simple chart to illustrate our plan. You can look ate the picture in the power point. In addition, we also offer some simple tips that could be applied to all kinds of planes. Airline executives need to prevent passengers from being stuck in general aisles, provide passengers with enough space to place their luggage and prevent queue-jumping.</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10</a:t>
            </a:fld>
            <a:endParaRPr lang="zh-CN" altLang="en-US"/>
          </a:p>
        </p:txBody>
      </p:sp>
    </p:spTree>
    <p:extLst>
      <p:ext uri="{BB962C8B-B14F-4D97-AF65-F5344CB8AC3E}">
        <p14:creationId xmlns:p14="http://schemas.microsoft.com/office/powerpoint/2010/main" val="397103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2022/4/11</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2022/4/11</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Time and efficiency play a vital role in air transportation. For normal passenger flights, sections which require a great amount of time include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boarding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disembarking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of passengers. Therefore, it's necessary to build a model which provides the best strategy for different plane types and on various occasions.</a:t>
            </a:r>
          </a:p>
          <a:p>
            <a:pPr algn="l"/>
            <a:endParaRPr lang="zh-CN" altLang="en-US" sz="16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dirty="0">
                <a:latin typeface="Times New Roman" panose="02020603050405020304" pitchFamily="18" charset="0"/>
                <a:cs typeface="Times New Roman" panose="02020603050405020304" pitchFamily="18" charset="0"/>
              </a:rPr>
              <a:t>时间和效率在飞机运行过程中起到重要作用。在一般的飞行中，登机和离机的时间消耗占据了机前准备的很大一部分。因此，为登机和离机的过程与特殊机型和突发状况制定最佳方案十分重要。</a:t>
            </a:r>
          </a:p>
        </p:txBody>
      </p:sp>
    </p:spTree>
    <p:extLst>
      <p:ext uri="{BB962C8B-B14F-4D97-AF65-F5344CB8AC3E}">
        <p14:creationId xmlns:p14="http://schemas.microsoft.com/office/powerpoint/2010/main" val="369358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 Letter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Executives</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7699625" y="2261937"/>
            <a:ext cx="4331954" cy="4331367"/>
          </a:xfrm>
        </p:spPr>
        <p:txBody>
          <a:bodyPr>
            <a:noAutofit/>
          </a:bodyPr>
          <a:lstStyle/>
          <a:p>
            <a:pPr marL="0" indent="0" algn="l">
              <a:buNone/>
            </a:pPr>
            <a:r>
              <a:rPr lang="en-US" altLang="zh-CN" sz="2000" b="1" dirty="0">
                <a:latin typeface="Times New Roman" panose="02020603050405020304" pitchFamily="18" charset="0"/>
                <a:cs typeface="Times New Roman" panose="02020603050405020304" pitchFamily="18" charset="0"/>
              </a:rPr>
              <a:t>Two factors</a:t>
            </a:r>
            <a:r>
              <a:rPr lang="zh-CN" altLang="en-US" sz="2000" b="1" dirty="0">
                <a:latin typeface="Times New Roman" panose="02020603050405020304" pitchFamily="18" charset="0"/>
                <a:cs typeface="Times New Roman" panose="02020603050405020304" pitchFamily="18" charset="0"/>
              </a:rPr>
              <a:t>（两个主要因素）</a:t>
            </a:r>
            <a:r>
              <a:rPr lang="en-US" altLang="zh-CN" sz="2000" b="1"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Hommization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（人性化）</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Efficiency</a:t>
            </a:r>
            <a:r>
              <a:rPr lang="zh-CN" altLang="en-US" sz="2000" dirty="0">
                <a:latin typeface="Times New Roman" panose="02020603050405020304" pitchFamily="18" charset="0"/>
                <a:cs typeface="Times New Roman" panose="02020603050405020304" pitchFamily="18" charset="0"/>
              </a:rPr>
              <a:t>（有效）</a:t>
            </a:r>
            <a:endParaRPr lang="en-US" altLang="zh-CN" sz="2000" dirty="0">
              <a:latin typeface="Times New Roman" panose="02020603050405020304" pitchFamily="18" charset="0"/>
              <a:cs typeface="Times New Roman" panose="02020603050405020304" pitchFamily="18" charset="0"/>
            </a:endParaRPr>
          </a:p>
          <a:p>
            <a:pPr marL="0" indent="0" algn="l">
              <a:buNone/>
            </a:pPr>
            <a:r>
              <a:rPr lang="en-US" altLang="zh-CN" sz="2000" b="1" dirty="0">
                <a:latin typeface="Times New Roman" panose="02020603050405020304" pitchFamily="18" charset="0"/>
                <a:cs typeface="Times New Roman" panose="02020603050405020304" pitchFamily="18" charset="0"/>
              </a:rPr>
              <a:t>Three suggestions</a:t>
            </a:r>
            <a:r>
              <a:rPr lang="zh-CN" altLang="en-US" sz="2000" b="1" dirty="0">
                <a:latin typeface="Times New Roman" panose="02020603050405020304" pitchFamily="18" charset="0"/>
                <a:cs typeface="Times New Roman" panose="02020603050405020304" pitchFamily="18" charset="0"/>
              </a:rPr>
              <a:t>（三条有效建议）</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Avoid blocks in general aisles.</a:t>
            </a:r>
            <a:r>
              <a:rPr lang="zh-CN" altLang="en-US" sz="2000" dirty="0">
                <a:latin typeface="Times New Roman" panose="02020603050405020304" pitchFamily="18" charset="0"/>
                <a:cs typeface="Times New Roman" panose="02020603050405020304" pitchFamily="18" charset="0"/>
              </a:rPr>
              <a:t>（防止主过道拥堵）</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Provide enough space for luggage.</a:t>
            </a:r>
            <a:r>
              <a:rPr lang="zh-CN" altLang="en-US" sz="2000" dirty="0">
                <a:latin typeface="Times New Roman" panose="02020603050405020304" pitchFamily="18" charset="0"/>
                <a:cs typeface="Times New Roman" panose="02020603050405020304" pitchFamily="18" charset="0"/>
              </a:rPr>
              <a:t>（为行李提供足够空间）</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Prevent queue-jumping.</a:t>
            </a:r>
            <a:r>
              <a:rPr lang="zh-CN" altLang="en-US" sz="2000" dirty="0">
                <a:latin typeface="Times New Roman" panose="02020603050405020304" pitchFamily="18" charset="0"/>
                <a:cs typeface="Times New Roman" panose="02020603050405020304" pitchFamily="18" charset="0"/>
              </a:rPr>
              <a:t>（防止不必要的插队）</a:t>
            </a: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303160"/>
            <a:ext cx="7305178" cy="3630280"/>
          </a:xfrm>
          <a:prstGeom prst="rect">
            <a:avLst/>
          </a:prstGeom>
        </p:spPr>
      </p:pic>
    </p:spTree>
    <p:extLst>
      <p:ext uri="{BB962C8B-B14F-4D97-AF65-F5344CB8AC3E}">
        <p14:creationId xmlns:p14="http://schemas.microsoft.com/office/powerpoint/2010/main" val="308649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Notation</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pPr algn="l"/>
            <a:r>
              <a:rPr lang="en-US" altLang="zh-CN" sz="1600" dirty="0">
                <a:solidFill>
                  <a:srgbClr val="0070C0"/>
                </a:solidFill>
                <a:latin typeface="Times New Roman" panose="02020603050405020304" pitchFamily="18" charset="0"/>
                <a:cs typeface="Times New Roman" panose="02020603050405020304" pitchFamily="18" charset="0"/>
              </a:rPr>
              <a:t>Constant A</a:t>
            </a:r>
            <a:r>
              <a:rPr lang="en-US" altLang="zh-CN" sz="1600" dirty="0">
                <a:latin typeface="Times New Roman" panose="02020603050405020304" pitchFamily="18" charset="0"/>
                <a:cs typeface="Times New Roman" panose="02020603050405020304" pitchFamily="18" charset="0"/>
              </a:rPr>
              <a:t>:</a:t>
            </a:r>
            <a:r>
              <a:rPr lang="en-US" altLang="zh-CN" sz="1600" b="0" i="0" u="none" strike="noStrike" baseline="0" dirty="0">
                <a:latin typeface="Times New Roman" panose="02020603050405020304" pitchFamily="18" charset="0"/>
                <a:cs typeface="Times New Roman" panose="02020603050405020304" pitchFamily="18" charset="0"/>
              </a:rPr>
              <a:t>won’t change in the whole scope.</a:t>
            </a:r>
          </a:p>
          <a:p>
            <a:pPr algn="l"/>
            <a:r>
              <a:rPr lang="en-US" altLang="zh-CN" sz="1600" dirty="0">
                <a:solidFill>
                  <a:srgbClr val="002060"/>
                </a:solidFill>
                <a:latin typeface="Times New Roman" panose="02020603050405020304" pitchFamily="18" charset="0"/>
                <a:cs typeface="Times New Roman" panose="02020603050405020304" pitchFamily="18" charset="0"/>
              </a:rPr>
              <a:t>Constant B</a:t>
            </a:r>
            <a:r>
              <a:rPr lang="en-US" altLang="zh-CN" sz="1600" dirty="0">
                <a:latin typeface="Times New Roman" panose="02020603050405020304" pitchFamily="18" charset="0"/>
                <a:cs typeface="Times New Roman" panose="02020603050405020304" pitchFamily="18" charset="0"/>
              </a:rPr>
              <a:t>: </a:t>
            </a:r>
            <a:r>
              <a:rPr lang="en-US" altLang="zh-CN" sz="1600" b="0" i="0" u="none" strike="noStrike" baseline="0" dirty="0">
                <a:latin typeface="Times New Roman" panose="02020603050405020304" pitchFamily="18" charset="0"/>
                <a:cs typeface="Times New Roman" panose="02020603050405020304" pitchFamily="18" charset="0"/>
              </a:rPr>
              <a:t>may change in the whole scope, but won’t change for a fixed set of passengers and a set plane.</a:t>
            </a:r>
          </a:p>
          <a:p>
            <a:pPr algn="l"/>
            <a:r>
              <a:rPr lang="en-US" altLang="zh-CN" sz="1600" b="0" i="0" u="none" strike="noStrike" baseline="0" dirty="0">
                <a:solidFill>
                  <a:srgbClr val="9C30FF"/>
                </a:solidFill>
                <a:latin typeface="Times New Roman" panose="02020603050405020304" pitchFamily="18" charset="0"/>
                <a:cs typeface="Times New Roman" panose="02020603050405020304" pitchFamily="18" charset="0"/>
              </a:rPr>
              <a:t>Variable</a:t>
            </a:r>
            <a:r>
              <a:rPr lang="en-US" altLang="zh-CN" sz="1600" b="0" i="0" u="none" strike="noStrike" baseline="0" dirty="0">
                <a:solidFill>
                  <a:srgbClr val="000000"/>
                </a:solidFill>
                <a:latin typeface="Times New Roman" panose="02020603050405020304" pitchFamily="18" charset="0"/>
                <a:cs typeface="Times New Roman" panose="02020603050405020304" pitchFamily="18" charset="0"/>
              </a:rPr>
              <a:t>: varies for different initial sequences of passengers.</a:t>
            </a:r>
            <a:endParaRPr lang="en-US" altLang="zh-CN" sz="16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1600" dirty="0">
                <a:solidFill>
                  <a:srgbClr val="0070C0"/>
                </a:solidFill>
                <a:latin typeface="Times New Roman" panose="02020603050405020304" pitchFamily="18" charset="0"/>
                <a:cs typeface="Times New Roman" panose="02020603050405020304" pitchFamily="18" charset="0"/>
              </a:rPr>
              <a:t>常量</a:t>
            </a:r>
            <a:r>
              <a:rPr lang="en-US" altLang="zh-CN" sz="1600" dirty="0">
                <a:solidFill>
                  <a:srgbClr val="0070C0"/>
                </a:solidFill>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：在整个过程中不会变化。</a:t>
            </a:r>
            <a:endParaRPr lang="en-US" altLang="zh-CN" sz="1600" dirty="0">
              <a:latin typeface="Times New Roman" panose="02020603050405020304" pitchFamily="18" charset="0"/>
              <a:cs typeface="Times New Roman" panose="02020603050405020304" pitchFamily="18" charset="0"/>
            </a:endParaRPr>
          </a:p>
          <a:p>
            <a:r>
              <a:rPr lang="zh-CN" altLang="en-US" sz="1600" dirty="0">
                <a:solidFill>
                  <a:srgbClr val="002060"/>
                </a:solidFill>
                <a:latin typeface="Times New Roman" panose="02020603050405020304" pitchFamily="18" charset="0"/>
                <a:cs typeface="Times New Roman" panose="02020603050405020304" pitchFamily="18" charset="0"/>
              </a:rPr>
              <a:t>常量</a:t>
            </a:r>
            <a:r>
              <a:rPr lang="en-US" altLang="zh-CN" sz="1600" dirty="0">
                <a:solidFill>
                  <a:srgbClr val="002060"/>
                </a:solidFill>
                <a:latin typeface="Times New Roman" panose="02020603050405020304" pitchFamily="18" charset="0"/>
                <a:cs typeface="Times New Roman" panose="02020603050405020304" pitchFamily="18" charset="0"/>
              </a:rPr>
              <a:t>B</a:t>
            </a:r>
            <a:r>
              <a:rPr lang="zh-CN" altLang="en-US" sz="1600" dirty="0">
                <a:latin typeface="Times New Roman" panose="02020603050405020304" pitchFamily="18" charset="0"/>
                <a:cs typeface="Times New Roman" panose="02020603050405020304" pitchFamily="18" charset="0"/>
              </a:rPr>
              <a:t>：在整个过程中会变化，但对于一个乘客群体不会变化。</a:t>
            </a:r>
            <a:endParaRPr lang="en-US" altLang="zh-CN" sz="1600" dirty="0">
              <a:latin typeface="Times New Roman" panose="02020603050405020304" pitchFamily="18" charset="0"/>
              <a:cs typeface="Times New Roman" panose="02020603050405020304" pitchFamily="18" charset="0"/>
            </a:endParaRPr>
          </a:p>
          <a:p>
            <a:r>
              <a:rPr lang="zh-CN" altLang="en-US" sz="1600" dirty="0">
                <a:solidFill>
                  <a:srgbClr val="7030A0"/>
                </a:solidFill>
                <a:latin typeface="Times New Roman" panose="02020603050405020304" pitchFamily="18" charset="0"/>
                <a:cs typeface="Times New Roman" panose="02020603050405020304" pitchFamily="18" charset="0"/>
              </a:rPr>
              <a:t>变量</a:t>
            </a:r>
            <a:r>
              <a:rPr lang="zh-CN" altLang="en-US" sz="1600" dirty="0">
                <a:latin typeface="Times New Roman" panose="02020603050405020304" pitchFamily="18" charset="0"/>
                <a:cs typeface="Times New Roman" panose="02020603050405020304" pitchFamily="18" charset="0"/>
              </a:rPr>
              <a:t>：随着时间变化而改变。</a:t>
            </a:r>
          </a:p>
        </p:txBody>
      </p:sp>
    </p:spTree>
    <p:extLst>
      <p:ext uri="{BB962C8B-B14F-4D97-AF65-F5344CB8AC3E}">
        <p14:creationId xmlns:p14="http://schemas.microsoft.com/office/powerpoint/2010/main" val="155621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18EE9-F25D-49E5-9921-3F93516D0BE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Notation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3888969585"/>
                  </p:ext>
                </p:extLst>
              </p:nvPr>
            </p:nvGraphicFramePr>
            <p:xfrm>
              <a:off x="194963" y="2215983"/>
              <a:ext cx="5745093" cy="454152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370840">
                    <a:tc>
                      <a:txBody>
                        <a:bodyPr/>
                        <a:lstStyle/>
                        <a:p>
                          <a14:m>
                            <m:oMathPara xmlns:m="http://schemas.openxmlformats.org/officeDocument/2006/math">
                              <m:oMathParaPr>
                                <m:jc m:val="centerGroup"/>
                              </m:oMathParaPr>
                              <m:oMath xmlns:m="http://schemas.openxmlformats.org/officeDocument/2006/math">
                                <m:sSub>
                                  <m:sSubPr>
                                    <m:ctrlPr>
                                      <a:rPr lang="el-GR" altLang="zh-CN" sz="1600" i="1" smtClean="0">
                                        <a:solidFill>
                                          <a:schemeClr val="tx1"/>
                                        </a:solidFill>
                                        <a:latin typeface="Cambria Math" panose="02040503050406030204" pitchFamily="18" charset="0"/>
                                      </a:rPr>
                                    </m:ctrlPr>
                                  </m:sSubPr>
                                  <m:e>
                                    <m:r>
                                      <m:rPr>
                                        <m:sty m:val="p"/>
                                      </m:rPr>
                                      <a:rPr lang="el-GR" altLang="zh-CN" sz="1600" i="1" smtClean="0">
                                        <a:solidFill>
                                          <a:schemeClr val="tx1"/>
                                        </a:solidFill>
                                        <a:latin typeface="Cambria Math" panose="02040503050406030204" pitchFamily="18" charset="0"/>
                                      </a:rPr>
                                      <m:t>τ</m:t>
                                    </m:r>
                                  </m:e>
                                  <m:sub>
                                    <m:r>
                                      <a:rPr lang="en-US" altLang="zh-CN" sz="1600" b="0" i="1" smtClean="0">
                                        <a:solidFill>
                                          <a:schemeClr val="tx1"/>
                                        </a:solidFill>
                                        <a:latin typeface="Cambria Math" panose="02040503050406030204" pitchFamily="18" charset="0"/>
                                      </a:rPr>
                                      <m:t>0</m:t>
                                    </m:r>
                                  </m:sub>
                                </m:sSub>
                              </m:oMath>
                            </m:oMathPara>
                          </a14:m>
                          <a:endParaRPr lang="zh-CN" altLang="en-US" sz="1600" dirty="0">
                            <a:solidFill>
                              <a:schemeClr val="tx1"/>
                            </a:solidFill>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simulation interval taken in our model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l-GR" altLang="zh-CN" sz="1600" dirty="0">
                              <a:solidFill>
                                <a:schemeClr val="tx1"/>
                              </a:solidFill>
                              <a:latin typeface="Times New Roman" panose="02020603050405020304" pitchFamily="18" charset="0"/>
                              <a:cs typeface="Times New Roman" panose="02020603050405020304" pitchFamily="18" charset="0"/>
                            </a:rPr>
                            <a:t>τ</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simulation time step</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D</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number of cells in the observable area</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current time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37084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d</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width of each cell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37084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N</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number of passengers on the plane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𝑣</m:t>
                                    </m:r>
                                  </m:e>
                                  <m:sub>
                                    <m:r>
                                      <a:rPr lang="en-US" altLang="zh-CN" sz="1600" b="0" i="1" smtClean="0">
                                        <a:solidFill>
                                          <a:schemeClr val="tx1"/>
                                        </a:solidFill>
                                        <a:latin typeface="Cambria Math" panose="02040503050406030204" pitchFamily="18" charset="0"/>
                                      </a:rPr>
                                      <m:t>𝑜</m:t>
                                    </m:r>
                                  </m:sub>
                                </m:sSub>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maximum walking speed of a passenger aboard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𝑡</m:t>
                                    </m:r>
                                  </m:e>
                                  <m:sub>
                                    <m:r>
                                      <a:rPr lang="en-US" altLang="zh-CN" sz="1600" b="0" i="1" smtClean="0">
                                        <a:solidFill>
                                          <a:schemeClr val="tx1"/>
                                        </a:solidFill>
                                        <a:latin typeface="Cambria Math" panose="02040503050406030204" pitchFamily="18" charset="0"/>
                                      </a:rPr>
                                      <m:t>𝐿</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𝐴</m:t>
                                    </m:r>
                                    <m:r>
                                      <a:rPr lang="en-US" altLang="zh-CN" sz="1600" b="0" i="1" smtClean="0">
                                        <a:solidFill>
                                          <a:schemeClr val="tx1"/>
                                        </a:solidFill>
                                        <a:latin typeface="Cambria Math" panose="02040503050406030204" pitchFamily="18" charset="0"/>
                                      </a:rPr>
                                      <m:t>)</m:t>
                                    </m:r>
                                  </m:sub>
                                </m:sSub>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standard time for a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to place his luggage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𝑡</m:t>
                                    </m:r>
                                  </m:e>
                                  <m:sub>
                                    <m:r>
                                      <a:rPr lang="en-US" altLang="zh-CN" sz="1600" b="0" i="1" smtClean="0">
                                        <a:solidFill>
                                          <a:schemeClr val="tx1"/>
                                        </a:solidFill>
                                        <a:latin typeface="Cambria Math" panose="02040503050406030204" pitchFamily="18" charset="0"/>
                                      </a:rPr>
                                      <m:t>𝑠</m:t>
                                    </m:r>
                                  </m:sub>
                                </m:sSub>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time for a passenger to horizontally move a seat’s length</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Choice>
        <mc:Fallback>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3888969585"/>
                  </p:ext>
                </p:extLst>
              </p:nvPr>
            </p:nvGraphicFramePr>
            <p:xfrm>
              <a:off x="194963" y="2215983"/>
              <a:ext cx="5745093" cy="454152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370840">
                    <a:tc>
                      <a:txBody>
                        <a:bodyPr/>
                        <a:lstStyle/>
                        <a:p>
                          <a:endParaRPr lang="zh-CN"/>
                        </a:p>
                      </a:txBody>
                      <a:tcPr>
                        <a:blipFill>
                          <a:blip r:embed="rId2"/>
                          <a:stretch>
                            <a:fillRect l="-658" t="-103279" r="-523684" b="-1044262"/>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simulation interval taken in our model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l-GR" altLang="zh-CN" sz="1600" dirty="0">
                              <a:solidFill>
                                <a:schemeClr val="tx1"/>
                              </a:solidFill>
                              <a:latin typeface="Times New Roman" panose="02020603050405020304" pitchFamily="18" charset="0"/>
                              <a:cs typeface="Times New Roman" panose="02020603050405020304" pitchFamily="18" charset="0"/>
                            </a:rPr>
                            <a:t>τ</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simulation time step</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D</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number of cells in the observable area</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current time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37084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d</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width of each cell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579120">
                    <a:tc>
                      <a:txBody>
                        <a:bodyP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N</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number of passengers on the plane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579120">
                    <a:tc>
                      <a:txBody>
                        <a:bodyPr/>
                        <a:lstStyle/>
                        <a:p>
                          <a:endParaRPr lang="zh-CN"/>
                        </a:p>
                      </a:txBody>
                      <a:tcPr>
                        <a:blipFill>
                          <a:blip r:embed="rId2"/>
                          <a:stretch>
                            <a:fillRect l="-658" t="-487368" r="-523684" b="-213684"/>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maximum walking speed of a passenger aboard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579120">
                    <a:tc>
                      <a:txBody>
                        <a:bodyPr/>
                        <a:lstStyle/>
                        <a:p>
                          <a:endParaRPr lang="zh-CN"/>
                        </a:p>
                      </a:txBody>
                      <a:tcPr>
                        <a:blipFill>
                          <a:blip r:embed="rId2"/>
                          <a:stretch>
                            <a:fillRect l="-658" t="-587368" r="-523684" b="-113684"/>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standard time for a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to place his luggage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579120">
                    <a:tc>
                      <a:txBody>
                        <a:bodyPr/>
                        <a:lstStyle/>
                        <a:p>
                          <a:endParaRPr lang="zh-CN"/>
                        </a:p>
                      </a:txBody>
                      <a:tcPr>
                        <a:blipFill>
                          <a:blip r:embed="rId2"/>
                          <a:stretch>
                            <a:fillRect l="-658" t="-687368" r="-523684" b="-13684"/>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time for a passenger to horizontally move a seat’s length</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70C0"/>
                              </a:solidFill>
                              <a:latin typeface="Times New Roman" panose="02020603050405020304" pitchFamily="18" charset="0"/>
                              <a:cs typeface="Times New Roman" panose="02020603050405020304" pitchFamily="18" charset="0"/>
                            </a:rPr>
                            <a:t>A</a:t>
                          </a:r>
                          <a:endParaRPr lang="zh-CN"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3607293861"/>
                  </p:ext>
                </p:extLst>
              </p:nvPr>
            </p:nvGraphicFramePr>
            <p:xfrm>
              <a:off x="6095999" y="2375472"/>
              <a:ext cx="5745093" cy="391668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l-GR" altLang="zh-CN" sz="1600" b="0" i="1" smtClean="0">
                                        <a:solidFill>
                                          <a:schemeClr val="tx1"/>
                                        </a:solidFill>
                                        <a:latin typeface="Cambria Math" panose="02040503050406030204" pitchFamily="18" charset="0"/>
                                      </a:rPr>
                                    </m:ctrlPr>
                                  </m:sSubPr>
                                  <m:e>
                                    <m:r>
                                      <a:rPr lang="el-GR" altLang="zh-CN" sz="1600" b="0" i="1" smtClean="0">
                                        <a:solidFill>
                                          <a:schemeClr val="tx1"/>
                                        </a:solidFill>
                                        <a:latin typeface="Cambria Math" panose="02040503050406030204" pitchFamily="18" charset="0"/>
                                      </a:rPr>
                                      <m:t>𝜏</m:t>
                                    </m:r>
                                  </m:e>
                                  <m:sub>
                                    <m:r>
                                      <a:rPr lang="en-US" altLang="zh-CN" sz="1600" b="0" i="1" smtClean="0">
                                        <a:solidFill>
                                          <a:schemeClr val="tx1"/>
                                        </a:solidFill>
                                        <a:latin typeface="Cambria Math" panose="02040503050406030204" pitchFamily="18" charset="0"/>
                                      </a:rPr>
                                      <m:t>0</m:t>
                                    </m:r>
                                  </m:sub>
                                </m:sSub>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i="0" u="none" strike="noStrike" kern="1200" baseline="0">
                              <a:solidFill>
                                <a:schemeClr val="tx1"/>
                              </a:solidFill>
                              <a:latin typeface="Times New Roman" panose="02020603050405020304" pitchFamily="18" charset="0"/>
                              <a:ea typeface="+mn-ea"/>
                              <a:cs typeface="Times New Roman" panose="02020603050405020304" pitchFamily="18" charset="0"/>
                            </a:rPr>
                            <a:t>模型中模拟间隔</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dirty="0">
                              <a:solidFill>
                                <a:schemeClr val="tx1"/>
                              </a:solidFill>
                              <a:latin typeface="Times New Roman" panose="02020603050405020304" pitchFamily="18" charset="0"/>
                              <a:cs typeface="Times New Roman" panose="02020603050405020304" pitchFamily="18" charset="0"/>
                            </a:rPr>
                            <a:t>τ</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模拟实际步长</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i="1">
                              <a:solidFill>
                                <a:schemeClr val="tx1"/>
                              </a:solidFill>
                              <a:latin typeface="Times New Roman" panose="02020603050405020304" pitchFamily="18" charset="0"/>
                              <a:cs typeface="Times New Roman" panose="02020603050405020304" pitchFamily="18" charset="0"/>
                            </a:rPr>
                            <a:t>D</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可见范围里格子数量</a:t>
                          </a:r>
                        </a:p>
                      </a:txBody>
                      <a:tcPr/>
                    </a:tc>
                    <a:tc>
                      <a:txBody>
                        <a:bodyPr/>
                        <a:lstStyle/>
                        <a:p>
                          <a:r>
                            <a:rPr lang="en-US" altLang="zh-CN" sz="1600" b="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a:solidFill>
                                <a:schemeClr val="tx1"/>
                              </a:solidFill>
                              <a:latin typeface="Times New Roman" panose="02020603050405020304" pitchFamily="18" charset="0"/>
                              <a:cs typeface="Times New Roman" panose="02020603050405020304" pitchFamily="18" charset="0"/>
                            </a:rPr>
                            <a:t>t</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a:solidFill>
                                <a:schemeClr val="tx1"/>
                              </a:solidFill>
                              <a:latin typeface="Times New Roman" panose="02020603050405020304" pitchFamily="18" charset="0"/>
                              <a:cs typeface="Times New Roman" panose="02020603050405020304" pitchFamily="18" charset="0"/>
                            </a:rPr>
                            <a:t>当前时间</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pPr algn="ctr"/>
                          <a:r>
                            <a:rPr lang="en-US" altLang="zh-CN" sz="1600" b="0" i="1">
                              <a:solidFill>
                                <a:schemeClr val="tx1"/>
                              </a:solidFill>
                              <a:latin typeface="Times New Roman" panose="02020603050405020304" pitchFamily="18" charset="0"/>
                              <a:cs typeface="Times New Roman" panose="02020603050405020304" pitchFamily="18" charset="0"/>
                            </a:rPr>
                            <a:t>d</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格子宽度</a:t>
                          </a:r>
                        </a:p>
                      </a:txBody>
                      <a:tcPr/>
                    </a:tc>
                    <a:tc>
                      <a:txBody>
                        <a:bodyPr/>
                        <a:lstStyle/>
                        <a:p>
                          <a:r>
                            <a:rPr lang="en-US" altLang="zh-CN" sz="1600" b="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600" b="0" i="1" dirty="0" smtClean="0">
                                    <a:solidFill>
                                      <a:schemeClr val="tx1"/>
                                    </a:solidFill>
                                    <a:latin typeface="Times New Roman" panose="02020603050405020304" pitchFamily="18" charset="0"/>
                                    <a:cs typeface="Times New Roman" panose="02020603050405020304" pitchFamily="18" charset="0"/>
                                  </a:rPr>
                                  <m:t>N</m:t>
                                </m:r>
                              </m:oMath>
                            </m:oMathPara>
                          </a14:m>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飞机乘客总数</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𝑣</m:t>
                                    </m:r>
                                  </m:e>
                                  <m:sub>
                                    <m:r>
                                      <a:rPr lang="en-US" altLang="zh-CN" sz="1600" b="0" i="1" smtClean="0">
                                        <a:solidFill>
                                          <a:schemeClr val="tx1"/>
                                        </a:solidFill>
                                        <a:latin typeface="Cambria Math" panose="02040503050406030204" pitchFamily="18" charset="0"/>
                                      </a:rPr>
                                      <m:t>𝑜</m:t>
                                    </m:r>
                                  </m:sub>
                                </m:sSub>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机上乘客最大速度</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𝑡</m:t>
                                    </m:r>
                                  </m:e>
                                  <m:sub>
                                    <m:r>
                                      <a:rPr lang="en-US" altLang="zh-CN" sz="1600" b="0" i="1" smtClean="0">
                                        <a:solidFill>
                                          <a:schemeClr val="tx1"/>
                                        </a:solidFill>
                                        <a:latin typeface="Cambria Math" panose="02040503050406030204" pitchFamily="18" charset="0"/>
                                      </a:rPr>
                                      <m:t>𝐿</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𝐴</m:t>
                                    </m:r>
                                    <m:r>
                                      <a:rPr lang="en-US" altLang="zh-CN" sz="1600" b="0" i="1" smtClean="0">
                                        <a:solidFill>
                                          <a:schemeClr val="tx1"/>
                                        </a:solidFill>
                                        <a:latin typeface="Cambria Math" panose="02040503050406030204" pitchFamily="18" charset="0"/>
                                      </a:rPr>
                                      <m:t>)</m:t>
                                    </m:r>
                                  </m:sub>
                                </m:sSub>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一个乘客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i="0" dirty="0">
                              <a:solidFill>
                                <a:schemeClr val="tx1"/>
                              </a:solidFill>
                              <a:latin typeface="Times New Roman" panose="02020603050405020304" pitchFamily="18" charset="0"/>
                              <a:cs typeface="Times New Roman" panose="02020603050405020304" pitchFamily="18" charset="0"/>
                            </a:rPr>
                            <a:t>放行李的时间</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𝑡</m:t>
                                    </m:r>
                                  </m:e>
                                  <m:sub>
                                    <m:r>
                                      <a:rPr lang="en-US" altLang="zh-CN" sz="1600" b="0" i="1" smtClean="0">
                                        <a:solidFill>
                                          <a:schemeClr val="tx1"/>
                                        </a:solidFill>
                                        <a:latin typeface="Cambria Math" panose="02040503050406030204" pitchFamily="18" charset="0"/>
                                      </a:rPr>
                                      <m:t>𝑠</m:t>
                                    </m:r>
                                  </m:sub>
                                </m:sSub>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一个乘客水平移动一个座位距离所需时间</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Choice>
        <mc:Fallback>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3607293861"/>
                  </p:ext>
                </p:extLst>
              </p:nvPr>
            </p:nvGraphicFramePr>
            <p:xfrm>
              <a:off x="6095999" y="2375472"/>
              <a:ext cx="5745093" cy="391668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endParaRPr lang="zh-CN"/>
                        </a:p>
                      </a:txBody>
                      <a:tcPr>
                        <a:blipFill>
                          <a:blip r:embed="rId3"/>
                          <a:stretch>
                            <a:fillRect l="-658" t="-104918" r="-523684" b="-873770"/>
                          </a:stretch>
                        </a:blipFill>
                      </a:tcPr>
                    </a:tc>
                    <a:tc>
                      <a:txBody>
                        <a:bodyPr/>
                        <a:lstStyle/>
                        <a:p>
                          <a:r>
                            <a:rPr lang="zh-CN" altLang="en-US" sz="1600" b="0" i="0" u="none" strike="noStrike" kern="1200" baseline="0">
                              <a:solidFill>
                                <a:schemeClr val="tx1"/>
                              </a:solidFill>
                              <a:latin typeface="Times New Roman" panose="02020603050405020304" pitchFamily="18" charset="0"/>
                              <a:ea typeface="+mn-ea"/>
                              <a:cs typeface="Times New Roman" panose="02020603050405020304" pitchFamily="18" charset="0"/>
                            </a:rPr>
                            <a:t>模型中模拟间隔</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dirty="0">
                              <a:solidFill>
                                <a:schemeClr val="tx1"/>
                              </a:solidFill>
                              <a:latin typeface="Times New Roman" panose="02020603050405020304" pitchFamily="18" charset="0"/>
                              <a:cs typeface="Times New Roman" panose="02020603050405020304" pitchFamily="18" charset="0"/>
                            </a:rPr>
                            <a:t>τ</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模拟实际步长</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i="1">
                              <a:solidFill>
                                <a:schemeClr val="tx1"/>
                              </a:solidFill>
                              <a:latin typeface="Times New Roman" panose="02020603050405020304" pitchFamily="18" charset="0"/>
                              <a:cs typeface="Times New Roman" panose="02020603050405020304" pitchFamily="18" charset="0"/>
                            </a:rPr>
                            <a:t>D</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可见范围里格子数量</a:t>
                          </a:r>
                        </a:p>
                      </a:txBody>
                      <a:tcPr/>
                    </a:tc>
                    <a:tc>
                      <a:txBody>
                        <a:bodyPr/>
                        <a:lstStyle/>
                        <a:p>
                          <a:r>
                            <a:rPr lang="en-US" altLang="zh-CN" sz="1600" b="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a:solidFill>
                                <a:schemeClr val="tx1"/>
                              </a:solidFill>
                              <a:latin typeface="Times New Roman" panose="02020603050405020304" pitchFamily="18" charset="0"/>
                              <a:cs typeface="Times New Roman" panose="02020603050405020304" pitchFamily="18" charset="0"/>
                            </a:rPr>
                            <a:t>t</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a:solidFill>
                                <a:schemeClr val="tx1"/>
                              </a:solidFill>
                              <a:latin typeface="Times New Roman" panose="02020603050405020304" pitchFamily="18" charset="0"/>
                              <a:cs typeface="Times New Roman" panose="02020603050405020304" pitchFamily="18" charset="0"/>
                            </a:rPr>
                            <a:t>当前时间</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pPr algn="ctr"/>
                          <a:r>
                            <a:rPr lang="en-US" altLang="zh-CN" sz="1600" b="0" i="1">
                              <a:solidFill>
                                <a:schemeClr val="tx1"/>
                              </a:solidFill>
                              <a:latin typeface="Times New Roman" panose="02020603050405020304" pitchFamily="18" charset="0"/>
                              <a:cs typeface="Times New Roman" panose="02020603050405020304" pitchFamily="18" charset="0"/>
                            </a:rPr>
                            <a:t>d</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格子宽度</a:t>
                          </a:r>
                        </a:p>
                      </a:txBody>
                      <a:tcPr/>
                    </a:tc>
                    <a:tc>
                      <a:txBody>
                        <a:bodyPr/>
                        <a:lstStyle/>
                        <a:p>
                          <a:r>
                            <a:rPr lang="en-US" altLang="zh-CN" sz="1600" b="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370840">
                    <a:tc>
                      <a:txBody>
                        <a:bodyPr/>
                        <a:lstStyle/>
                        <a:p>
                          <a:endParaRPr lang="zh-CN"/>
                        </a:p>
                      </a:txBody>
                      <a:tcPr>
                        <a:blipFill>
                          <a:blip r:embed="rId3"/>
                          <a:stretch>
                            <a:fillRect l="-658" t="-604918" r="-523684" b="-373770"/>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飞机乘客总数</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370840">
                    <a:tc>
                      <a:txBody>
                        <a:bodyPr/>
                        <a:lstStyle/>
                        <a:p>
                          <a:endParaRPr lang="zh-CN"/>
                        </a:p>
                      </a:txBody>
                      <a:tcPr>
                        <a:blipFill>
                          <a:blip r:embed="rId3"/>
                          <a:stretch>
                            <a:fillRect l="-658" t="-704918" r="-523684" b="-273770"/>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机上乘客最大速度</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370840">
                    <a:tc>
                      <a:txBody>
                        <a:bodyPr/>
                        <a:lstStyle/>
                        <a:p>
                          <a:endParaRPr lang="zh-CN"/>
                        </a:p>
                      </a:txBody>
                      <a:tcPr>
                        <a:blipFill>
                          <a:blip r:embed="rId3"/>
                          <a:stretch>
                            <a:fillRect l="-658" t="-804918" r="-523684" b="-173770"/>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一个乘客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i="0" dirty="0">
                              <a:solidFill>
                                <a:schemeClr val="tx1"/>
                              </a:solidFill>
                              <a:latin typeface="Times New Roman" panose="02020603050405020304" pitchFamily="18" charset="0"/>
                              <a:cs typeface="Times New Roman" panose="02020603050405020304" pitchFamily="18" charset="0"/>
                            </a:rPr>
                            <a:t>放行李的时间</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579120">
                    <a:tc>
                      <a:txBody>
                        <a:bodyPr/>
                        <a:lstStyle/>
                        <a:p>
                          <a:endParaRPr lang="zh-CN"/>
                        </a:p>
                      </a:txBody>
                      <a:tcPr>
                        <a:blipFill>
                          <a:blip r:embed="rId3"/>
                          <a:stretch>
                            <a:fillRect l="-658" t="-581053" r="-523684" b="-11579"/>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一个乘客水平移动一个座位距离所需时间</a:t>
                          </a:r>
                        </a:p>
                      </a:txBody>
                      <a:tcPr/>
                    </a:tc>
                    <a:tc>
                      <a:txBody>
                        <a:bodyPr/>
                        <a:lstStyle/>
                        <a:p>
                          <a:r>
                            <a:rPr lang="en-US" altLang="zh-CN" sz="1600" b="0" dirty="0">
                              <a:solidFill>
                                <a:srgbClr val="0070C0"/>
                              </a:solidFill>
                              <a:latin typeface="Times New Roman" panose="02020603050405020304" pitchFamily="18" charset="0"/>
                              <a:cs typeface="Times New Roman" panose="02020603050405020304" pitchFamily="18" charset="0"/>
                            </a:rPr>
                            <a:t>A</a:t>
                          </a:r>
                          <a:endParaRPr lang="zh-CN" altLang="en-US" sz="1600" b="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Fallback>
      </mc:AlternateContent>
    </p:spTree>
    <p:extLst>
      <p:ext uri="{BB962C8B-B14F-4D97-AF65-F5344CB8AC3E}">
        <p14:creationId xmlns:p14="http://schemas.microsoft.com/office/powerpoint/2010/main" val="353593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18EE9-F25D-49E5-9921-3F93516D0BE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Notation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657063917"/>
                  </p:ext>
                </p:extLst>
              </p:nvPr>
            </p:nvGraphicFramePr>
            <p:xfrm>
              <a:off x="194963" y="2215983"/>
              <a:ext cx="5745093" cy="4550284"/>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tx1"/>
                                    </a:solidFill>
                                    <a:latin typeface="Cambria Math" panose="02040503050406030204" pitchFamily="18" charset="0"/>
                                  </a:rPr>
                                  <m:t>𝑃</m:t>
                                </m:r>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set of all passengers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n-US" altLang="zh-CN" sz="1600" b="0" i="1" u="none" strike="noStrike" baseline="0" dirty="0">
                              <a:solidFill>
                                <a:schemeClr val="tx1"/>
                              </a:solidFill>
                              <a:latin typeface="Times New Roman" panose="02020603050405020304" pitchFamily="18" charset="0"/>
                              <a:cs typeface="Times New Roman" panose="02020603050405020304" pitchFamily="18" charset="0"/>
                            </a:rPr>
                            <a:t>M </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baseline="0" dirty="0">
                              <a:solidFill>
                                <a:schemeClr val="tx1"/>
                              </a:solidFill>
                              <a:latin typeface="Times New Roman" panose="02020603050405020304" pitchFamily="18" charset="0"/>
                              <a:cs typeface="Times New Roman" panose="02020603050405020304" pitchFamily="18" charset="0"/>
                            </a:rPr>
                            <a:t>number of cells on aisles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C (A, 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cell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located at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algn="ctr"/>
                          <a14:m>
                            <m:oMath xmlns:m="http://schemas.openxmlformats.org/officeDocument/2006/math">
                              <m:sSub>
                                <m:sSubPr>
                                  <m:ctrlPr>
                                    <a:rPr lang="en-US" altLang="zh-CN" sz="1600" b="0" i="1" u="none" strike="noStrike" kern="1200" baseline="0" smtClean="0">
                                      <a:solidFill>
                                        <a:schemeClr val="tx1"/>
                                      </a:solidFill>
                                      <a:latin typeface="Cambria Math" panose="02040503050406030204" pitchFamily="18" charset="0"/>
                                      <a:ea typeface="+mn-ea"/>
                                      <a:cs typeface="+mn-cs"/>
                                    </a:rPr>
                                  </m:ctrlPr>
                                </m:sSubPr>
                                <m:e>
                                  <m:r>
                                    <a:rPr lang="en-US" altLang="zh-CN" sz="1600" b="0" i="1" u="none" strike="noStrike" kern="1200" baseline="0" smtClean="0">
                                      <a:solidFill>
                                        <a:schemeClr val="tx1"/>
                                      </a:solidFill>
                                      <a:latin typeface="Cambria Math" panose="02040503050406030204" pitchFamily="18" charset="0"/>
                                      <a:ea typeface="+mn-ea"/>
                                      <a:cs typeface="+mn-cs"/>
                                    </a:rPr>
                                    <m:t>𝑃</m:t>
                                  </m:r>
                                </m:e>
                                <m:sub>
                                  <m:r>
                                    <a:rPr lang="en-US" altLang="zh-CN" sz="1600" b="0" i="1" u="none" strike="noStrike" kern="1200" baseline="0" smtClean="0">
                                      <a:solidFill>
                                        <a:schemeClr val="tx1"/>
                                      </a:solidFill>
                                      <a:latin typeface="Cambria Math" panose="02040503050406030204" pitchFamily="18" charset="0"/>
                                      <a:ea typeface="+mn-ea"/>
                                      <a:cs typeface="+mn-cs"/>
                                    </a:rPr>
                                    <m:t>𝑣</m:t>
                                  </m:r>
                                </m:sub>
                              </m:sSub>
                            </m:oMath>
                          </a14:m>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number of passengers visible within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D</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blocks before him</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370840">
                    <a:tc>
                      <a:txBody>
                        <a:bodyPr/>
                        <a:lstStyle/>
                        <a:p>
                          <a:pPr algn="ctr"/>
                          <a14:m>
                            <m:oMath xmlns:m="http://schemas.openxmlformats.org/officeDocument/2006/math">
                              <m:sSub>
                                <m:sSubPr>
                                  <m:ctrlPr>
                                    <a:rPr lang="en-US" altLang="zh-CN" sz="1600" b="0" i="1" u="none" strike="noStrike" kern="1200" baseline="0" smtClean="0">
                                      <a:solidFill>
                                        <a:schemeClr val="tx1"/>
                                      </a:solidFill>
                                      <a:latin typeface="Cambria Math" panose="02040503050406030204" pitchFamily="18" charset="0"/>
                                      <a:ea typeface="+mn-ea"/>
                                      <a:cs typeface="+mn-cs"/>
                                    </a:rPr>
                                  </m:ctrlPr>
                                </m:sSubPr>
                                <m:e>
                                  <m:r>
                                    <a:rPr lang="en-US" altLang="zh-CN" sz="1600" b="0" i="1" u="none" strike="noStrike" kern="1200" baseline="0" smtClean="0">
                                      <a:solidFill>
                                        <a:schemeClr val="tx1"/>
                                      </a:solidFill>
                                      <a:latin typeface="Cambria Math" panose="02040503050406030204" pitchFamily="18" charset="0"/>
                                      <a:ea typeface="+mn-ea"/>
                                      <a:cs typeface="+mn-cs"/>
                                    </a:rPr>
                                    <m:t>𝑆</m:t>
                                  </m:r>
                                </m:e>
                                <m:sub>
                                  <m:r>
                                    <a:rPr lang="en-US" altLang="zh-CN" sz="1600" b="0" i="1" u="none" strike="noStrike" kern="1200" baseline="0" smtClean="0">
                                      <a:solidFill>
                                        <a:schemeClr val="tx1"/>
                                      </a:solidFill>
                                      <a:latin typeface="Cambria Math" panose="02040503050406030204" pitchFamily="18" charset="0"/>
                                      <a:ea typeface="+mn-ea"/>
                                      <a:cs typeface="+mn-cs"/>
                                    </a:rPr>
                                    <m:t>𝑖</m:t>
                                  </m:r>
                                </m:sub>
                              </m:sSub>
                            </m:oMath>
                          </a14:m>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time needed to pass the first </a:t>
                          </a:r>
                          <a:r>
                            <a:rPr lang="en-US" altLang="zh-CN"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i</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cells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𝑣</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speed of passenger A in the </a:t>
                          </a:r>
                          <a14:m>
                            <m:oMath xmlns:m="http://schemas.openxmlformats.org/officeDocument/2006/math">
                              <m:sSup>
                                <m:sSupPr>
                                  <m:ctrlPr>
                                    <a:rPr lang="en-US" altLang="zh-CN" sz="1600" b="0" i="1" u="none" strike="noStrike" kern="1200" baseline="0" smtClean="0">
                                      <a:solidFill>
                                        <a:schemeClr val="tx1"/>
                                      </a:solidFill>
                                      <a:latin typeface="Cambria Math" panose="02040503050406030204" pitchFamily="18" charset="0"/>
                                      <a:ea typeface="+mn-ea"/>
                                      <a:cs typeface="+mn-cs"/>
                                    </a:rPr>
                                  </m:ctrlPr>
                                </m:sSupPr>
                                <m:e>
                                  <m:r>
                                    <a:rPr lang="en-US" altLang="zh-CN" sz="1600" b="0" i="1" u="none" strike="noStrike" kern="1200" baseline="0" smtClean="0">
                                      <a:solidFill>
                                        <a:schemeClr val="tx1"/>
                                      </a:solidFill>
                                      <a:latin typeface="Cambria Math" panose="02040503050406030204" pitchFamily="18" charset="0"/>
                                      <a:ea typeface="+mn-ea"/>
                                      <a:cs typeface="+mn-cs"/>
                                    </a:rPr>
                                    <m:t>𝑖</m:t>
                                  </m:r>
                                </m:e>
                                <m:sup>
                                  <m:r>
                                    <a:rPr lang="en-US" altLang="zh-CN" sz="1600" b="0" i="1" u="none" strike="noStrike" kern="1200" baseline="0" smtClean="0">
                                      <a:solidFill>
                                        <a:schemeClr val="tx1"/>
                                      </a:solidFill>
                                      <a:latin typeface="Cambria Math" panose="02040503050406030204" pitchFamily="18" charset="0"/>
                                      <a:ea typeface="+mn-ea"/>
                                      <a:cs typeface="+mn-cs"/>
                                    </a:rPr>
                                    <m:t>𝑡h</m:t>
                                  </m:r>
                                </m:sup>
                              </m:sSup>
                              <m:r>
                                <a:rPr lang="en-US" altLang="zh-CN" sz="1600" b="0" i="1" u="none" strike="noStrike" kern="1200" baseline="0" smtClean="0">
                                  <a:solidFill>
                                    <a:schemeClr val="tx1"/>
                                  </a:solidFill>
                                  <a:latin typeface="Cambria Math" panose="02040503050406030204" pitchFamily="18" charset="0"/>
                                  <a:ea typeface="+mn-ea"/>
                                  <a:cs typeface="+mn-cs"/>
                                </a:rPr>
                                <m:t> </m:t>
                              </m:r>
                            </m:oMath>
                          </a14:m>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cell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m:rPr>
                                        <m:sty m:val="p"/>
                                      </m:rPr>
                                      <a:rPr lang="el-GR" altLang="zh-CN" sz="1600" i="1" smtClean="0">
                                        <a:solidFill>
                                          <a:schemeClr val="tx1"/>
                                        </a:solidFill>
                                        <a:latin typeface="Cambria Math" panose="02040503050406030204" pitchFamily="18" charset="0"/>
                                        <a:cs typeface="Times New Roman" panose="02020603050405020304" pitchFamily="18" charset="0"/>
                                      </a:rPr>
                                      <m:t>τ</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time passenger A spent in the </a:t>
                          </a:r>
                          <a14:m>
                            <m:oMath xmlns:m="http://schemas.openxmlformats.org/officeDocument/2006/math">
                              <m:sSup>
                                <m:sSupPr>
                                  <m:ctrlPr>
                                    <a:rPr lang="en-US" altLang="zh-CN" sz="1600" b="0" i="1" u="none" strike="noStrike" kern="1200" baseline="0" smtClean="0">
                                      <a:solidFill>
                                        <a:schemeClr val="tx1"/>
                                      </a:solidFill>
                                      <a:latin typeface="Cambria Math" panose="02040503050406030204" pitchFamily="18" charset="0"/>
                                      <a:ea typeface="+mn-ea"/>
                                      <a:cs typeface="+mn-cs"/>
                                    </a:rPr>
                                  </m:ctrlPr>
                                </m:sSupPr>
                                <m:e>
                                  <m:r>
                                    <a:rPr lang="en-US" altLang="zh-CN" sz="1600" b="0" i="1" u="none" strike="noStrike" kern="1200" baseline="0" smtClean="0">
                                      <a:solidFill>
                                        <a:schemeClr val="tx1"/>
                                      </a:solidFill>
                                      <a:latin typeface="Cambria Math" panose="02040503050406030204" pitchFamily="18" charset="0"/>
                                      <a:ea typeface="+mn-ea"/>
                                      <a:cs typeface="+mn-cs"/>
                                    </a:rPr>
                                    <m:t>𝑖</m:t>
                                  </m:r>
                                </m:e>
                                <m:sup>
                                  <m:r>
                                    <a:rPr lang="en-US" altLang="zh-CN" sz="1600" b="0" i="1" u="none" strike="noStrike" kern="1200" baseline="0" smtClean="0">
                                      <a:solidFill>
                                        <a:schemeClr val="tx1"/>
                                      </a:solidFill>
                                      <a:latin typeface="Cambria Math" panose="02040503050406030204" pitchFamily="18" charset="0"/>
                                      <a:ea typeface="+mn-ea"/>
                                      <a:cs typeface="+mn-cs"/>
                                    </a:rPr>
                                    <m:t>𝑡h</m:t>
                                  </m:r>
                                </m:sup>
                              </m:sSup>
                              <m:r>
                                <a:rPr lang="en-US" altLang="zh-CN" sz="1600" b="0" i="1" u="none" strike="noStrike" kern="1200" baseline="0" smtClean="0">
                                  <a:solidFill>
                                    <a:schemeClr val="tx1"/>
                                  </a:solidFill>
                                  <a:latin typeface="Cambria Math" panose="02040503050406030204" pitchFamily="18" charset="0"/>
                                  <a:ea typeface="+mn-ea"/>
                                  <a:cs typeface="+mn-cs"/>
                                </a:rPr>
                                <m:t> </m:t>
                              </m:r>
                            </m:oMath>
                          </a14:m>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cell</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370840">
                    <a:tc>
                      <a:txBody>
                        <a:bodyPr/>
                        <a:lstStyle/>
                        <a:p>
                          <a:pPr/>
                          <a14:m>
                            <m:oMathPara xmlns:m="http://schemas.openxmlformats.org/officeDocument/2006/math">
                              <m:oMathParaPr>
                                <m:jc m:val="centerGroup"/>
                              </m:oMathParaPr>
                              <m:oMath xmlns:m="http://schemas.openxmlformats.org/officeDocument/2006/math">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v</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A</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t</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speed of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370840">
                    <a:tc>
                      <a:txBody>
                        <a:bodyPr/>
                        <a:lstStyle/>
                        <a:p>
                          <a:pPr/>
                          <a14:m>
                            <m:oMathPara xmlns:m="http://schemas.openxmlformats.org/officeDocument/2006/math">
                              <m:oMathParaPr>
                                <m:jc m:val="centerGroup"/>
                              </m:oMathParaPr>
                              <m:oMath xmlns:m="http://schemas.openxmlformats.org/officeDocument/2006/math">
                                <m:r>
                                  <m:rPr>
                                    <m:nor/>
                                  </m:rPr>
                                  <a:rPr lang="el-GR"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γ</m:t>
                                </m:r>
                                <m:r>
                                  <m:rPr>
                                    <m:nor/>
                                  </m:rPr>
                                  <a:rPr lang="el-GR"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A</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non-compliance index of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Choice>
        <mc:Fallback>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657063917"/>
                  </p:ext>
                </p:extLst>
              </p:nvPr>
            </p:nvGraphicFramePr>
            <p:xfrm>
              <a:off x="194963" y="2215983"/>
              <a:ext cx="5745093" cy="4550284"/>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370840">
                    <a:tc>
                      <a:txBody>
                        <a:bodyPr/>
                        <a:lstStyle/>
                        <a:p>
                          <a:endParaRPr lang="zh-CN"/>
                        </a:p>
                      </a:txBody>
                      <a:tcPr>
                        <a:blipFill>
                          <a:blip r:embed="rId2"/>
                          <a:stretch>
                            <a:fillRect l="-658" t="-103279" r="-523684" b="-1036066"/>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set of all passengers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n-US" altLang="zh-CN" sz="1600" b="0" i="1" u="none" strike="noStrike" baseline="0" dirty="0">
                              <a:solidFill>
                                <a:schemeClr val="tx1"/>
                              </a:solidFill>
                              <a:latin typeface="Times New Roman" panose="02020603050405020304" pitchFamily="18" charset="0"/>
                              <a:cs typeface="Times New Roman" panose="02020603050405020304" pitchFamily="18" charset="0"/>
                            </a:rPr>
                            <a:t>M </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baseline="0" dirty="0">
                              <a:solidFill>
                                <a:schemeClr val="tx1"/>
                              </a:solidFill>
                              <a:latin typeface="Times New Roman" panose="02020603050405020304" pitchFamily="18" charset="0"/>
                              <a:cs typeface="Times New Roman" panose="02020603050405020304" pitchFamily="18" charset="0"/>
                            </a:rPr>
                            <a:t>number of cells on aisles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C (A, 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cell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located at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579120">
                    <a:tc>
                      <a:txBody>
                        <a:bodyPr/>
                        <a:lstStyle/>
                        <a:p>
                          <a:endParaRPr lang="zh-CN"/>
                        </a:p>
                      </a:txBody>
                      <a:tcPr>
                        <a:blipFill>
                          <a:blip r:embed="rId2"/>
                          <a:stretch>
                            <a:fillRect l="-658" t="-258947" r="-523684" b="-436842"/>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number of passengers visible within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D</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blocks before him</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579120">
                    <a:tc>
                      <a:txBody>
                        <a:bodyPr/>
                        <a:lstStyle/>
                        <a:p>
                          <a:endParaRPr lang="zh-CN"/>
                        </a:p>
                      </a:txBody>
                      <a:tcPr>
                        <a:blipFill>
                          <a:blip r:embed="rId2"/>
                          <a:stretch>
                            <a:fillRect l="-658" t="-358947" r="-523684" b="-336842"/>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time needed to pass the first </a:t>
                          </a:r>
                          <a:r>
                            <a:rPr lang="en-US" altLang="zh-CN"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i</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cells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r h="583502">
                    <a:tc>
                      <a:txBody>
                        <a:bodyPr/>
                        <a:lstStyle/>
                        <a:p>
                          <a:endParaRPr lang="zh-CN"/>
                        </a:p>
                      </a:txBody>
                      <a:tcPr>
                        <a:blipFill>
                          <a:blip r:embed="rId2"/>
                          <a:stretch>
                            <a:fillRect l="-658" t="-458947" r="-523684" b="-236842"/>
                          </a:stretch>
                        </a:blipFill>
                      </a:tcPr>
                    </a:tc>
                    <a:tc>
                      <a:txBody>
                        <a:bodyPr/>
                        <a:lstStyle/>
                        <a:p>
                          <a:endParaRPr lang="zh-CN"/>
                        </a:p>
                      </a:txBody>
                      <a:tcPr>
                        <a:blipFill>
                          <a:blip r:embed="rId2"/>
                          <a:stretch>
                            <a:fillRect l="-28022" t="-458947" r="-45788" b="-236842"/>
                          </a:stretch>
                        </a:blipFill>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3796717"/>
                      </a:ext>
                    </a:extLst>
                  </a:tr>
                  <a:tr h="583502">
                    <a:tc>
                      <a:txBody>
                        <a:bodyPr/>
                        <a:lstStyle/>
                        <a:p>
                          <a:endParaRPr lang="zh-CN"/>
                        </a:p>
                      </a:txBody>
                      <a:tcPr>
                        <a:blipFill>
                          <a:blip r:embed="rId2"/>
                          <a:stretch>
                            <a:fillRect l="-658" t="-553125" r="-523684" b="-134375"/>
                          </a:stretch>
                        </a:blipFill>
                      </a:tcPr>
                    </a:tc>
                    <a:tc>
                      <a:txBody>
                        <a:bodyPr/>
                        <a:lstStyle/>
                        <a:p>
                          <a:endParaRPr lang="zh-CN"/>
                        </a:p>
                      </a:txBody>
                      <a:tcPr>
                        <a:blipFill>
                          <a:blip r:embed="rId2"/>
                          <a:stretch>
                            <a:fillRect l="-28022" t="-553125" r="-45788" b="-134375"/>
                          </a:stretch>
                        </a:blipFill>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03005"/>
                      </a:ext>
                    </a:extLst>
                  </a:tr>
                  <a:tr h="370840">
                    <a:tc>
                      <a:txBody>
                        <a:bodyPr/>
                        <a:lstStyle/>
                        <a:p>
                          <a:endParaRPr lang="zh-CN"/>
                        </a:p>
                      </a:txBody>
                      <a:tcPr>
                        <a:blipFill>
                          <a:blip r:embed="rId2"/>
                          <a:stretch>
                            <a:fillRect l="-658" t="-1027869" r="-523684" b="-111475"/>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speed of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322062"/>
                      </a:ext>
                    </a:extLst>
                  </a:tr>
                  <a:tr h="370840">
                    <a:tc>
                      <a:txBody>
                        <a:bodyPr/>
                        <a:lstStyle/>
                        <a:p>
                          <a:endParaRPr lang="zh-CN"/>
                        </a:p>
                      </a:txBody>
                      <a:tcPr>
                        <a:blipFill>
                          <a:blip r:embed="rId2"/>
                          <a:stretch>
                            <a:fillRect l="-658" t="-1127869" r="-523684" b="-11475"/>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non-compliance index of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002060"/>
                              </a:solidFill>
                              <a:latin typeface="Times New Roman" panose="02020603050405020304" pitchFamily="18" charset="0"/>
                              <a:cs typeface="Times New Roman" panose="02020603050405020304" pitchFamily="18" charset="0"/>
                            </a:rPr>
                            <a:t>B</a:t>
                          </a:r>
                          <a:endParaRPr lang="zh-CN" altLang="en-US" sz="16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2611998170"/>
                  </p:ext>
                </p:extLst>
              </p:nvPr>
            </p:nvGraphicFramePr>
            <p:xfrm>
              <a:off x="6095999" y="2375472"/>
              <a:ext cx="5745093" cy="370840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i="1" smtClean="0">
                                    <a:solidFill>
                                      <a:schemeClr val="tx1"/>
                                    </a:solidFill>
                                    <a:latin typeface="Cambria Math" panose="02040503050406030204" pitchFamily="18" charset="0"/>
                                  </a:rPr>
                                  <m:t>𝑃</m:t>
                                </m:r>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所有乘客的集合</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n-US" altLang="zh-CN" sz="1600" b="0" i="1" u="none" strike="noStrike" baseline="0" dirty="0">
                              <a:solidFill>
                                <a:schemeClr val="tx1"/>
                              </a:solidFill>
                              <a:latin typeface="Times New Roman" panose="02020603050405020304" pitchFamily="18" charset="0"/>
                              <a:cs typeface="Times New Roman" panose="02020603050405020304" pitchFamily="18" charset="0"/>
                            </a:rPr>
                            <a:t>M </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过道上格子数目</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C (A, 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1" dirty="0">
                              <a:solidFill>
                                <a:schemeClr val="tx1"/>
                              </a:solidFill>
                              <a:latin typeface="Times New Roman" panose="02020603050405020304" pitchFamily="18" charset="0"/>
                              <a:cs typeface="Times New Roman" panose="02020603050405020304" pitchFamily="18" charset="0"/>
                            </a:rPr>
                            <a:t>t</a:t>
                          </a:r>
                          <a:r>
                            <a:rPr lang="zh-CN" altLang="en-US" sz="1600" b="0" dirty="0">
                              <a:solidFill>
                                <a:schemeClr val="tx1"/>
                              </a:solidFill>
                              <a:latin typeface="Times New Roman" panose="02020603050405020304" pitchFamily="18" charset="0"/>
                              <a:cs typeface="Times New Roman" panose="02020603050405020304" pitchFamily="18" charset="0"/>
                            </a:rPr>
                            <a:t>时刻</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乘客所处位置</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963344296"/>
                      </a:ext>
                    </a:extLst>
                  </a:tr>
                  <a:tr h="370840">
                    <a:tc>
                      <a:txBody>
                        <a:bodyPr/>
                        <a:lstStyle/>
                        <a:p>
                          <a:pPr algn="ctr"/>
                          <a14:m>
                            <m:oMath xmlns:m="http://schemas.openxmlformats.org/officeDocument/2006/math">
                              <m:sSub>
                                <m:sSubPr>
                                  <m:ctrlPr>
                                    <a:rPr lang="en-US" altLang="zh-CN" sz="1600" b="0" i="1" u="none" strike="noStrike" kern="1200" baseline="0" smtClean="0">
                                      <a:solidFill>
                                        <a:schemeClr val="tx1"/>
                                      </a:solidFill>
                                      <a:latin typeface="Cambria Math" panose="02040503050406030204" pitchFamily="18" charset="0"/>
                                      <a:ea typeface="+mn-ea"/>
                                      <a:cs typeface="+mn-cs"/>
                                    </a:rPr>
                                  </m:ctrlPr>
                                </m:sSubPr>
                                <m:e>
                                  <m:r>
                                    <a:rPr lang="en-US" altLang="zh-CN" sz="1600" b="0" i="1" u="none" strike="noStrike" kern="1200" baseline="0" smtClean="0">
                                      <a:solidFill>
                                        <a:schemeClr val="tx1"/>
                                      </a:solidFill>
                                      <a:latin typeface="Cambria Math" panose="02040503050406030204" pitchFamily="18" charset="0"/>
                                      <a:ea typeface="+mn-ea"/>
                                      <a:cs typeface="+mn-cs"/>
                                    </a:rPr>
                                    <m:t>𝑃</m:t>
                                  </m:r>
                                </m:e>
                                <m:sub>
                                  <m:r>
                                    <a:rPr lang="en-US" altLang="zh-CN" sz="1600" b="0" i="1" u="none" strike="noStrike" kern="1200" baseline="0" smtClean="0">
                                      <a:solidFill>
                                        <a:schemeClr val="tx1"/>
                                      </a:solidFill>
                                      <a:latin typeface="Cambria Math" panose="02040503050406030204" pitchFamily="18" charset="0"/>
                                      <a:ea typeface="+mn-ea"/>
                                      <a:cs typeface="+mn-cs"/>
                                    </a:rPr>
                                    <m:t>𝑣</m:t>
                                  </m:r>
                                </m:sub>
                              </m:sSub>
                            </m:oMath>
                          </a14:m>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前</a:t>
                          </a:r>
                          <a:r>
                            <a:rPr lang="en-US" altLang="zh-CN" sz="1600" b="0" i="1" dirty="0">
                              <a:solidFill>
                                <a:schemeClr val="tx1"/>
                              </a:solidFill>
                              <a:latin typeface="Times New Roman" panose="02020603050405020304" pitchFamily="18" charset="0"/>
                              <a:cs typeface="Times New Roman" panose="02020603050405020304" pitchFamily="18" charset="0"/>
                            </a:rPr>
                            <a:t>D</a:t>
                          </a:r>
                          <a:r>
                            <a:rPr lang="zh-CN" altLang="en-US" sz="1600" b="0" dirty="0">
                              <a:solidFill>
                                <a:schemeClr val="tx1"/>
                              </a:solidFill>
                              <a:latin typeface="Times New Roman" panose="02020603050405020304" pitchFamily="18" charset="0"/>
                              <a:cs typeface="Times New Roman" panose="02020603050405020304" pitchFamily="18" charset="0"/>
                            </a:rPr>
                            <a:t>个格子内可见乘客总数</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pPr algn="ctr"/>
                          <a14:m>
                            <m:oMath xmlns:m="http://schemas.openxmlformats.org/officeDocument/2006/math">
                              <m:sSub>
                                <m:sSubPr>
                                  <m:ctrlPr>
                                    <a:rPr lang="en-US" altLang="zh-CN" sz="1600" b="0" i="1" u="none" strike="noStrike" kern="1200" baseline="0" smtClean="0">
                                      <a:solidFill>
                                        <a:schemeClr val="tx1"/>
                                      </a:solidFill>
                                      <a:latin typeface="Cambria Math" panose="02040503050406030204" pitchFamily="18" charset="0"/>
                                      <a:ea typeface="+mn-ea"/>
                                      <a:cs typeface="+mn-cs"/>
                                    </a:rPr>
                                  </m:ctrlPr>
                                </m:sSubPr>
                                <m:e>
                                  <m:r>
                                    <a:rPr lang="en-US" altLang="zh-CN" sz="1600" b="0" i="1" u="none" strike="noStrike" kern="1200" baseline="0" smtClean="0">
                                      <a:solidFill>
                                        <a:schemeClr val="tx1"/>
                                      </a:solidFill>
                                      <a:latin typeface="Cambria Math" panose="02040503050406030204" pitchFamily="18" charset="0"/>
                                      <a:ea typeface="+mn-ea"/>
                                      <a:cs typeface="+mn-cs"/>
                                    </a:rPr>
                                    <m:t>𝑆</m:t>
                                  </m:r>
                                </m:e>
                                <m:sub>
                                  <m:r>
                                    <a:rPr lang="en-US" altLang="zh-CN" sz="1600" b="0" i="1" u="none" strike="noStrike" kern="1200" baseline="0" smtClean="0">
                                      <a:solidFill>
                                        <a:schemeClr val="tx1"/>
                                      </a:solidFill>
                                      <a:latin typeface="Cambria Math" panose="02040503050406030204" pitchFamily="18" charset="0"/>
                                      <a:ea typeface="+mn-ea"/>
                                      <a:cs typeface="+mn-cs"/>
                                    </a:rPr>
                                    <m:t>𝑖</m:t>
                                  </m:r>
                                </m:sub>
                              </m:sSub>
                            </m:oMath>
                          </a14:m>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通过前</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个格子所需时间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402338539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𝑣</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在第</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个格子上的速度</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8937967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m:rPr>
                                        <m:sty m:val="p"/>
                                      </m:rPr>
                                      <a:rPr lang="el-GR" altLang="zh-CN" sz="1600" i="1" smtClean="0">
                                        <a:solidFill>
                                          <a:schemeClr val="tx1"/>
                                        </a:solidFill>
                                        <a:latin typeface="Cambria Math" panose="02040503050406030204" pitchFamily="18" charset="0"/>
                                        <a:cs typeface="Times New Roman" panose="02020603050405020304" pitchFamily="18" charset="0"/>
                                      </a:rPr>
                                      <m:t>τ</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在第</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个格子上消耗的时间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35766030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v</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A</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t</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在时刻的速度</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5973220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l-GR"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γ</m:t>
                                </m:r>
                                <m:r>
                                  <m:rPr>
                                    <m:nor/>
                                  </m:rPr>
                                  <a:rPr lang="el-GR"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 (</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A</m:t>
                                </m:r>
                                <m:r>
                                  <m:rPr>
                                    <m:nor/>
                                  </m:rPr>
                                  <a:rPr lang="en-US" altLang="zh-CN" sz="1600" b="0" i="1" u="none" strike="noStrike" kern="1200" baseline="0" smtClean="0">
                                    <a:solidFill>
                                      <a:schemeClr val="tx1"/>
                                    </a:solidFill>
                                    <a:latin typeface="Times New Roman" panose="02020603050405020304" pitchFamily="18" charset="0"/>
                                    <a:ea typeface="+mn-ea"/>
                                    <a:cs typeface="Times New Roman" panose="02020603050405020304" pitchFamily="18" charset="0"/>
                                  </a:rPr>
                                  <m:t>)</m:t>
                                </m:r>
                              </m:oMath>
                            </m:oMathPara>
                          </a14:m>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不守规则指数</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Choice>
        <mc:Fallback>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2611998170"/>
                  </p:ext>
                </p:extLst>
              </p:nvPr>
            </p:nvGraphicFramePr>
            <p:xfrm>
              <a:off x="6095999" y="2375472"/>
              <a:ext cx="5745093" cy="370840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endParaRPr lang="zh-CN"/>
                        </a:p>
                      </a:txBody>
                      <a:tcPr>
                        <a:blipFill>
                          <a:blip r:embed="rId3"/>
                          <a:stretch>
                            <a:fillRect l="-658" t="-104918" r="-523684" b="-811475"/>
                          </a:stretch>
                        </a:blipFill>
                      </a:tcPr>
                    </a:tc>
                    <a:tc>
                      <a:txBody>
                        <a:bodyPr/>
                        <a:lstStyle/>
                        <a:p>
                          <a:r>
                            <a:rPr lang="zh-CN" alt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所有乘客的集合</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n-US" altLang="zh-CN" sz="1600" b="0" i="1" u="none" strike="noStrike" baseline="0" dirty="0">
                              <a:solidFill>
                                <a:schemeClr val="tx1"/>
                              </a:solidFill>
                              <a:latin typeface="Times New Roman" panose="02020603050405020304" pitchFamily="18" charset="0"/>
                              <a:cs typeface="Times New Roman" panose="02020603050405020304" pitchFamily="18" charset="0"/>
                            </a:rPr>
                            <a:t>M </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过道上格子数目</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C (A, t)</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1" dirty="0">
                              <a:solidFill>
                                <a:schemeClr val="tx1"/>
                              </a:solidFill>
                              <a:latin typeface="Times New Roman" panose="02020603050405020304" pitchFamily="18" charset="0"/>
                              <a:cs typeface="Times New Roman" panose="02020603050405020304" pitchFamily="18" charset="0"/>
                            </a:rPr>
                            <a:t>t</a:t>
                          </a:r>
                          <a:r>
                            <a:rPr lang="zh-CN" altLang="en-US" sz="1600" b="0" dirty="0">
                              <a:solidFill>
                                <a:schemeClr val="tx1"/>
                              </a:solidFill>
                              <a:latin typeface="Times New Roman" panose="02020603050405020304" pitchFamily="18" charset="0"/>
                              <a:cs typeface="Times New Roman" panose="02020603050405020304" pitchFamily="18" charset="0"/>
                            </a:rPr>
                            <a:t>时刻</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乘客所处位置</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963344296"/>
                      </a:ext>
                    </a:extLst>
                  </a:tr>
                  <a:tr h="370840">
                    <a:tc>
                      <a:txBody>
                        <a:bodyPr/>
                        <a:lstStyle/>
                        <a:p>
                          <a:endParaRPr lang="zh-CN"/>
                        </a:p>
                      </a:txBody>
                      <a:tcPr>
                        <a:blipFill>
                          <a:blip r:embed="rId3"/>
                          <a:stretch>
                            <a:fillRect l="-658" t="-404918" r="-523684" b="-5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前</a:t>
                          </a:r>
                          <a:r>
                            <a:rPr lang="en-US" altLang="zh-CN" sz="1600" b="0" i="1" dirty="0">
                              <a:solidFill>
                                <a:schemeClr val="tx1"/>
                              </a:solidFill>
                              <a:latin typeface="Times New Roman" panose="02020603050405020304" pitchFamily="18" charset="0"/>
                              <a:cs typeface="Times New Roman" panose="02020603050405020304" pitchFamily="18" charset="0"/>
                            </a:rPr>
                            <a:t>D</a:t>
                          </a:r>
                          <a:r>
                            <a:rPr lang="zh-CN" altLang="en-US" sz="1600" b="0" dirty="0">
                              <a:solidFill>
                                <a:schemeClr val="tx1"/>
                              </a:solidFill>
                              <a:latin typeface="Times New Roman" panose="02020603050405020304" pitchFamily="18" charset="0"/>
                              <a:cs typeface="Times New Roman" panose="02020603050405020304" pitchFamily="18" charset="0"/>
                            </a:rPr>
                            <a:t>个格子内可见乘客总数</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endParaRPr lang="zh-CN"/>
                        </a:p>
                      </a:txBody>
                      <a:tcPr>
                        <a:blipFill>
                          <a:blip r:embed="rId3"/>
                          <a:stretch>
                            <a:fillRect l="-658" t="-504918" r="-523684" b="-4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通过前</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个格子所需时间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4023385398"/>
                      </a:ext>
                    </a:extLst>
                  </a:tr>
                  <a:tr h="370840">
                    <a:tc>
                      <a:txBody>
                        <a:bodyPr/>
                        <a:lstStyle/>
                        <a:p>
                          <a:endParaRPr lang="zh-CN"/>
                        </a:p>
                      </a:txBody>
                      <a:tcPr>
                        <a:blipFill>
                          <a:blip r:embed="rId3"/>
                          <a:stretch>
                            <a:fillRect l="-658" t="-604918" r="-523684" b="-3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在第</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个格子上的速度</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893796717"/>
                      </a:ext>
                    </a:extLst>
                  </a:tr>
                  <a:tr h="370840">
                    <a:tc>
                      <a:txBody>
                        <a:bodyPr/>
                        <a:lstStyle/>
                        <a:p>
                          <a:endParaRPr lang="zh-CN"/>
                        </a:p>
                      </a:txBody>
                      <a:tcPr>
                        <a:blipFill>
                          <a:blip r:embed="rId3"/>
                          <a:stretch>
                            <a:fillRect l="-658" t="-704918" r="-523684" b="-2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在第</a:t>
                          </a:r>
                          <a:r>
                            <a:rPr lang="en-US" altLang="zh-CN" sz="1600" b="0" i="1" dirty="0" err="1">
                              <a:solidFill>
                                <a:schemeClr val="tx1"/>
                              </a:solidFill>
                              <a:latin typeface="Times New Roman" panose="02020603050405020304" pitchFamily="18" charset="0"/>
                              <a:cs typeface="Times New Roman" panose="02020603050405020304" pitchFamily="18" charset="0"/>
                            </a:rPr>
                            <a:t>i</a:t>
                          </a:r>
                          <a:r>
                            <a:rPr lang="zh-CN" altLang="en-US" sz="1600" b="0" dirty="0">
                              <a:solidFill>
                                <a:schemeClr val="tx1"/>
                              </a:solidFill>
                              <a:latin typeface="Times New Roman" panose="02020603050405020304" pitchFamily="18" charset="0"/>
                              <a:cs typeface="Times New Roman" panose="02020603050405020304" pitchFamily="18" charset="0"/>
                            </a:rPr>
                            <a:t>个格子上消耗的时间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3576603005"/>
                      </a:ext>
                    </a:extLst>
                  </a:tr>
                  <a:tr h="370840">
                    <a:tc>
                      <a:txBody>
                        <a:bodyPr/>
                        <a:lstStyle/>
                        <a:p>
                          <a:endParaRPr lang="zh-CN"/>
                        </a:p>
                      </a:txBody>
                      <a:tcPr>
                        <a:blipFill>
                          <a:blip r:embed="rId3"/>
                          <a:stretch>
                            <a:fillRect l="-658" t="-804918" r="-523684" b="-1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在时刻的速度</a:t>
                          </a:r>
                          <a:endParaRPr lang="zh-CN" altLang="en-US" sz="1600" b="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597322062"/>
                      </a:ext>
                    </a:extLst>
                  </a:tr>
                  <a:tr h="370840">
                    <a:tc>
                      <a:txBody>
                        <a:bodyPr/>
                        <a:lstStyle/>
                        <a:p>
                          <a:endParaRPr lang="zh-CN"/>
                        </a:p>
                      </a:txBody>
                      <a:tcPr>
                        <a:blipFill>
                          <a:blip r:embed="rId3"/>
                          <a:stretch>
                            <a:fillRect l="-658" t="-904918" r="-523684" b="-11475"/>
                          </a:stretch>
                        </a:blipFill>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不守规则指数</a:t>
                          </a:r>
                        </a:p>
                      </a:txBody>
                      <a:tcPr/>
                    </a:tc>
                    <a:tc>
                      <a:txBody>
                        <a:bodyPr/>
                        <a:lstStyle/>
                        <a:p>
                          <a:r>
                            <a:rPr lang="en-US" altLang="zh-CN" sz="1600" b="0" dirty="0">
                              <a:solidFill>
                                <a:srgbClr val="002060"/>
                              </a:solidFill>
                              <a:latin typeface="Times New Roman" panose="02020603050405020304" pitchFamily="18" charset="0"/>
                              <a:cs typeface="Times New Roman" panose="02020603050405020304" pitchFamily="18" charset="0"/>
                            </a:rPr>
                            <a:t>B</a:t>
                          </a:r>
                          <a:endParaRPr lang="zh-CN" altLang="en-US" sz="1600" b="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6302"/>
                      </a:ext>
                    </a:extLst>
                  </a:tr>
                </a:tbl>
              </a:graphicData>
            </a:graphic>
          </p:graphicFrame>
        </mc:Fallback>
      </mc:AlternateContent>
    </p:spTree>
    <p:extLst>
      <p:ext uri="{BB962C8B-B14F-4D97-AF65-F5344CB8AC3E}">
        <p14:creationId xmlns:p14="http://schemas.microsoft.com/office/powerpoint/2010/main" val="242033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18EE9-F25D-49E5-9921-3F93516D0BE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Notation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1339508802"/>
                  </p:ext>
                </p:extLst>
              </p:nvPr>
            </p:nvGraphicFramePr>
            <p:xfrm>
              <a:off x="194963" y="2215983"/>
              <a:ext cx="5745093" cy="284988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whether the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placing his luggage ∈ {0, 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37084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ε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time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need to be offered the seat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7030A0"/>
                              </a:solidFill>
                              <a:latin typeface="Times New Roman" panose="02020603050405020304" pitchFamily="18" charset="0"/>
                              <a:cs typeface="Times New Roman" panose="02020603050405020304" pitchFamily="18" charset="0"/>
                            </a:rPr>
                            <a:t>Variable</a:t>
                          </a:r>
                          <a:endParaRPr lang="zh-CN" altLang="en-US" sz="1600" b="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37084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ψ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time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 seat after starting putting luggage</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boarding time of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37084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Γ</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boarding time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bl>
              </a:graphicData>
            </a:graphic>
          </p:graphicFrame>
        </mc:Choice>
        <mc:Fallback>
          <p:graphicFrame>
            <p:nvGraphicFramePr>
              <p:cNvPr id="3" name="表格 3">
                <a:extLst>
                  <a:ext uri="{FF2B5EF4-FFF2-40B4-BE49-F238E27FC236}">
                    <a16:creationId xmlns:a16="http://schemas.microsoft.com/office/drawing/2014/main" id="{6A61DC0F-4773-4B06-B06E-145CCE070565}"/>
                  </a:ext>
                </a:extLst>
              </p:cNvPr>
              <p:cNvGraphicFramePr>
                <a:graphicFrameLocks noGrp="1"/>
              </p:cNvGraphicFramePr>
              <p:nvPr>
                <p:extLst>
                  <p:ext uri="{D42A27DB-BD31-4B8C-83A1-F6EECF244321}">
                    <p14:modId xmlns:p14="http://schemas.microsoft.com/office/powerpoint/2010/main" val="1339508802"/>
                  </p:ext>
                </p:extLst>
              </p:nvPr>
            </p:nvGraphicFramePr>
            <p:xfrm>
              <a:off x="194963" y="2215983"/>
              <a:ext cx="5745093" cy="284988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Descriptions</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chemeClr val="bg1"/>
                              </a:solidFill>
                              <a:latin typeface="Times New Roman" panose="02020603050405020304" pitchFamily="18" charset="0"/>
                              <a:cs typeface="Times New Roman" panose="02020603050405020304" pitchFamily="18" charset="0"/>
                            </a:rPr>
                            <a:t>Variable Type</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131379"/>
                      </a:ext>
                    </a:extLst>
                  </a:tr>
                  <a:tr h="579120">
                    <a:tc>
                      <a:txBody>
                        <a:bodyPr/>
                        <a:lstStyle/>
                        <a:p>
                          <a:endParaRPr lang="zh-CN"/>
                        </a:p>
                      </a:txBody>
                      <a:tcPr>
                        <a:blipFill>
                          <a:blip r:embed="rId2"/>
                          <a:stretch>
                            <a:fillRect l="-658" t="-66316" r="-523684" b="-335789"/>
                          </a:stretch>
                        </a:blipFill>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whether the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placing his luggage ∈ {0, 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406146"/>
                      </a:ext>
                    </a:extLst>
                  </a:tr>
                  <a:tr h="57912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ε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time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need to be offered the seat</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dirty="0">
                              <a:solidFill>
                                <a:srgbClr val="7030A0"/>
                              </a:solidFill>
                              <a:latin typeface="Times New Roman" panose="02020603050405020304" pitchFamily="18" charset="0"/>
                              <a:cs typeface="Times New Roman" panose="02020603050405020304" pitchFamily="18" charset="0"/>
                            </a:rPr>
                            <a:t>Variable</a:t>
                          </a:r>
                          <a:endParaRPr lang="zh-CN" altLang="en-US" sz="1600" b="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215738"/>
                      </a:ext>
                    </a:extLst>
                  </a:tr>
                  <a:tr h="57912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ψ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time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 seat after starting putting luggage</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44296"/>
                      </a:ext>
                    </a:extLst>
                  </a:tr>
                  <a:tr h="37084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boarding time of passenger </a:t>
                          </a:r>
                          <a:r>
                            <a:rPr lang="en-US" altLang="zh-C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66926"/>
                      </a:ext>
                    </a:extLst>
                  </a:tr>
                  <a:tr h="370840">
                    <a:tc>
                      <a:txBody>
                        <a:bodyPr/>
                        <a:lstStyle/>
                        <a:p>
                          <a:pPr algn="ct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Γ</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total boarding time</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600" dirty="0">
                              <a:solidFill>
                                <a:srgbClr val="7030A0"/>
                              </a:solidFill>
                              <a:latin typeface="Times New Roman" panose="02020603050405020304" pitchFamily="18" charset="0"/>
                              <a:cs typeface="Times New Roman" panose="02020603050405020304" pitchFamily="18" charset="0"/>
                            </a:rPr>
                            <a:t>Variable</a:t>
                          </a:r>
                          <a:endParaRPr lang="zh-CN" alt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8539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1980202578"/>
                  </p:ext>
                </p:extLst>
              </p:nvPr>
            </p:nvGraphicFramePr>
            <p:xfrm>
              <a:off x="6095999" y="2375472"/>
              <a:ext cx="5745093" cy="222504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𝐴</m:t>
                                </m:r>
                                <m:r>
                                  <a:rPr lang="en-US" altLang="zh-CN" sz="1600"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乘客是否在放行李</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{0, 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7364061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ε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被让座时间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2472157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ψ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在放置行李后乘客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就座所需时间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96334429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登机时间</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Γ</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总登机时间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4023385398"/>
                      </a:ext>
                    </a:extLst>
                  </a:tr>
                </a:tbl>
              </a:graphicData>
            </a:graphic>
          </p:graphicFrame>
        </mc:Choice>
        <mc:Fallback>
          <p:graphicFrame>
            <p:nvGraphicFramePr>
              <p:cNvPr id="7" name="表格 3">
                <a:extLst>
                  <a:ext uri="{FF2B5EF4-FFF2-40B4-BE49-F238E27FC236}">
                    <a16:creationId xmlns:a16="http://schemas.microsoft.com/office/drawing/2014/main" id="{96410564-D94B-4D0C-A2D7-CA5E6AD503A6}"/>
                  </a:ext>
                </a:extLst>
              </p:cNvPr>
              <p:cNvGraphicFramePr>
                <a:graphicFrameLocks noGrp="1"/>
              </p:cNvGraphicFramePr>
              <p:nvPr>
                <p:extLst>
                  <p:ext uri="{D42A27DB-BD31-4B8C-83A1-F6EECF244321}">
                    <p14:modId xmlns:p14="http://schemas.microsoft.com/office/powerpoint/2010/main" val="1980202578"/>
                  </p:ext>
                </p:extLst>
              </p:nvPr>
            </p:nvGraphicFramePr>
            <p:xfrm>
              <a:off x="6095999" y="2375472"/>
              <a:ext cx="5745093" cy="2225040"/>
            </p:xfrm>
            <a:graphic>
              <a:graphicData uri="http://schemas.openxmlformats.org/drawingml/2006/table">
                <a:tbl>
                  <a:tblPr firstRow="1" bandRow="1">
                    <a:tableStyleId>{5C22544A-7EE6-4342-B048-85BDC9FD1C3A}</a:tableStyleId>
                  </a:tblPr>
                  <a:tblGrid>
                    <a:gridCol w="925000">
                      <a:extLst>
                        <a:ext uri="{9D8B030D-6E8A-4147-A177-3AD203B41FA5}">
                          <a16:colId xmlns:a16="http://schemas.microsoft.com/office/drawing/2014/main" val="2305882535"/>
                        </a:ext>
                      </a:extLst>
                    </a:gridCol>
                    <a:gridCol w="3324446">
                      <a:extLst>
                        <a:ext uri="{9D8B030D-6E8A-4147-A177-3AD203B41FA5}">
                          <a16:colId xmlns:a16="http://schemas.microsoft.com/office/drawing/2014/main" val="1009933645"/>
                        </a:ext>
                      </a:extLst>
                    </a:gridCol>
                    <a:gridCol w="1495647">
                      <a:extLst>
                        <a:ext uri="{9D8B030D-6E8A-4147-A177-3AD203B41FA5}">
                          <a16:colId xmlns:a16="http://schemas.microsoft.com/office/drawing/2014/main" val="650095764"/>
                        </a:ext>
                      </a:extLst>
                    </a:gridCol>
                  </a:tblGrid>
                  <a:tr h="370840">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变量名</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描述</a:t>
                          </a:r>
                        </a:p>
                      </a:txBody>
                      <a:tcPr/>
                    </a:tc>
                    <a:tc>
                      <a:txBody>
                        <a:bodyPr/>
                        <a:lstStyle/>
                        <a:p>
                          <a:r>
                            <a:rPr lang="zh-CN" altLang="en-US" sz="1600" dirty="0">
                              <a:solidFill>
                                <a:schemeClr val="bg1"/>
                              </a:solidFill>
                              <a:latin typeface="Times New Roman" panose="02020603050405020304" pitchFamily="18" charset="0"/>
                              <a:cs typeface="Times New Roman" panose="02020603050405020304" pitchFamily="18" charset="0"/>
                            </a:rPr>
                            <a:t>变量类型</a:t>
                          </a:r>
                        </a:p>
                      </a:txBody>
                      <a:tcPr/>
                    </a:tc>
                    <a:extLst>
                      <a:ext uri="{0D108BD9-81ED-4DB2-BD59-A6C34878D82A}">
                        <a16:rowId xmlns:a16="http://schemas.microsoft.com/office/drawing/2014/main" val="3603131379"/>
                      </a:ext>
                    </a:extLst>
                  </a:tr>
                  <a:tr h="370840">
                    <a:tc>
                      <a:txBody>
                        <a:bodyPr/>
                        <a:lstStyle/>
                        <a:p>
                          <a:endParaRPr lang="zh-CN"/>
                        </a:p>
                      </a:txBody>
                      <a:tcPr>
                        <a:blipFill>
                          <a:blip r:embed="rId3"/>
                          <a:stretch>
                            <a:fillRect l="-658" t="-104918" r="-523684" b="-411475"/>
                          </a:stretch>
                        </a:blipFill>
                      </a:tcPr>
                    </a:tc>
                    <a:tc>
                      <a:txBody>
                        <a:bodyPr/>
                        <a:lstStyle/>
                        <a:p>
                          <a:r>
                            <a:rPr lang="zh-CN" alt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乘客是否在放行李</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{0, 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7364061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ε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被让座时间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12472157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ψ (</a:t>
                          </a: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在放置行李后乘客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就座所需时间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96334429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 (A)</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乘客</a:t>
                          </a:r>
                          <a:r>
                            <a:rPr lang="en-US" altLang="zh-CN" sz="1600" b="0" i="1" dirty="0">
                              <a:solidFill>
                                <a:schemeClr val="tx1"/>
                              </a:solidFill>
                              <a:latin typeface="Times New Roman" panose="02020603050405020304" pitchFamily="18" charset="0"/>
                              <a:cs typeface="Times New Roman" panose="02020603050405020304" pitchFamily="18" charset="0"/>
                            </a:rPr>
                            <a:t>A</a:t>
                          </a:r>
                          <a:r>
                            <a:rPr lang="zh-CN" altLang="en-US" sz="1600" b="0" dirty="0">
                              <a:solidFill>
                                <a:schemeClr val="tx1"/>
                              </a:solidFill>
                              <a:latin typeface="Times New Roman" panose="02020603050405020304" pitchFamily="18" charset="0"/>
                              <a:cs typeface="Times New Roman" panose="02020603050405020304" pitchFamily="18" charset="0"/>
                            </a:rPr>
                            <a:t>登机时间</a:t>
                          </a:r>
                          <a:endParaRPr lang="en-US" altLang="zh-C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57906692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Γ</a:t>
                          </a:r>
                          <a:endParaRPr lang="zh-CN" altLang="en-US" sz="1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zh-CN" altLang="en-US" sz="1600" b="0" dirty="0">
                              <a:solidFill>
                                <a:schemeClr val="tx1"/>
                              </a:solidFill>
                              <a:latin typeface="Times New Roman" panose="02020603050405020304" pitchFamily="18" charset="0"/>
                              <a:cs typeface="Times New Roman" panose="02020603050405020304" pitchFamily="18" charset="0"/>
                            </a:rPr>
                            <a:t>总登机时间</a:t>
                          </a:r>
                        </a:p>
                      </a:txBody>
                      <a:tcPr/>
                    </a:tc>
                    <a:tc>
                      <a:txBody>
                        <a:bodyPr/>
                        <a:lstStyle/>
                        <a:p>
                          <a:r>
                            <a:rPr lang="zh-CN" altLang="en-US" sz="1600" b="0" dirty="0">
                              <a:solidFill>
                                <a:srgbClr val="7030A0"/>
                              </a:solidFill>
                              <a:latin typeface="Times New Roman" panose="02020603050405020304" pitchFamily="18" charset="0"/>
                              <a:cs typeface="Times New Roman" panose="02020603050405020304" pitchFamily="18" charset="0"/>
                            </a:rPr>
                            <a:t>变量</a:t>
                          </a:r>
                        </a:p>
                      </a:txBody>
                      <a:tcPr/>
                    </a:tc>
                    <a:extLst>
                      <a:ext uri="{0D108BD9-81ED-4DB2-BD59-A6C34878D82A}">
                        <a16:rowId xmlns:a16="http://schemas.microsoft.com/office/drawing/2014/main" val="4023385398"/>
                      </a:ext>
                    </a:extLst>
                  </a:tr>
                </a:tbl>
              </a:graphicData>
            </a:graphic>
          </p:graphicFrame>
        </mc:Fallback>
      </mc:AlternateContent>
    </p:spTree>
    <p:extLst>
      <p:ext uri="{BB962C8B-B14F-4D97-AF65-F5344CB8AC3E}">
        <p14:creationId xmlns:p14="http://schemas.microsoft.com/office/powerpoint/2010/main" val="22761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617471" y="5532103"/>
            <a:ext cx="10572750" cy="1680378"/>
          </a:xfrm>
        </p:spPr>
        <p:txBody>
          <a:bodyPr>
            <a:noAutofit/>
          </a:bodyPr>
          <a:lstStyle/>
          <a:p>
            <a:pPr algn="l"/>
            <a:r>
              <a:rPr lang="en-US" altLang="zh-CN" sz="2000" dirty="0">
                <a:latin typeface="Times New Roman" panose="02020603050405020304" pitchFamily="18" charset="0"/>
                <a:cs typeface="Times New Roman" panose="02020603050405020304" pitchFamily="18" charset="0"/>
              </a:rPr>
              <a:t>Flowing chart showing the whole process of boarding.</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01" y="2652880"/>
            <a:ext cx="11478512" cy="2879223"/>
          </a:xfrm>
          <a:prstGeom prst="rect">
            <a:avLst/>
          </a:prstGeom>
        </p:spPr>
      </p:pic>
    </p:spTree>
    <p:extLst>
      <p:ext uri="{BB962C8B-B14F-4D97-AF65-F5344CB8AC3E}">
        <p14:creationId xmlns:p14="http://schemas.microsoft.com/office/powerpoint/2010/main" val="170141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Our Work</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1"/>
            <a:ext cx="10572750" cy="2186643"/>
          </a:xfrm>
        </p:spPr>
        <p:txBody>
          <a:bodyPr>
            <a:noAutofit/>
          </a:bodyPr>
          <a:lstStyle/>
          <a:p>
            <a:r>
              <a:rPr lang="en-US" altLang="zh-CN" sz="2000" b="0" i="0" dirty="0">
                <a:effectLst/>
                <a:latin typeface="Times New Roman" panose="02020603050405020304" pitchFamily="18" charset="0"/>
                <a:cs typeface="Times New Roman" panose="02020603050405020304" pitchFamily="18" charset="0"/>
              </a:rPr>
              <a:t>Design a model which can calculate the time required to board and disembark when applied to all kinds of planes.</a:t>
            </a:r>
          </a:p>
          <a:p>
            <a:r>
              <a:rPr lang="en-US" altLang="zh-CN" sz="2000" b="0" i="0" dirty="0">
                <a:effectLst/>
                <a:latin typeface="Times New Roman" panose="02020603050405020304" pitchFamily="18" charset="0"/>
                <a:cs typeface="Times New Roman" panose="02020603050405020304" pitchFamily="18" charset="0"/>
              </a:rPr>
              <a:t>Improve the model considering different situations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satisfaction degree of passengers</a:t>
            </a:r>
            <a:r>
              <a:rPr lang="en-US" altLang="zh-CN" sz="2000" b="0" i="0" dirty="0">
                <a:effectLst/>
                <a:latin typeface="Times New Roman" panose="02020603050405020304" pitchFamily="18" charset="0"/>
                <a:cs typeface="Times New Roman" panose="02020603050405020304" pitchFamily="18" charset="0"/>
              </a:rPr>
              <a:t> and emergency events and design a brief strategy based on the results of our model.</a:t>
            </a:r>
          </a:p>
          <a:p>
            <a:r>
              <a:rPr lang="en-US" altLang="zh-CN" sz="2000" b="0" i="0" dirty="0">
                <a:effectLst/>
                <a:latin typeface="Times New Roman" panose="02020603050405020304" pitchFamily="18" charset="0"/>
                <a:cs typeface="Times New Roman" panose="02020603050405020304" pitchFamily="18" charset="0"/>
              </a:rPr>
              <a:t>Apply our model to real-life planes and find out the best strategy which minimizes the boarding and disembarking time.</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609901"/>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a:latin typeface="Times New Roman" panose="02020603050405020304" pitchFamily="18" charset="0"/>
                <a:cs typeface="Times New Roman" panose="02020603050405020304" pitchFamily="18" charset="0"/>
              </a:rPr>
              <a:t>设计出一个</a:t>
            </a:r>
            <a:r>
              <a:rPr lang="zh-CN" altLang="en-US" sz="2000" dirty="0">
                <a:latin typeface="Times New Roman" panose="02020603050405020304" pitchFamily="18" charset="0"/>
                <a:cs typeface="Times New Roman" panose="02020603050405020304" pitchFamily="18" charset="0"/>
              </a:rPr>
              <a:t>可以计算出登机离机时间且可以引用于所有机型的模型。</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在考虑不同情况，乘客满意度和突发状况的情况下优化模型，并根据模型结果初步制定出完整方案。</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将我们的模型应用与真实飞机上，找到使登离机时间最小化的方案。</a:t>
            </a:r>
          </a:p>
        </p:txBody>
      </p:sp>
    </p:spTree>
    <p:extLst>
      <p:ext uri="{BB962C8B-B14F-4D97-AF65-F5344CB8AC3E}">
        <p14:creationId xmlns:p14="http://schemas.microsoft.com/office/powerpoint/2010/main" val="121748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Strengths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Accuracy</a:t>
            </a:r>
          </a:p>
          <a:p>
            <a:r>
              <a:rPr lang="en-US" altLang="zh-CN" sz="3600" b="1" dirty="0">
                <a:latin typeface="Times New Roman" panose="02020603050405020304" pitchFamily="18" charset="0"/>
                <a:cs typeface="Times New Roman" panose="02020603050405020304" pitchFamily="18" charset="0"/>
              </a:rPr>
              <a:t>Universality</a:t>
            </a:r>
          </a:p>
          <a:p>
            <a:r>
              <a:rPr lang="en-US" altLang="zh-CN" sz="3600" b="1" dirty="0">
                <a:latin typeface="Times New Roman" panose="02020603050405020304" pitchFamily="18" charset="0"/>
                <a:cs typeface="Times New Roman" panose="02020603050405020304" pitchFamily="18" charset="0"/>
              </a:rPr>
              <a:t>Efficiency</a:t>
            </a: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准确性</a:t>
            </a:r>
            <a:endParaRPr lang="en-US" altLang="zh-CN" sz="3600" b="1" dirty="0"/>
          </a:p>
          <a:p>
            <a:r>
              <a:rPr lang="zh-CN" altLang="en-US" sz="3600" b="1" dirty="0"/>
              <a:t>多样性</a:t>
            </a:r>
            <a:endParaRPr lang="en-US" altLang="zh-CN" sz="3600" b="1" dirty="0"/>
          </a:p>
          <a:p>
            <a:r>
              <a:rPr lang="zh-CN" altLang="en-US" sz="3600" b="1" dirty="0"/>
              <a:t>有效性</a:t>
            </a:r>
            <a:endParaRPr lang="en-US" altLang="zh-CN" sz="3600" b="1" dirty="0"/>
          </a:p>
        </p:txBody>
      </p:sp>
    </p:spTree>
    <p:extLst>
      <p:ext uri="{BB962C8B-B14F-4D97-AF65-F5344CB8AC3E}">
        <p14:creationId xmlns:p14="http://schemas.microsoft.com/office/powerpoint/2010/main" val="236206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Weaknesses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Complexity</a:t>
            </a:r>
          </a:p>
          <a:p>
            <a:r>
              <a:rPr lang="en-US" altLang="zh-CN" sz="3600" b="1" dirty="0">
                <a:latin typeface="Times New Roman" panose="02020603050405020304" pitchFamily="18" charset="0"/>
                <a:cs typeface="Times New Roman" panose="02020603050405020304" pitchFamily="18" charset="0"/>
              </a:rPr>
              <a:t>Difficult to operate</a:t>
            </a:r>
          </a:p>
          <a:p>
            <a:pPr marL="0" indent="0">
              <a:buNone/>
            </a:pP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复杂性</a:t>
            </a:r>
            <a:endParaRPr lang="en-US" altLang="zh-CN" sz="3600" b="1" dirty="0"/>
          </a:p>
          <a:p>
            <a:r>
              <a:rPr lang="zh-CN" altLang="en-US" sz="3600" b="1" dirty="0"/>
              <a:t>难于操作</a:t>
            </a:r>
            <a:endParaRPr lang="en-US" altLang="zh-CN" sz="3600" b="1" dirty="0"/>
          </a:p>
        </p:txBody>
      </p:sp>
    </p:spTree>
    <p:extLst>
      <p:ext uri="{BB962C8B-B14F-4D97-AF65-F5344CB8AC3E}">
        <p14:creationId xmlns:p14="http://schemas.microsoft.com/office/powerpoint/2010/main" val="3779251975"/>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316</TotalTime>
  <Words>1482</Words>
  <Application>Microsoft Office PowerPoint</Application>
  <PresentationFormat>宽屏</PresentationFormat>
  <Paragraphs>217</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Cambria Math</vt:lpstr>
      <vt:lpstr>Century Gothic</vt:lpstr>
      <vt:lpstr>Consolas</vt:lpstr>
      <vt:lpstr>Times New Roman</vt:lpstr>
      <vt:lpstr>Wingdings 2</vt:lpstr>
      <vt:lpstr>引用</vt:lpstr>
      <vt:lpstr>Background</vt:lpstr>
      <vt:lpstr>Notation</vt:lpstr>
      <vt:lpstr>Notation</vt:lpstr>
      <vt:lpstr>Notation</vt:lpstr>
      <vt:lpstr>Notation</vt:lpstr>
      <vt:lpstr>Background</vt:lpstr>
      <vt:lpstr>Our Work</vt:lpstr>
      <vt:lpstr>Strengths</vt:lpstr>
      <vt:lpstr>Weaknesses</vt:lpstr>
      <vt:lpstr>A Letter to the Executives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lijh</cp:lastModifiedBy>
  <cp:revision>7</cp:revision>
  <dcterms:created xsi:type="dcterms:W3CDTF">2022-04-09T13:58:34Z</dcterms:created>
  <dcterms:modified xsi:type="dcterms:W3CDTF">2022-04-11T12:38:58Z</dcterms:modified>
</cp:coreProperties>
</file>