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415CA-E213-499A-9007-1C945BC3190C}" type="datetimeFigureOut">
              <a:rPr lang="zh-CN" altLang="en-US" smtClean="0"/>
              <a:t>2022-04-19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78613-9752-4CDA-845A-140650437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28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07351-DFF5-46A5-8276-46FD1071D81A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91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F3C0-35B8-4E4D-9E53-0E4AA1D7CCE0}" type="datetimeFigureOut">
              <a:rPr lang="zh-CN" altLang="en-US" smtClean="0"/>
              <a:t>2022-04-19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5353-E45F-463D-9C3A-5F2D8360C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8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F3C0-35B8-4E4D-9E53-0E4AA1D7CCE0}" type="datetimeFigureOut">
              <a:rPr lang="zh-CN" altLang="en-US" smtClean="0"/>
              <a:t>2022-04-19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5353-E45F-463D-9C3A-5F2D8360C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57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F3C0-35B8-4E4D-9E53-0E4AA1D7CCE0}" type="datetimeFigureOut">
              <a:rPr lang="zh-CN" altLang="en-US" smtClean="0"/>
              <a:t>2022-04-19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5353-E45F-463D-9C3A-5F2D8360C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91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5C45-5C52-4C68-8A9A-392A972BD591}" type="datetime1">
              <a:rPr lang="zh-CN" altLang="en-US" smtClean="0">
                <a:solidFill>
                  <a:srgbClr val="000000"/>
                </a:solidFill>
              </a:rPr>
              <a:pPr/>
              <a:t>2022-04-19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516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73E9-B82E-43C3-9D1F-EAFC4D76D7F5}" type="datetime1">
              <a:rPr lang="zh-CN" altLang="en-US" smtClean="0">
                <a:solidFill>
                  <a:srgbClr val="000000"/>
                </a:solidFill>
              </a:rPr>
              <a:pPr/>
              <a:t>2022-04-19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71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AC6D-3722-4288-9D55-C65D5FAD7E20}" type="datetime1">
              <a:rPr lang="zh-CN" altLang="en-US" smtClean="0">
                <a:solidFill>
                  <a:srgbClr val="000000"/>
                </a:solidFill>
              </a:rPr>
              <a:pPr/>
              <a:t>2022-04-19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166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C333-42F9-4EC2-B143-20D16058D15C}" type="datetime1">
              <a:rPr lang="zh-CN" altLang="en-US" smtClean="0">
                <a:solidFill>
                  <a:srgbClr val="000000"/>
                </a:solidFill>
              </a:rPr>
              <a:pPr/>
              <a:t>2022-04-19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70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8F13-C142-49EA-8301-2A03599C16EC}" type="datetime1">
              <a:rPr lang="zh-CN" altLang="en-US" smtClean="0">
                <a:solidFill>
                  <a:srgbClr val="000000"/>
                </a:solidFill>
              </a:rPr>
              <a:pPr/>
              <a:t>2022-04-19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96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3718-44B2-4C5B-9FB1-5A8409CF03C2}" type="datetime1">
              <a:rPr lang="zh-CN" altLang="en-US" smtClean="0">
                <a:solidFill>
                  <a:srgbClr val="000000"/>
                </a:solidFill>
              </a:rPr>
              <a:pPr/>
              <a:t>2022-04-19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970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CEBB-D54D-4244-833A-DBC581B1330E}" type="datetime1">
              <a:rPr lang="zh-CN" altLang="en-US" smtClean="0">
                <a:solidFill>
                  <a:srgbClr val="000000"/>
                </a:solidFill>
              </a:rPr>
              <a:pPr/>
              <a:t>2022-04-19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0854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2CDA-107B-4961-89E3-2F0F7BF64442}" type="datetime1">
              <a:rPr lang="zh-CN" altLang="en-US" smtClean="0">
                <a:solidFill>
                  <a:srgbClr val="000000"/>
                </a:solidFill>
              </a:rPr>
              <a:pPr/>
              <a:t>2022-04-19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9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F3C0-35B8-4E4D-9E53-0E4AA1D7CCE0}" type="datetimeFigureOut">
              <a:rPr lang="zh-CN" altLang="en-US" smtClean="0"/>
              <a:t>2022-04-19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5353-E45F-463D-9C3A-5F2D8360C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515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DC960B7-8392-4455-B051-5ABD69C3E053}" type="datetime1">
              <a:rPr lang="zh-CN" altLang="en-US" smtClean="0">
                <a:solidFill>
                  <a:srgbClr val="000000"/>
                </a:solidFill>
              </a:rPr>
              <a:pPr/>
              <a:t>2022-04-19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495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宋体" panose="02010600030101010101" pitchFamily="2" charset="-122"/>
              </a:defRPr>
            </a:lvl1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C213-9E09-4481-A09C-BF03A92B78A3}" type="datetime1">
              <a:rPr lang="zh-CN" altLang="en-US" smtClean="0">
                <a:solidFill>
                  <a:srgbClr val="000000"/>
                </a:solidFill>
              </a:rPr>
              <a:pPr/>
              <a:t>2022-04-19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112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DC10-F42B-4B58-82D1-E93AE09CD4BB}" type="datetime1">
              <a:rPr lang="zh-CN" altLang="en-US" smtClean="0">
                <a:solidFill>
                  <a:srgbClr val="000000"/>
                </a:solidFill>
              </a:rPr>
              <a:pPr/>
              <a:t>2022-04-19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770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5886-D12C-489D-9CFB-CF697FDAC6E2}" type="datetime1">
              <a:rPr lang="zh-CN" altLang="en-US" smtClean="0">
                <a:solidFill>
                  <a:srgbClr val="000000"/>
                </a:solidFill>
              </a:rPr>
              <a:pPr/>
              <a:t>2022-04-19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3869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ED89-84C7-4A39-9302-3C881F2B92FB}" type="datetime1">
              <a:rPr lang="zh-CN" altLang="en-US" smtClean="0">
                <a:solidFill>
                  <a:srgbClr val="000000"/>
                </a:solidFill>
              </a:rPr>
              <a:pPr/>
              <a:t>2022-04-19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499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F90C-957C-4822-B486-3774C39B52CF}" type="datetime1">
              <a:rPr lang="zh-CN" altLang="en-US" smtClean="0">
                <a:solidFill>
                  <a:srgbClr val="000000"/>
                </a:solidFill>
              </a:rPr>
              <a:pPr/>
              <a:t>2022-04-19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65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F3C0-35B8-4E4D-9E53-0E4AA1D7CCE0}" type="datetimeFigureOut">
              <a:rPr lang="zh-CN" altLang="en-US" smtClean="0"/>
              <a:t>2022-04-19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5353-E45F-463D-9C3A-5F2D8360C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69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F3C0-35B8-4E4D-9E53-0E4AA1D7CCE0}" type="datetimeFigureOut">
              <a:rPr lang="zh-CN" altLang="en-US" smtClean="0"/>
              <a:t>2022-04-19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5353-E45F-463D-9C3A-5F2D8360C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8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F3C0-35B8-4E4D-9E53-0E4AA1D7CCE0}" type="datetimeFigureOut">
              <a:rPr lang="zh-CN" altLang="en-US" smtClean="0"/>
              <a:t>2022-04-19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5353-E45F-463D-9C3A-5F2D8360C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99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F3C0-35B8-4E4D-9E53-0E4AA1D7CCE0}" type="datetimeFigureOut">
              <a:rPr lang="zh-CN" altLang="en-US" smtClean="0"/>
              <a:t>2022-04-19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5353-E45F-463D-9C3A-5F2D8360C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82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F3C0-35B8-4E4D-9E53-0E4AA1D7CCE0}" type="datetimeFigureOut">
              <a:rPr lang="zh-CN" altLang="en-US" smtClean="0"/>
              <a:t>2022-04-19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5353-E45F-463D-9C3A-5F2D8360C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70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F3C0-35B8-4E4D-9E53-0E4AA1D7CCE0}" type="datetimeFigureOut">
              <a:rPr lang="zh-CN" altLang="en-US" smtClean="0"/>
              <a:t>2022-04-19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5353-E45F-463D-9C3A-5F2D8360C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1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F3C0-35B8-4E4D-9E53-0E4AA1D7CCE0}" type="datetimeFigureOut">
              <a:rPr lang="zh-CN" altLang="en-US" smtClean="0"/>
              <a:t>2022-04-19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5353-E45F-463D-9C3A-5F2D8360C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9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6F3C0-35B8-4E4D-9E53-0E4AA1D7CCE0}" type="datetimeFigureOut">
              <a:rPr lang="zh-CN" altLang="en-US" smtClean="0"/>
              <a:t>2022-04-19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B5353-E45F-463D-9C3A-5F2D8360C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48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fld id="{5CA0DA82-5E29-457E-9AC2-3BBDB2EF9DF0}" type="datetime1">
              <a:rPr lang="zh-CN" altLang="en-US" smtClean="0">
                <a:solidFill>
                  <a:srgbClr val="000000"/>
                </a:solidFill>
              </a:rPr>
              <a:pPr/>
              <a:t>2022-04-19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宋体" panose="02010600030101010101" pitchFamily="2" charset="-122"/>
              </a:defRPr>
            </a:lvl1pPr>
          </a:lstStyle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 dirty="0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645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宋体" panose="02010600030101010101" pitchFamily="2" charset="-122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标题 3">
                <a:extLst>
                  <a:ext uri="{FF2B5EF4-FFF2-40B4-BE49-F238E27FC236}">
                    <a16:creationId xmlns:a16="http://schemas.microsoft.com/office/drawing/2014/main" xmlns="" id="{BF74F1FE-7DAD-4E17-BE6B-B29EDC6A90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en-US" altLang="zh-CN" dirty="0" smtClean="0">
                    <a:latin typeface="+mj-lt"/>
                    <a:cs typeface="Times New Roman" panose="02020603050405020304" pitchFamily="18" charset="0"/>
                  </a:rPr>
                  <a:t>The calculation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标题 3">
                <a:extLst>
                  <a:ext uri="{FF2B5EF4-FFF2-40B4-BE49-F238E27FC236}">
                    <a16:creationId xmlns:a16="http://schemas.microsoft.com/office/drawing/2014/main" xmlns="" id="{BF74F1FE-7DAD-4E17-BE6B-B29EDC6A90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xmlns="" id="{27ED92C9-858F-43C5-8774-CC4B3E1F95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Autofit/>
              </a:bodyPr>
              <a:lstStyle/>
              <a:p>
                <a:pPr marL="400050">
                  <a:spcBef>
                    <a:spcPts val="600"/>
                  </a:spcBef>
                  <a:buClr>
                    <a:srgbClr val="110087"/>
                  </a:buClr>
                  <a:buSzPct val="88000"/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b="0" dirty="0">
                    <a:latin typeface="+mn-lt"/>
                    <a:ea typeface="宋体" panose="02010600030101010101" pitchFamily="2" charset="-122"/>
                    <a:cs typeface="Times New Roman" panose="02020603050405020304" pitchFamily="18" charset="0"/>
                  </a:rPr>
                  <a:t> stands for the number of time steps that passengers </a:t>
                </a:r>
                <a:r>
                  <a:rPr lang="en-US" altLang="zh-CN" b="0" dirty="0" smtClean="0">
                    <a:latin typeface="+mn-lt"/>
                    <a:ea typeface="宋体" panose="02010600030101010101" pitchFamily="2" charset="-122"/>
                    <a:cs typeface="Times New Roman" panose="02020603050405020304" pitchFamily="18" charset="0"/>
                  </a:rPr>
                  <a:t>are moving.</a:t>
                </a:r>
                <a:endParaRPr lang="en-US" altLang="zh-CN" b="0" dirty="0">
                  <a:latin typeface="+mn-lt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200150" lvl="2" indent="-285750">
                  <a:spcBef>
                    <a:spcPts val="600"/>
                  </a:spcBef>
                  <a:buClr>
                    <a:srgbClr val="110087"/>
                  </a:buClr>
                  <a:buSzPct val="88000"/>
                  <a:buFont typeface="Wingdings" panose="05000000000000000000" pitchFamily="2" charset="2"/>
                  <a:buChar char="p"/>
                </a:pPr>
                <a:endParaRPr lang="en-US" altLang="zh-CN" sz="1800" dirty="0" smtClean="0">
                  <a:latin typeface="+mn-lt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00050">
                  <a:spcBef>
                    <a:spcPts val="600"/>
                  </a:spcBef>
                  <a:buClr>
                    <a:srgbClr val="110087"/>
                  </a:buClr>
                  <a:buSzPct val="88000"/>
                  <a:buFont typeface="Wingdings" panose="05000000000000000000" pitchFamily="2" charset="2"/>
                  <a:buChar char="p"/>
                </a:pPr>
                <a:endParaRPr lang="en-US" altLang="zh-CN" i="1" dirty="0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00050">
                  <a:spcBef>
                    <a:spcPts val="600"/>
                  </a:spcBef>
                  <a:buClr>
                    <a:srgbClr val="110087"/>
                  </a:buClr>
                  <a:buSzPct val="88000"/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lt"/>
                    <a:ea typeface="宋体" panose="02010600030101010101" pitchFamily="2" charset="-122"/>
                    <a:cs typeface="Times New Roman" panose="02020603050405020304" pitchFamily="18" charset="0"/>
                  </a:rPr>
                  <a:t> can be calculated by accumulating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+mn-lt"/>
                    <a:ea typeface="宋体" panose="02010600030101010101" pitchFamily="2" charset="-122"/>
                    <a:cs typeface="Times New Roman" panose="02020603050405020304" pitchFamily="18" charset="0"/>
                  </a:rPr>
                  <a:t> of all the time steps and selecting 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(1, 1) </m:t>
                    </m:r>
                  </m:oMath>
                </a14:m>
                <a:r>
                  <a:rPr lang="en-US" altLang="zh-CN" dirty="0" smtClean="0">
                    <a:latin typeface="+mn-lt"/>
                    <a:ea typeface="宋体" panose="02010600030101010101" pitchFamily="2" charset="-122"/>
                    <a:cs typeface="Times New Roman" panose="02020603050405020304" pitchFamily="18" charset="0"/>
                  </a:rPr>
                  <a:t>element (1 for moving and 0 for not moving) according to the definition</a:t>
                </a:r>
              </a:p>
              <a:p>
                <a:pPr marL="800100" lvl="1">
                  <a:spcBef>
                    <a:spcPts val="600"/>
                  </a:spcBef>
                  <a:buClr>
                    <a:srgbClr val="110087"/>
                  </a:buClr>
                  <a:buSzPct val="88000"/>
                  <a:buFont typeface="Wingdings" panose="05000000000000000000" pitchFamily="2" charset="2"/>
                  <a:buChar char="p"/>
                </a:pPr>
                <a:r>
                  <a:rPr lang="en-US" altLang="zh-CN" sz="1800" dirty="0" smtClean="0">
                    <a:latin typeface="+mn-lt"/>
                    <a:ea typeface="宋体" panose="02010600030101010101" pitchFamily="2" charset="-122"/>
                    <a:cs typeface="Times New Roman" panose="02020603050405020304" pitchFamily="18" charset="0"/>
                  </a:rPr>
                  <a:t>It’s easy to prove mathematically that the formula is correct according to the definition of matrix multiplication</a:t>
                </a:r>
                <a:endParaRPr lang="en-US" altLang="zh-CN" sz="1800" dirty="0" smtClean="0">
                  <a:latin typeface="+mn-lt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800100" lvl="1">
                  <a:spcBef>
                    <a:spcPts val="600"/>
                  </a:spcBef>
                  <a:buClr>
                    <a:srgbClr val="110087"/>
                  </a:buClr>
                  <a:buSzPct val="88000"/>
                  <a:buFont typeface="Wingdings" panose="05000000000000000000" pitchFamily="2" charset="2"/>
                  <a:buChar char="p"/>
                </a:pPr>
                <a:r>
                  <a:rPr lang="en-US" altLang="zh-CN" sz="1800" dirty="0" smtClean="0">
                    <a:latin typeface="+mn-lt"/>
                    <a:ea typeface="宋体" panose="02010600030101010101" pitchFamily="2" charset="-122"/>
                    <a:cs typeface="Times New Roman" panose="02020603050405020304" pitchFamily="18" charset="0"/>
                  </a:rPr>
                  <a:t>Ensures </a:t>
                </a:r>
                <a:r>
                  <a:rPr lang="en-US" altLang="zh-CN" sz="1800" smtClean="0">
                    <a:latin typeface="+mn-lt"/>
                    <a:ea typeface="宋体" panose="02010600030101010101" pitchFamily="2" charset="-122"/>
                    <a:cs typeface="Times New Roman" panose="02020603050405020304" pitchFamily="18" charset="0"/>
                  </a:rPr>
                  <a:t>the linearity</a:t>
                </a:r>
                <a:endParaRPr lang="en-US" altLang="zh-CN" sz="1800" dirty="0">
                  <a:latin typeface="+mn-lt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200150" lvl="2" indent="-285750">
                  <a:spcBef>
                    <a:spcPts val="600"/>
                  </a:spcBef>
                  <a:buClr>
                    <a:srgbClr val="110087"/>
                  </a:buClr>
                  <a:buSzPct val="88000"/>
                  <a:buFont typeface="Wingdings" panose="05000000000000000000" pitchFamily="2" charset="2"/>
                  <a:buChar char="p"/>
                </a:pPr>
                <a:endParaRPr lang="en-US" altLang="zh-CN" sz="1800" b="0" dirty="0">
                  <a:latin typeface="+mn-lt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7ED92C9-858F-43C5-8774-CC4B3E1F95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02B193A8-64DB-4B53-A753-C9D302A76E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400344"/>
              </p:ext>
            </p:extLst>
          </p:nvPr>
        </p:nvGraphicFramePr>
        <p:xfrm>
          <a:off x="4650066" y="2665706"/>
          <a:ext cx="2891865" cy="720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AxMath" r:id="rId6" imgW="1718604" imgH="431727" progId="Equation.AxMath">
                  <p:embed/>
                </p:oleObj>
              </mc:Choice>
              <mc:Fallback>
                <p:oleObj name="AxMath" r:id="rId6" imgW="1718604" imgH="431727" progId="Equation.AxMat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0066" y="2665706"/>
                        <a:ext cx="2891865" cy="7203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任意多边形 19">
            <a:hlinkClick r:id="" action="ppaction://noaction"/>
            <a:extLst>
              <a:ext uri="{FF2B5EF4-FFF2-40B4-BE49-F238E27FC236}">
                <a16:creationId xmlns:a16="http://schemas.microsoft.com/office/drawing/2014/main" xmlns="" id="{DD7942FD-3054-4D0B-A917-49A1AE4CE112}"/>
              </a:ext>
            </a:extLst>
          </p:cNvPr>
          <p:cNvSpPr/>
          <p:nvPr/>
        </p:nvSpPr>
        <p:spPr>
          <a:xfrm flipH="1">
            <a:off x="0" y="6602984"/>
            <a:ext cx="565325" cy="255016"/>
          </a:xfrm>
          <a:custGeom>
            <a:avLst/>
            <a:gdLst>
              <a:gd name="connsiteX0" fmla="*/ 2407920 w 3614928"/>
              <a:gd name="connsiteY0" fmla="*/ 312420 h 1630680"/>
              <a:gd name="connsiteX1" fmla="*/ 2910840 w 3614928"/>
              <a:gd name="connsiteY1" fmla="*/ 815340 h 1630680"/>
              <a:gd name="connsiteX2" fmla="*/ 2407920 w 3614928"/>
              <a:gd name="connsiteY2" fmla="*/ 1318260 h 1630680"/>
              <a:gd name="connsiteX3" fmla="*/ 2407920 w 3614928"/>
              <a:gd name="connsiteY3" fmla="*/ 1066800 h 1630680"/>
              <a:gd name="connsiteX4" fmla="*/ 704088 w 3614928"/>
              <a:gd name="connsiteY4" fmla="*/ 1066800 h 1630680"/>
              <a:gd name="connsiteX5" fmla="*/ 704088 w 3614928"/>
              <a:gd name="connsiteY5" fmla="*/ 563880 h 1630680"/>
              <a:gd name="connsiteX6" fmla="*/ 2407920 w 3614928"/>
              <a:gd name="connsiteY6" fmla="*/ 563880 h 1630680"/>
              <a:gd name="connsiteX7" fmla="*/ 3614928 w 3614928"/>
              <a:gd name="connsiteY7" fmla="*/ 0 h 1630680"/>
              <a:gd name="connsiteX8" fmla="*/ 0 w 3614928"/>
              <a:gd name="connsiteY8" fmla="*/ 0 h 1630680"/>
              <a:gd name="connsiteX9" fmla="*/ 0 w 3614928"/>
              <a:gd name="connsiteY9" fmla="*/ 1630680 h 1630680"/>
              <a:gd name="connsiteX10" fmla="*/ 3614928 w 3614928"/>
              <a:gd name="connsiteY10" fmla="*/ 1630680 h 1630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14928" h="1630680">
                <a:moveTo>
                  <a:pt x="2407920" y="312420"/>
                </a:moveTo>
                <a:lnTo>
                  <a:pt x="2910840" y="815340"/>
                </a:lnTo>
                <a:lnTo>
                  <a:pt x="2407920" y="1318260"/>
                </a:lnTo>
                <a:lnTo>
                  <a:pt x="2407920" y="1066800"/>
                </a:lnTo>
                <a:lnTo>
                  <a:pt x="704088" y="1066800"/>
                </a:lnTo>
                <a:lnTo>
                  <a:pt x="704088" y="563880"/>
                </a:lnTo>
                <a:lnTo>
                  <a:pt x="2407920" y="563880"/>
                </a:lnTo>
                <a:close/>
                <a:moveTo>
                  <a:pt x="3614928" y="0"/>
                </a:moveTo>
                <a:lnTo>
                  <a:pt x="0" y="0"/>
                </a:lnTo>
                <a:lnTo>
                  <a:pt x="0" y="1630680"/>
                </a:lnTo>
                <a:lnTo>
                  <a:pt x="3614928" y="16306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4F5952CB-708F-4159-90FA-5196A7A49F67}"/>
              </a:ext>
            </a:extLst>
          </p:cNvPr>
          <p:cNvSpPr txBox="1"/>
          <p:nvPr/>
        </p:nvSpPr>
        <p:spPr>
          <a:xfrm>
            <a:off x="11801475" y="64788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3333D0E-341A-4507-984A-206C8CB11A33}" type="slidenum">
              <a:rPr lang="zh-CN" altLang="en-US" sz="1200" b="1">
                <a:solidFill>
                  <a:srgbClr val="21048A"/>
                </a:solidFill>
              </a:rPr>
              <a:pPr/>
              <a:t>1</a:t>
            </a:fld>
            <a:endParaRPr lang="zh-CN" altLang="en-US" sz="1200" b="1" dirty="0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747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引用">
  <a:themeElements>
    <a:clrScheme name="自定义 3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21048A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stOOrz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</Words>
  <Application>Microsoft Office PowerPoint</Application>
  <PresentationFormat>宽屏</PresentationFormat>
  <Paragraphs>9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Wingdings 2</vt:lpstr>
      <vt:lpstr>Office 主题</vt:lpstr>
      <vt:lpstr>引用</vt:lpstr>
      <vt:lpstr>AxMath</vt:lpstr>
      <vt:lpstr>The calculation of l_i (A)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calculation of l_i (A)</dc:title>
  <dc:creator>Windows 用户</dc:creator>
  <cp:lastModifiedBy>Windows 用户</cp:lastModifiedBy>
  <cp:revision>15</cp:revision>
  <dcterms:created xsi:type="dcterms:W3CDTF">2022-04-19T07:23:24Z</dcterms:created>
  <dcterms:modified xsi:type="dcterms:W3CDTF">2022-04-19T07:43:29Z</dcterms:modified>
</cp:coreProperties>
</file>