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38" autoAdjust="0"/>
  </p:normalViewPr>
  <p:slideViewPr>
    <p:cSldViewPr snapToGrid="0">
      <p:cViewPr varScale="1">
        <p:scale>
          <a:sx n="75" d="100"/>
          <a:sy n="75" d="100"/>
        </p:scale>
        <p:origin x="9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9EB67-D471-4AAA-966B-82A8A9DB498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7351-DFF5-46A5-8276-46FD1071D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5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7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6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8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23CA0D0-9D1B-42F3-82CF-0268705346E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3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18EE9-F25D-49E5-9921-3F93516D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6A61DC0F-4773-4B06-B06E-145CCE0705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8969585"/>
                  </p:ext>
                </p:extLst>
              </p:nvPr>
            </p:nvGraphicFramePr>
            <p:xfrm>
              <a:off x="194963" y="2215983"/>
              <a:ext cx="5745093" cy="454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5000">
                      <a:extLst>
                        <a:ext uri="{9D8B030D-6E8A-4147-A177-3AD203B41FA5}">
                          <a16:colId xmlns:a16="http://schemas.microsoft.com/office/drawing/2014/main" val="2305882535"/>
                        </a:ext>
                      </a:extLst>
                    </a:gridCol>
                    <a:gridCol w="3324446">
                      <a:extLst>
                        <a:ext uri="{9D8B030D-6E8A-4147-A177-3AD203B41FA5}">
                          <a16:colId xmlns:a16="http://schemas.microsoft.com/office/drawing/2014/main" val="1009933645"/>
                        </a:ext>
                      </a:extLst>
                    </a:gridCol>
                    <a:gridCol w="1495647">
                      <a:extLst>
                        <a:ext uri="{9D8B030D-6E8A-4147-A177-3AD203B41FA5}">
                          <a16:colId xmlns:a16="http://schemas.microsoft.com/office/drawing/2014/main" val="650095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Descriptions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 Type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13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simulation interval taken in our model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406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altLang="zh-CN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τ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simulation time step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15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number of cells in the observable area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344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current time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06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width of each cell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3385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 number of passengers on the plane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160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79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maximum walking speed of a passenger aboard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6603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standard time for a passenger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to place his luggage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7322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time for a passenger to horizontally move a seat’s length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626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6A61DC0F-4773-4B06-B06E-145CCE0705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8969585"/>
                  </p:ext>
                </p:extLst>
              </p:nvPr>
            </p:nvGraphicFramePr>
            <p:xfrm>
              <a:off x="194963" y="2215983"/>
              <a:ext cx="5745093" cy="454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5000">
                      <a:extLst>
                        <a:ext uri="{9D8B030D-6E8A-4147-A177-3AD203B41FA5}">
                          <a16:colId xmlns:a16="http://schemas.microsoft.com/office/drawing/2014/main" val="2305882535"/>
                        </a:ext>
                      </a:extLst>
                    </a:gridCol>
                    <a:gridCol w="3324446">
                      <a:extLst>
                        <a:ext uri="{9D8B030D-6E8A-4147-A177-3AD203B41FA5}">
                          <a16:colId xmlns:a16="http://schemas.microsoft.com/office/drawing/2014/main" val="1009933645"/>
                        </a:ext>
                      </a:extLst>
                    </a:gridCol>
                    <a:gridCol w="1495647">
                      <a:extLst>
                        <a:ext uri="{9D8B030D-6E8A-4147-A177-3AD203B41FA5}">
                          <a16:colId xmlns:a16="http://schemas.microsoft.com/office/drawing/2014/main" val="650095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Descriptions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 Type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13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58" t="-103279" r="-523684" b="-10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simulation interval taken in our model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406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altLang="zh-CN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τ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simulation time step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15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number of cells in the observable area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344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current time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06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width of each cell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338539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 number of passengers on the plane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160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79671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58" t="-487368" r="-523684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maximum walking speed of a passenger aboard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660300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58" t="-587368" r="-523684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standard time for a passenger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to place his luggage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732206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58" t="-687368" r="-523684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time for a passenger to horizontally move a seat’s length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626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3">
                <a:extLst>
                  <a:ext uri="{FF2B5EF4-FFF2-40B4-BE49-F238E27FC236}">
                    <a16:creationId xmlns:a16="http://schemas.microsoft.com/office/drawing/2014/main" id="{96410564-D94B-4D0C-A2D7-CA5E6AD50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7293861"/>
                  </p:ext>
                </p:extLst>
              </p:nvPr>
            </p:nvGraphicFramePr>
            <p:xfrm>
              <a:off x="6095999" y="2375472"/>
              <a:ext cx="5745093" cy="3916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5000">
                      <a:extLst>
                        <a:ext uri="{9D8B030D-6E8A-4147-A177-3AD203B41FA5}">
                          <a16:colId xmlns:a16="http://schemas.microsoft.com/office/drawing/2014/main" val="2305882535"/>
                        </a:ext>
                      </a:extLst>
                    </a:gridCol>
                    <a:gridCol w="3324446">
                      <a:extLst>
                        <a:ext uri="{9D8B030D-6E8A-4147-A177-3AD203B41FA5}">
                          <a16:colId xmlns:a16="http://schemas.microsoft.com/office/drawing/2014/main" val="1009933645"/>
                        </a:ext>
                      </a:extLst>
                    </a:gridCol>
                    <a:gridCol w="1495647">
                      <a:extLst>
                        <a:ext uri="{9D8B030D-6E8A-4147-A177-3AD203B41FA5}">
                          <a16:colId xmlns:a16="http://schemas.microsoft.com/office/drawing/2014/main" val="650095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描述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变量类型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13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i="0" u="none" strike="noStrike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模型中模拟间隔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b="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406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zh-CN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τ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模拟实际步长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b="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15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6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可见范围里格子数量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b="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344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当前时间</a:t>
                          </a:r>
                          <a:endParaRPr lang="en-US" altLang="zh-CN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06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6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格子宽度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b="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3385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zh-CN" altLang="en-US" sz="16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飞机乘客总数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1600" b="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79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机上乘客最大速度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b="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6603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一个乘客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放行李的时间</a:t>
                          </a:r>
                          <a:endParaRPr lang="zh-CN" altLang="en-US" sz="16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b="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7322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一个乘客水平移动一个座位距离所需时间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b="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626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3">
                <a:extLst>
                  <a:ext uri="{FF2B5EF4-FFF2-40B4-BE49-F238E27FC236}">
                    <a16:creationId xmlns:a16="http://schemas.microsoft.com/office/drawing/2014/main" id="{96410564-D94B-4D0C-A2D7-CA5E6AD50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7293861"/>
                  </p:ext>
                </p:extLst>
              </p:nvPr>
            </p:nvGraphicFramePr>
            <p:xfrm>
              <a:off x="6095999" y="2375472"/>
              <a:ext cx="5745093" cy="3916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5000">
                      <a:extLst>
                        <a:ext uri="{9D8B030D-6E8A-4147-A177-3AD203B41FA5}">
                          <a16:colId xmlns:a16="http://schemas.microsoft.com/office/drawing/2014/main" val="2305882535"/>
                        </a:ext>
                      </a:extLst>
                    </a:gridCol>
                    <a:gridCol w="3324446">
                      <a:extLst>
                        <a:ext uri="{9D8B030D-6E8A-4147-A177-3AD203B41FA5}">
                          <a16:colId xmlns:a16="http://schemas.microsoft.com/office/drawing/2014/main" val="1009933645"/>
                        </a:ext>
                      </a:extLst>
                    </a:gridCol>
                    <a:gridCol w="1495647">
                      <a:extLst>
                        <a:ext uri="{9D8B030D-6E8A-4147-A177-3AD203B41FA5}">
                          <a16:colId xmlns:a16="http://schemas.microsoft.com/office/drawing/2014/main" val="650095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描述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变量类型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13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58" t="-104918" r="-523684" b="-8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i="0" u="none" strike="noStrike" kern="120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模型中模拟间隔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b="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406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zh-CN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τ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模拟实际步长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b="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15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6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可见范围里格子数量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b="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344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当前时间</a:t>
                          </a:r>
                          <a:endParaRPr lang="en-US" altLang="zh-CN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06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16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格子宽度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b="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3385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58" t="-604918" r="-523684" b="-3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飞机乘客总数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1600" b="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79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58" t="-704918" r="-523684" b="-2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机上乘客最大速度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b="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6603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04918" r="-523684" b="-1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一个乘客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放行李的时间</a:t>
                          </a:r>
                          <a:endParaRPr lang="zh-CN" altLang="en-US" sz="16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b="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732206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58" t="-581053" r="-523684" b="-1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一个乘客水平移动一个座位距离所需时间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70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b="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626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593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18EE9-F25D-49E5-9921-3F93516D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6A61DC0F-4773-4B06-B06E-145CCE0705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7063917"/>
                  </p:ext>
                </p:extLst>
              </p:nvPr>
            </p:nvGraphicFramePr>
            <p:xfrm>
              <a:off x="194963" y="2215983"/>
              <a:ext cx="5745093" cy="4550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5000">
                      <a:extLst>
                        <a:ext uri="{9D8B030D-6E8A-4147-A177-3AD203B41FA5}">
                          <a16:colId xmlns:a16="http://schemas.microsoft.com/office/drawing/2014/main" val="2305882535"/>
                        </a:ext>
                      </a:extLst>
                    </a:gridCol>
                    <a:gridCol w="3324446">
                      <a:extLst>
                        <a:ext uri="{9D8B030D-6E8A-4147-A177-3AD203B41FA5}">
                          <a16:colId xmlns:a16="http://schemas.microsoft.com/office/drawing/2014/main" val="1009933645"/>
                        </a:ext>
                      </a:extLst>
                    </a:gridCol>
                    <a:gridCol w="1495647">
                      <a:extLst>
                        <a:ext uri="{9D8B030D-6E8A-4147-A177-3AD203B41FA5}">
                          <a16:colId xmlns:a16="http://schemas.microsoft.com/office/drawing/2014/main" val="650095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Descriptions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 Type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13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the set of all passengers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160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406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1" u="none" strike="noStrike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 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cells on aisles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1600" b="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15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 (A, t)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the cell passenger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is located at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344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(A)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number of passengers visible within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blocks before him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06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(A)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 time needed to pass the first </a:t>
                          </a:r>
                          <a:r>
                            <a:rPr lang="en-US" altLang="zh-CN" sz="1600" b="0" i="1" u="none" strike="noStrike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cells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3385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the speed of passenger A in the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6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sz="16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altLang="zh-CN" sz="16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cell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79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the time passenger A spent in the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6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sz="16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altLang="zh-CN" sz="160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cell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6603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the speed of passenger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at t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7322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γ</m:t>
                                </m:r>
                                <m:r>
                                  <m:rPr>
                                    <m:nor/>
                                  </m:rPr>
                                  <a:rPr lang="el-GR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non-compliance index of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160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626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6A61DC0F-4773-4B06-B06E-145CCE0705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7063917"/>
                  </p:ext>
                </p:extLst>
              </p:nvPr>
            </p:nvGraphicFramePr>
            <p:xfrm>
              <a:off x="194963" y="2215983"/>
              <a:ext cx="5745093" cy="4550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5000">
                      <a:extLst>
                        <a:ext uri="{9D8B030D-6E8A-4147-A177-3AD203B41FA5}">
                          <a16:colId xmlns:a16="http://schemas.microsoft.com/office/drawing/2014/main" val="2305882535"/>
                        </a:ext>
                      </a:extLst>
                    </a:gridCol>
                    <a:gridCol w="3324446">
                      <a:extLst>
                        <a:ext uri="{9D8B030D-6E8A-4147-A177-3AD203B41FA5}">
                          <a16:colId xmlns:a16="http://schemas.microsoft.com/office/drawing/2014/main" val="1009933645"/>
                        </a:ext>
                      </a:extLst>
                    </a:gridCol>
                    <a:gridCol w="1495647">
                      <a:extLst>
                        <a:ext uri="{9D8B030D-6E8A-4147-A177-3AD203B41FA5}">
                          <a16:colId xmlns:a16="http://schemas.microsoft.com/office/drawing/2014/main" val="650095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Descriptions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 Type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13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58" t="-103279" r="-523684" b="-10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the set of all passengers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160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406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1" u="none" strike="noStrike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 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cells on aisles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1600" b="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15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 (A, t)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the cell passenger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is located at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3442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58" t="-258947" r="-523684" b="-4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number of passengers visible within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blocks before him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06692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58" t="-358947" r="-523684" b="-3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 time needed to pass the first </a:t>
                          </a:r>
                          <a:r>
                            <a:rPr lang="en-US" altLang="zh-CN" sz="1600" b="0" i="1" u="none" strike="noStrike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cells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3385398"/>
                      </a:ext>
                    </a:extLst>
                  </a:tr>
                  <a:tr h="5835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58" t="-458947" r="-523684" b="-2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022" t="-458947" r="-45788" b="-2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796717"/>
                      </a:ext>
                    </a:extLst>
                  </a:tr>
                  <a:tr h="5835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58" t="-553125" r="-523684" b="-1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022" t="-553125" r="-45788" b="-1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6603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58" t="-1027869" r="-523684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the speed of passenger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at t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7322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58" t="-1127869" r="-52368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non-compliance index of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160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626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3">
                <a:extLst>
                  <a:ext uri="{FF2B5EF4-FFF2-40B4-BE49-F238E27FC236}">
                    <a16:creationId xmlns:a16="http://schemas.microsoft.com/office/drawing/2014/main" id="{96410564-D94B-4D0C-A2D7-CA5E6AD50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1998170"/>
                  </p:ext>
                </p:extLst>
              </p:nvPr>
            </p:nvGraphicFramePr>
            <p:xfrm>
              <a:off x="6095999" y="2375472"/>
              <a:ext cx="5745093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5000">
                      <a:extLst>
                        <a:ext uri="{9D8B030D-6E8A-4147-A177-3AD203B41FA5}">
                          <a16:colId xmlns:a16="http://schemas.microsoft.com/office/drawing/2014/main" val="2305882535"/>
                        </a:ext>
                      </a:extLst>
                    </a:gridCol>
                    <a:gridCol w="3324446">
                      <a:extLst>
                        <a:ext uri="{9D8B030D-6E8A-4147-A177-3AD203B41FA5}">
                          <a16:colId xmlns:a16="http://schemas.microsoft.com/office/drawing/2014/main" val="1009933645"/>
                        </a:ext>
                      </a:extLst>
                    </a:gridCol>
                    <a:gridCol w="1495647">
                      <a:extLst>
                        <a:ext uri="{9D8B030D-6E8A-4147-A177-3AD203B41FA5}">
                          <a16:colId xmlns:a16="http://schemas.microsoft.com/office/drawing/2014/main" val="650095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描述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变量类型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13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所有乘客的集合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1600" b="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406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1" u="none" strike="noStrike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 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过道上格子数目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1600" b="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15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 (A, t)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时刻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乘客所处位置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344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(A)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前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个格子内可见乘客总数</a:t>
                          </a:r>
                          <a:endParaRPr lang="en-US" altLang="zh-CN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06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(A)</a:t>
                          </a:r>
                          <a:endParaRPr lang="zh-CN" altLang="en-US" sz="16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通过前</a:t>
                          </a:r>
                          <a:r>
                            <a:rPr lang="en-US" altLang="zh-CN" sz="1600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个格子所需时间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3385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乘客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在第</a:t>
                          </a:r>
                          <a:r>
                            <a:rPr lang="en-US" altLang="zh-CN" sz="1600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个格子上的速度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79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乘客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在第</a:t>
                          </a:r>
                          <a:r>
                            <a:rPr lang="en-US" altLang="zh-CN" sz="1600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个格子上消耗的时间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6603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乘客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在时刻的速度</a:t>
                          </a:r>
                          <a:endParaRPr lang="zh-CN" altLang="en-US" sz="16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7322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γ</m:t>
                                </m:r>
                                <m:r>
                                  <m:rPr>
                                    <m:nor/>
                                  </m:rPr>
                                  <a:rPr lang="el-GR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乘客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不守规则指数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1600" b="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626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3">
                <a:extLst>
                  <a:ext uri="{FF2B5EF4-FFF2-40B4-BE49-F238E27FC236}">
                    <a16:creationId xmlns:a16="http://schemas.microsoft.com/office/drawing/2014/main" id="{96410564-D94B-4D0C-A2D7-CA5E6AD50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1998170"/>
                  </p:ext>
                </p:extLst>
              </p:nvPr>
            </p:nvGraphicFramePr>
            <p:xfrm>
              <a:off x="6095999" y="2375472"/>
              <a:ext cx="5745093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5000">
                      <a:extLst>
                        <a:ext uri="{9D8B030D-6E8A-4147-A177-3AD203B41FA5}">
                          <a16:colId xmlns:a16="http://schemas.microsoft.com/office/drawing/2014/main" val="2305882535"/>
                        </a:ext>
                      </a:extLst>
                    </a:gridCol>
                    <a:gridCol w="3324446">
                      <a:extLst>
                        <a:ext uri="{9D8B030D-6E8A-4147-A177-3AD203B41FA5}">
                          <a16:colId xmlns:a16="http://schemas.microsoft.com/office/drawing/2014/main" val="1009933645"/>
                        </a:ext>
                      </a:extLst>
                    </a:gridCol>
                    <a:gridCol w="1495647">
                      <a:extLst>
                        <a:ext uri="{9D8B030D-6E8A-4147-A177-3AD203B41FA5}">
                          <a16:colId xmlns:a16="http://schemas.microsoft.com/office/drawing/2014/main" val="650095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描述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变量类型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13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58" t="-104918" r="-523684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所有乘客的集合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1600" b="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406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1" u="none" strike="noStrike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 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过道上格子数目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1600" b="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15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 (A, t)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时刻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乘客所处位置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344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04918" r="-523684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前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个格子内可见乘客总数</a:t>
                          </a:r>
                          <a:endParaRPr lang="en-US" altLang="zh-CN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06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58" t="-504918" r="-523684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通过前</a:t>
                          </a:r>
                          <a:r>
                            <a:rPr lang="en-US" altLang="zh-CN" sz="1600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个格子所需时间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3385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58" t="-604918" r="-523684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乘客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在第</a:t>
                          </a:r>
                          <a:r>
                            <a:rPr lang="en-US" altLang="zh-CN" sz="1600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个格子上的速度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796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58" t="-704918" r="-52368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乘客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在第</a:t>
                          </a:r>
                          <a:r>
                            <a:rPr lang="en-US" altLang="zh-CN" sz="1600" b="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个格子上消耗的时间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6603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04918" r="-523684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乘客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在时刻的速度</a:t>
                          </a:r>
                          <a:endParaRPr lang="zh-CN" altLang="en-US" sz="16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7322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58" t="-904918" r="-52368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乘客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不守规则指数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1600" b="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626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03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18EE9-F25D-49E5-9921-3F93516D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6A61DC0F-4773-4B06-B06E-145CCE0705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9508802"/>
                  </p:ext>
                </p:extLst>
              </p:nvPr>
            </p:nvGraphicFramePr>
            <p:xfrm>
              <a:off x="194963" y="2215983"/>
              <a:ext cx="5745093" cy="2849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5000">
                      <a:extLst>
                        <a:ext uri="{9D8B030D-6E8A-4147-A177-3AD203B41FA5}">
                          <a16:colId xmlns:a16="http://schemas.microsoft.com/office/drawing/2014/main" val="2305882535"/>
                        </a:ext>
                      </a:extLst>
                    </a:gridCol>
                    <a:gridCol w="3324446">
                      <a:extLst>
                        <a:ext uri="{9D8B030D-6E8A-4147-A177-3AD203B41FA5}">
                          <a16:colId xmlns:a16="http://schemas.microsoft.com/office/drawing/2014/main" val="1009933645"/>
                        </a:ext>
                      </a:extLst>
                    </a:gridCol>
                    <a:gridCol w="1495647">
                      <a:extLst>
                        <a:ext uri="{9D8B030D-6E8A-4147-A177-3AD203B41FA5}">
                          <a16:colId xmlns:a16="http://schemas.microsoft.com/office/drawing/2014/main" val="650095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Descriptions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 Type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13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whether the passenger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is placing his luggage ∈ {0, 1}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406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ε (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A)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the time passenger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need to be offered the seat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b="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15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ψ (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A)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time passenger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 seat after starting putting luggage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344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 (A)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 boarding time of passenger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06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Γ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 boarding time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3385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6A61DC0F-4773-4B06-B06E-145CCE0705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9508802"/>
                  </p:ext>
                </p:extLst>
              </p:nvPr>
            </p:nvGraphicFramePr>
            <p:xfrm>
              <a:off x="194963" y="2215983"/>
              <a:ext cx="5745093" cy="2849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5000">
                      <a:extLst>
                        <a:ext uri="{9D8B030D-6E8A-4147-A177-3AD203B41FA5}">
                          <a16:colId xmlns:a16="http://schemas.microsoft.com/office/drawing/2014/main" val="2305882535"/>
                        </a:ext>
                      </a:extLst>
                    </a:gridCol>
                    <a:gridCol w="3324446">
                      <a:extLst>
                        <a:ext uri="{9D8B030D-6E8A-4147-A177-3AD203B41FA5}">
                          <a16:colId xmlns:a16="http://schemas.microsoft.com/office/drawing/2014/main" val="1009933645"/>
                        </a:ext>
                      </a:extLst>
                    </a:gridCol>
                    <a:gridCol w="1495647">
                      <a:extLst>
                        <a:ext uri="{9D8B030D-6E8A-4147-A177-3AD203B41FA5}">
                          <a16:colId xmlns:a16="http://schemas.microsoft.com/office/drawing/2014/main" val="650095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Descriptions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 Type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13137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58" t="-66316" r="-523684" b="-3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whether the passenger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is placing his luggage ∈ {0, 1}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40614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ε (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A)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the time passenger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need to be offered the seat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b="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1573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ψ (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A)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time passenger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 seat after starting putting luggage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344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 (A)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 boarding time of passenger </a:t>
                          </a:r>
                          <a:r>
                            <a:rPr lang="en-US" altLang="zh-CN" sz="1600" b="0" i="1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06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Γ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 boarding time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zh-CN" altLang="en-US" sz="16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33853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3">
                <a:extLst>
                  <a:ext uri="{FF2B5EF4-FFF2-40B4-BE49-F238E27FC236}">
                    <a16:creationId xmlns:a16="http://schemas.microsoft.com/office/drawing/2014/main" id="{96410564-D94B-4D0C-A2D7-CA5E6AD50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0202578"/>
                  </p:ext>
                </p:extLst>
              </p:nvPr>
            </p:nvGraphicFramePr>
            <p:xfrm>
              <a:off x="6095999" y="2375472"/>
              <a:ext cx="574509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5000">
                      <a:extLst>
                        <a:ext uri="{9D8B030D-6E8A-4147-A177-3AD203B41FA5}">
                          <a16:colId xmlns:a16="http://schemas.microsoft.com/office/drawing/2014/main" val="2305882535"/>
                        </a:ext>
                      </a:extLst>
                    </a:gridCol>
                    <a:gridCol w="3324446">
                      <a:extLst>
                        <a:ext uri="{9D8B030D-6E8A-4147-A177-3AD203B41FA5}">
                          <a16:colId xmlns:a16="http://schemas.microsoft.com/office/drawing/2014/main" val="1009933645"/>
                        </a:ext>
                      </a:extLst>
                    </a:gridCol>
                    <a:gridCol w="1495647">
                      <a:extLst>
                        <a:ext uri="{9D8B030D-6E8A-4147-A177-3AD203B41FA5}">
                          <a16:colId xmlns:a16="http://schemas.microsoft.com/office/drawing/2014/main" val="650095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描述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变量类型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13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乘客是否在放行李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∈ {0, 1}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406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ε (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A)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乘客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被让座时间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15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ψ (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A)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在放置行李后乘客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就座所需时间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344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 (A)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乘客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登机时间</a:t>
                          </a:r>
                          <a:endParaRPr lang="en-US" altLang="zh-CN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06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Γ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总登机时间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3385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3">
                <a:extLst>
                  <a:ext uri="{FF2B5EF4-FFF2-40B4-BE49-F238E27FC236}">
                    <a16:creationId xmlns:a16="http://schemas.microsoft.com/office/drawing/2014/main" id="{96410564-D94B-4D0C-A2D7-CA5E6AD50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0202578"/>
                  </p:ext>
                </p:extLst>
              </p:nvPr>
            </p:nvGraphicFramePr>
            <p:xfrm>
              <a:off x="6095999" y="2375472"/>
              <a:ext cx="574509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5000">
                      <a:extLst>
                        <a:ext uri="{9D8B030D-6E8A-4147-A177-3AD203B41FA5}">
                          <a16:colId xmlns:a16="http://schemas.microsoft.com/office/drawing/2014/main" val="2305882535"/>
                        </a:ext>
                      </a:extLst>
                    </a:gridCol>
                    <a:gridCol w="3324446">
                      <a:extLst>
                        <a:ext uri="{9D8B030D-6E8A-4147-A177-3AD203B41FA5}">
                          <a16:colId xmlns:a16="http://schemas.microsoft.com/office/drawing/2014/main" val="1009933645"/>
                        </a:ext>
                      </a:extLst>
                    </a:gridCol>
                    <a:gridCol w="1495647">
                      <a:extLst>
                        <a:ext uri="{9D8B030D-6E8A-4147-A177-3AD203B41FA5}">
                          <a16:colId xmlns:a16="http://schemas.microsoft.com/office/drawing/2014/main" val="650095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描述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变量类型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13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58" t="-104918" r="-523684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乘客是否在放行李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∈ {0, 1}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406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ε (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A)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乘客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被让座时间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15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ψ (</a:t>
                          </a: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A)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在放置行李后乘客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就座所需时间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3344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 (A)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乘客</a:t>
                          </a:r>
                          <a:r>
                            <a:rPr lang="en-US" altLang="zh-CN" sz="1600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登机时间</a:t>
                          </a:r>
                          <a:endParaRPr lang="en-US" altLang="zh-CN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06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zh-CN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Γ</a:t>
                          </a:r>
                          <a:endParaRPr lang="zh-CN" altLang="en-US" sz="16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总登机时间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600" b="0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变量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33853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76108906"/>
      </p:ext>
    </p:extLst>
  </p:cSld>
  <p:clrMapOvr>
    <a:masterClrMapping/>
  </p:clrMapOvr>
</p:sld>
</file>

<file path=ppt/theme/theme1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316</TotalTime>
  <Words>448</Words>
  <Application>Microsoft Office PowerPoint</Application>
  <PresentationFormat>宽屏</PresentationFormat>
  <Paragraphs>159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等线</vt:lpstr>
      <vt:lpstr>Cambria Math</vt:lpstr>
      <vt:lpstr>Century Gothic</vt:lpstr>
      <vt:lpstr>Times New Roman</vt:lpstr>
      <vt:lpstr>Wingdings 2</vt:lpstr>
      <vt:lpstr>引用</vt:lpstr>
      <vt:lpstr>Notation</vt:lpstr>
      <vt:lpstr>Notation</vt:lpstr>
      <vt:lpstr>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Boarding &amp; Disembarking</dc:title>
  <dc:creator>Allan</dc:creator>
  <cp:lastModifiedBy>Allan</cp:lastModifiedBy>
  <cp:revision>8</cp:revision>
  <dcterms:created xsi:type="dcterms:W3CDTF">2022-04-09T13:58:34Z</dcterms:created>
  <dcterms:modified xsi:type="dcterms:W3CDTF">2022-04-11T13:31:33Z</dcterms:modified>
</cp:coreProperties>
</file>