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4" r:id="rId3"/>
    <p:sldId id="263" r:id="rId4"/>
    <p:sldId id="274" r:id="rId5"/>
    <p:sldId id="277" r:id="rId6"/>
    <p:sldId id="278" r:id="rId7"/>
    <p:sldId id="279" r:id="rId8"/>
    <p:sldId id="280" r:id="rId9"/>
    <p:sldId id="272" r:id="rId10"/>
    <p:sldId id="269" r:id="rId11"/>
    <p:sldId id="311" r:id="rId12"/>
    <p:sldId id="313" r:id="rId13"/>
    <p:sldId id="314" r:id="rId14"/>
    <p:sldId id="298" r:id="rId15"/>
    <p:sldId id="316" r:id="rId16"/>
    <p:sldId id="299" r:id="rId17"/>
    <p:sldId id="318" r:id="rId18"/>
    <p:sldId id="322" r:id="rId19"/>
    <p:sldId id="288" r:id="rId20"/>
    <p:sldId id="290" r:id="rId21"/>
    <p:sldId id="321" r:id="rId22"/>
    <p:sldId id="260" r:id="rId23"/>
    <p:sldId id="264" r:id="rId24"/>
    <p:sldId id="265" r:id="rId25"/>
    <p:sldId id="266" r:id="rId26"/>
    <p:sldId id="284" r:id="rId27"/>
    <p:sldId id="305" r:id="rId28"/>
    <p:sldId id="306" r:id="rId29"/>
    <p:sldId id="307" r:id="rId30"/>
    <p:sldId id="308" r:id="rId31"/>
    <p:sldId id="310" r:id="rId32"/>
    <p:sldId id="292" r:id="rId33"/>
    <p:sldId id="293" r:id="rId34"/>
    <p:sldId id="295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9D598-70E9-45E2-BCA5-59F040D3E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FFBBDB-FCBD-49F3-B45D-9B976C5ED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541E1-D468-4A9A-BD39-5893F332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281E-CF1A-403D-BB9A-AEE7EA5CC180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3386B-B526-45E4-A9F1-F49404CC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05493-622A-41B9-B8BD-CED3A993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AB3C-E0BB-4D07-88F8-485FFA6D9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5412D-E9E0-4EDB-9775-D2ED65CE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79ECAF-BEA0-47C5-89AA-30282F9F6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7B782-F263-45B1-B402-D4938834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281E-CF1A-403D-BB9A-AEE7EA5CC180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78C9-5C4E-41EE-B423-E0A085EE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38E67-434B-43DF-B9C7-46202B38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AB3C-E0BB-4D07-88F8-485FFA6D9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6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21FC77-F8EC-4D3A-9198-B55380A54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9CB6DB-0E09-4392-B49B-7B6109A78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47EAC-13DA-451C-B5EC-B7C55378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281E-CF1A-403D-BB9A-AEE7EA5CC180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CEF3D-9278-4AFD-BAB2-C4219052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7D3B6-5EC1-4EEB-B89F-3601A2DC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AB3C-E0BB-4D07-88F8-485FFA6D9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19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11F82-70BC-4D28-9554-695AB900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E91C6-0970-4D88-96D0-CF865E68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75D2C-8C79-4D8E-B9DE-9EBA2AF3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281E-CF1A-403D-BB9A-AEE7EA5CC180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96D3A-2453-4D5E-A333-A462AC03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82C52-ECA2-479D-8269-52E9C8DA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AB3C-E0BB-4D07-88F8-485FFA6D9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8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6D6AC-1074-491B-A80A-E551FACB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3B49CF-2312-4125-BC33-C70D55F75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A6290-4FD4-44B8-ADAE-64479A50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281E-CF1A-403D-BB9A-AEE7EA5CC180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A25B6-F720-4E5E-BFA0-C28743C6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F3DCC-FB49-4717-859F-B28166DB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AB3C-E0BB-4D07-88F8-485FFA6D9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4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54ECE-9BCA-4DBA-97EE-A3160EFA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60305-C835-4480-839E-68C093223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690C9-C9D4-442A-A4A0-2EF127A77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675C9F-C063-4AA1-A55F-B5215D4F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281E-CF1A-403D-BB9A-AEE7EA5CC180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83090-647E-4D3E-9F3B-3EA663C1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57A652-5150-4F0F-B8D5-1E7641BE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AB3C-E0BB-4D07-88F8-485FFA6D9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37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558C3-D3DE-41B0-9CE1-01F76226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09185E-8041-4B5D-A14F-3FCC5794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E2ED6F-9F30-46F7-98F2-DEEA0DC2F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B73F7F-8075-464D-9F77-51C024ACC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0CF9D6-049A-48A6-B1CD-87A46E04F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C8B612-64D6-468B-BCDB-6AEEF1F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281E-CF1A-403D-BB9A-AEE7EA5CC180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D89435-5618-440A-8F42-6EBFFF70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FC7060-8F99-4A2D-966D-F682FBCA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AB3C-E0BB-4D07-88F8-485FFA6D9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0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EE408-100F-4BCC-8EC3-F310FA22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EADB76-F527-4041-B7AA-8A8ADE85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281E-CF1A-403D-BB9A-AEE7EA5CC180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E9AF23-EDA0-4B50-9514-CBD2480F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38A8FC-7369-4113-9844-44A6F019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AB3C-E0BB-4D07-88F8-485FFA6D9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37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DD3B90-A92B-4AD9-99DB-25D70D92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281E-CF1A-403D-BB9A-AEE7EA5CC180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0C21F3-5CF1-40CF-936B-DD1D2944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11AC70-5288-4C7B-871D-14E8D948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AB3C-E0BB-4D07-88F8-485FFA6D9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2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CCD15-DD89-4264-9D1E-D61B2B4B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BB57E-695D-4614-BC9D-A22161D97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639A30-5ABF-42FF-8358-C075342B4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F44D9-8C26-4CC7-B199-6FE218DC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281E-CF1A-403D-BB9A-AEE7EA5CC180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38A64C-D18F-4252-8B62-B41D82C0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06749-9DE2-4D68-879B-C3A64636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AB3C-E0BB-4D07-88F8-485FFA6D9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06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6F457-35E6-4F24-8285-BC930969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F79F57-7315-494B-AAA5-AC5AB2046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C0A0A-3A8C-44E8-8795-4FA5A9EC6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65091-D1DD-4416-B063-564A1D08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281E-CF1A-403D-BB9A-AEE7EA5CC180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098161-9C58-4138-B839-4205DF7B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25C8EA-1EBA-4B34-B0F3-091B6032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AB3C-E0BB-4D07-88F8-485FFA6D9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6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127B58-C00A-4CBA-A09D-AD4741CE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BA67D-313C-4A78-879F-C9AD5FE6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013C1-D9EB-4C1B-8E67-66993D557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A281E-CF1A-403D-BB9A-AEE7EA5CC180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40F65-9FD7-4C65-9F43-ED9C14457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9713F-68BF-45D1-B429-1A09E954C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9AB3C-E0BB-4D07-88F8-485FFA6D9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slide" Target="slide2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image" Target="../media/image10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19.png"/><Relationship Id="rId18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18.png"/><Relationship Id="rId17" Type="http://schemas.openxmlformats.org/officeDocument/2006/relationships/slide" Target="slide21.xml"/><Relationship Id="rId2" Type="http://schemas.openxmlformats.org/officeDocument/2006/relationships/image" Target="../media/image23.png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17.png"/><Relationship Id="rId5" Type="http://schemas.openxmlformats.org/officeDocument/2006/relationships/image" Target="../media/image26.png"/><Relationship Id="rId15" Type="http://schemas.openxmlformats.org/officeDocument/2006/relationships/image" Target="../media/image121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13.xml"/><Relationship Id="rId18" Type="http://schemas.openxmlformats.org/officeDocument/2006/relationships/slide" Target="slide18.xml"/><Relationship Id="rId26" Type="http://schemas.openxmlformats.org/officeDocument/2006/relationships/slide" Target="slide6.xml"/><Relationship Id="rId3" Type="http://schemas.openxmlformats.org/officeDocument/2006/relationships/slide" Target="slide2.xml"/><Relationship Id="rId21" Type="http://schemas.openxmlformats.org/officeDocument/2006/relationships/slide" Target="slide34.xml"/><Relationship Id="rId34" Type="http://schemas.openxmlformats.org/officeDocument/2006/relationships/slide" Target="slide27.xml"/><Relationship Id="rId7" Type="http://schemas.openxmlformats.org/officeDocument/2006/relationships/slide" Target="slide24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5" Type="http://schemas.openxmlformats.org/officeDocument/2006/relationships/slide" Target="slide5.xml"/><Relationship Id="rId33" Type="http://schemas.openxmlformats.org/officeDocument/2006/relationships/slide" Target="slide28.xml"/><Relationship Id="rId2" Type="http://schemas.openxmlformats.org/officeDocument/2006/relationships/slide" Target="slide1.xml"/><Relationship Id="rId16" Type="http://schemas.openxmlformats.org/officeDocument/2006/relationships/slide" Target="slide16.xml"/><Relationship Id="rId20" Type="http://schemas.openxmlformats.org/officeDocument/2006/relationships/slide" Target="slide33.xml"/><Relationship Id="rId29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slide" Target="slide11.xml"/><Relationship Id="rId24" Type="http://schemas.openxmlformats.org/officeDocument/2006/relationships/slide" Target="slide4.xml"/><Relationship Id="rId32" Type="http://schemas.openxmlformats.org/officeDocument/2006/relationships/slide" Target="slide10.xml"/><Relationship Id="rId5" Type="http://schemas.openxmlformats.org/officeDocument/2006/relationships/slide" Target="slide22.xml"/><Relationship Id="rId15" Type="http://schemas.openxmlformats.org/officeDocument/2006/relationships/slide" Target="slide15.xml"/><Relationship Id="rId23" Type="http://schemas.openxmlformats.org/officeDocument/2006/relationships/image" Target="../media/image37.png"/><Relationship Id="rId28" Type="http://schemas.openxmlformats.org/officeDocument/2006/relationships/slide" Target="slide8.xml"/><Relationship Id="rId10" Type="http://schemas.openxmlformats.org/officeDocument/2006/relationships/slide" Target="slide21.xml"/><Relationship Id="rId19" Type="http://schemas.openxmlformats.org/officeDocument/2006/relationships/slide" Target="slide32.xml"/><Relationship Id="rId31" Type="http://schemas.openxmlformats.org/officeDocument/2006/relationships/slide" Target="slide26.xml"/><Relationship Id="rId4" Type="http://schemas.openxmlformats.org/officeDocument/2006/relationships/slide" Target="slide3.xml"/><Relationship Id="rId9" Type="http://schemas.openxmlformats.org/officeDocument/2006/relationships/slide" Target="slide31.xml"/><Relationship Id="rId14" Type="http://schemas.openxmlformats.org/officeDocument/2006/relationships/slide" Target="slide14.xml"/><Relationship Id="rId22" Type="http://schemas.openxmlformats.org/officeDocument/2006/relationships/slide" Target="slide19.xml"/><Relationship Id="rId27" Type="http://schemas.openxmlformats.org/officeDocument/2006/relationships/slide" Target="slide7.xml"/><Relationship Id="rId30" Type="http://schemas.openxmlformats.org/officeDocument/2006/relationships/slide" Target="slide9.xml"/><Relationship Id="rId35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slide" Target="slide21.xml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slide" Target="slide21.xml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slide" Target="slide21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9.png"/><Relationship Id="rId21" Type="http://schemas.openxmlformats.org/officeDocument/2006/relationships/image" Target="../media/image97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slide" Target="slide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slide" Target="slide21.xml"/><Relationship Id="rId4" Type="http://schemas.openxmlformats.org/officeDocument/2006/relationships/image" Target="../media/image5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slide" Target="slide21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5" Type="http://schemas.openxmlformats.org/officeDocument/2006/relationships/slide" Target="slide21.xml"/><Relationship Id="rId4" Type="http://schemas.openxmlformats.org/officeDocument/2006/relationships/image" Target="../media/image9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08B9F-C9F4-4D1B-9E69-4B6F2174D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>
                <a:latin typeface="Palatino Linotype" panose="02040502050505030304" pitchFamily="18" charset="0"/>
              </a:rPr>
              <a:t>F</a:t>
            </a:r>
            <a:r>
              <a:rPr lang="en-US" altLang="zh-CN" sz="5400" b="1" dirty="0">
                <a:latin typeface="Palatino Linotype" panose="02040502050505030304" pitchFamily="18" charset="0"/>
              </a:rPr>
              <a:t>LASH </a:t>
            </a:r>
            <a:r>
              <a:rPr lang="en-US" altLang="zh-CN" sz="6600" b="1" dirty="0">
                <a:latin typeface="Palatino Linotype" panose="02040502050505030304" pitchFamily="18" charset="0"/>
              </a:rPr>
              <a:t>S</a:t>
            </a:r>
            <a:r>
              <a:rPr lang="en-US" altLang="zh-CN" sz="5400" b="1" dirty="0">
                <a:latin typeface="Palatino Linotype" panose="02040502050505030304" pitchFamily="18" charset="0"/>
              </a:rPr>
              <a:t>ALES</a:t>
            </a:r>
            <a:endParaRPr lang="zh-CN" altLang="en-US" sz="5400" b="1" dirty="0">
              <a:latin typeface="Palatino Linotype" panose="0204050205050503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3F81A2-C0B7-4EE9-9B1B-8047B27FE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900" dirty="0">
                <a:latin typeface="Palatino Linotype" panose="02040502050505030304" pitchFamily="18" charset="0"/>
              </a:rPr>
              <a:t>Team #20048439</a:t>
            </a:r>
          </a:p>
          <a:p>
            <a:r>
              <a:rPr lang="en-US" altLang="zh-CN" sz="1700" dirty="0">
                <a:latin typeface="Palatino Linotype" panose="02040502050505030304" pitchFamily="18" charset="0"/>
              </a:rPr>
              <a:t>Zhehan Xu, Tong Xin, Jingwen Gu, Chengyang Yue</a:t>
            </a:r>
          </a:p>
          <a:p>
            <a:r>
              <a:rPr lang="en-US" altLang="zh-CN" sz="1700" b="1" dirty="0">
                <a:latin typeface="Palatino Linotype" panose="02040502050505030304" pitchFamily="18" charset="0"/>
              </a:rPr>
              <a:t>Faculty Advisor</a:t>
            </a:r>
            <a:r>
              <a:rPr lang="en-US" altLang="zh-CN" sz="1700" dirty="0">
                <a:latin typeface="Palatino Linotype" panose="02040502050505030304" pitchFamily="18" charset="0"/>
              </a:rPr>
              <a:t>: Junjun Chen</a:t>
            </a:r>
          </a:p>
          <a:p>
            <a:r>
              <a:rPr lang="en-US" altLang="zh-CN" sz="1700" dirty="0">
                <a:latin typeface="Palatino Linotype" panose="02040502050505030304" pitchFamily="18" charset="0"/>
              </a:rPr>
              <a:t>Shanghai Experimental School</a:t>
            </a:r>
            <a:endParaRPr lang="zh-CN" altLang="en-US" sz="1700" dirty="0"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FA7C14-CEA3-4AD4-A227-EE1881858B05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2" action="ppaction://hlinksldjump"/>
              </a:rPr>
              <a:t>1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9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P</a:t>
            </a:r>
            <a:r>
              <a:rPr lang="en-US" altLang="zh-CN" sz="3200" dirty="0">
                <a:latin typeface="Palatino Linotype" panose="02040502050505030304" pitchFamily="18" charset="0"/>
              </a:rPr>
              <a:t>RODUCT</a:t>
            </a:r>
            <a:r>
              <a:rPr lang="en-US" altLang="zh-CN" dirty="0">
                <a:latin typeface="Palatino Linotype" panose="02040502050505030304" pitchFamily="18" charset="0"/>
              </a:rPr>
              <a:t> </a:t>
            </a:r>
            <a:r>
              <a:rPr lang="en-US" altLang="zh-CN" sz="4800" dirty="0">
                <a:latin typeface="Palatino Linotype" panose="02040502050505030304" pitchFamily="18" charset="0"/>
              </a:rPr>
              <a:t>D</a:t>
            </a:r>
            <a:r>
              <a:rPr lang="en-US" altLang="zh-CN" sz="3200" dirty="0">
                <a:latin typeface="Palatino Linotype" panose="02040502050505030304" pitchFamily="18" charset="0"/>
              </a:rPr>
              <a:t>AMAGE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AEC96E-9516-42DB-BC1D-7142F852DC4B}"/>
              </a:ext>
            </a:extLst>
          </p:cNvPr>
          <p:cNvSpPr txBox="1"/>
          <p:nvPr/>
        </p:nvSpPr>
        <p:spPr>
          <a:xfrm>
            <a:off x="1019331" y="2803160"/>
            <a:ext cx="2790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Palatino Linotype" panose="02040502050505030304" pitchFamily="18" charset="0"/>
              </a:rPr>
              <a:t>Type 1: </a:t>
            </a:r>
            <a:r>
              <a:rPr lang="en-US" altLang="zh-CN" sz="2800" dirty="0">
                <a:latin typeface="Palatino Linotype" panose="02040502050505030304" pitchFamily="18" charset="0"/>
              </a:rPr>
              <a:t>On Shelf</a:t>
            </a:r>
            <a:endParaRPr lang="zh-CN" altLang="en-US" sz="2800" b="1" dirty="0"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7FDCAC-DC16-445A-9374-6F052DEF8964}"/>
              </a:ext>
            </a:extLst>
          </p:cNvPr>
          <p:cNvSpPr txBox="1"/>
          <p:nvPr/>
        </p:nvSpPr>
        <p:spPr>
          <a:xfrm>
            <a:off x="1019330" y="4096780"/>
            <a:ext cx="338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Palatino Linotype" panose="02040502050505030304" pitchFamily="18" charset="0"/>
              </a:rPr>
              <a:t>Type 2: </a:t>
            </a:r>
            <a:r>
              <a:rPr lang="en-US" altLang="zh-CN" sz="2800" dirty="0">
                <a:latin typeface="Palatino Linotype" panose="02040502050505030304" pitchFamily="18" charset="0"/>
              </a:rPr>
              <a:t>En Route </a:t>
            </a:r>
            <a:endParaRPr lang="zh-CN" altLang="en-US" sz="2800" b="1" dirty="0">
              <a:latin typeface="Palatino Linotype" panose="0204050205050503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736C42-7F55-40AE-8375-096BE96B22EF}"/>
              </a:ext>
            </a:extLst>
          </p:cNvPr>
          <p:cNvSpPr txBox="1"/>
          <p:nvPr/>
        </p:nvSpPr>
        <p:spPr>
          <a:xfrm>
            <a:off x="4124793" y="2199478"/>
            <a:ext cx="6653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Palatino Linotype" panose="02040502050505030304" pitchFamily="18" charset="0"/>
              </a:rPr>
              <a:t>Component 1: </a:t>
            </a:r>
            <a:r>
              <a:rPr lang="en-US" altLang="zh-CN" sz="2800" dirty="0">
                <a:latin typeface="Palatino Linotype" panose="02040502050505030304" pitchFamily="18" charset="0"/>
              </a:rPr>
              <a:t>Overcrowding near Shelf</a:t>
            </a:r>
            <a:endParaRPr lang="zh-CN" altLang="en-US" sz="2800" b="1" dirty="0">
              <a:latin typeface="Palatino Linotype" panose="0204050205050503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F9C6E6-7D14-4BB6-9A2E-B1C07E0DEC3A}"/>
              </a:ext>
            </a:extLst>
          </p:cNvPr>
          <p:cNvSpPr txBox="1"/>
          <p:nvPr/>
        </p:nvSpPr>
        <p:spPr>
          <a:xfrm>
            <a:off x="4124792" y="3493098"/>
            <a:ext cx="647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Palatino Linotype" panose="02040502050505030304" pitchFamily="18" charset="0"/>
              </a:rPr>
              <a:t>Component 2: </a:t>
            </a:r>
            <a:r>
              <a:rPr lang="en-US" altLang="zh-CN" sz="2800" dirty="0">
                <a:latin typeface="Palatino Linotype" panose="02040502050505030304" pitchFamily="18" charset="0"/>
              </a:rPr>
              <a:t>Scrambling for products</a:t>
            </a:r>
            <a:endParaRPr lang="zh-CN" altLang="en-US" sz="2800" b="1" dirty="0">
              <a:latin typeface="Palatino Linotype" panose="02040502050505030304" pitchFamily="18" charset="0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3C2E24AC-4591-497C-AA4A-0AA2656436CA}"/>
              </a:ext>
            </a:extLst>
          </p:cNvPr>
          <p:cNvSpPr/>
          <p:nvPr/>
        </p:nvSpPr>
        <p:spPr>
          <a:xfrm>
            <a:off x="704538" y="2908092"/>
            <a:ext cx="314792" cy="1530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2D2DC6C5-154F-426A-ADB5-70B111458842}"/>
              </a:ext>
            </a:extLst>
          </p:cNvPr>
          <p:cNvSpPr/>
          <p:nvPr/>
        </p:nvSpPr>
        <p:spPr>
          <a:xfrm>
            <a:off x="3810000" y="2342518"/>
            <a:ext cx="314792" cy="1530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BF5338-4E4F-4603-A745-0CB9A8BA8992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2" action="ppaction://hlinksldjump"/>
              </a:rPr>
              <a:t>10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BE1F135-7D6F-4BE2-8EC0-860A91B2ED07}"/>
                  </a:ext>
                </a:extLst>
              </p:cNvPr>
              <p:cNvSpPr txBox="1"/>
              <p:nvPr/>
            </p:nvSpPr>
            <p:spPr>
              <a:xfrm>
                <a:off x="6432939" y="2720289"/>
                <a:ext cx="4099560" cy="620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ra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BE1F135-7D6F-4BE2-8EC0-860A91B2E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939" y="2720289"/>
                <a:ext cx="4099560" cy="620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42416B5-EE9C-4DAE-8F7B-013A409A5F92}"/>
                  </a:ext>
                </a:extLst>
              </p:cNvPr>
              <p:cNvSpPr txBox="1"/>
              <p:nvPr/>
            </p:nvSpPr>
            <p:spPr>
              <a:xfrm>
                <a:off x="6432939" y="4048016"/>
                <a:ext cx="4099560" cy="620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ra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42416B5-EE9C-4DAE-8F7B-013A409A5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939" y="4048016"/>
                <a:ext cx="4099560" cy="620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55BF6FC2-4EC6-432D-9182-6E1EEF56BD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1261" y="4643084"/>
                <a:ext cx="5455920" cy="14946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Head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endParaRPr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55BF6FC2-4EC6-432D-9182-6E1EEF56B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61" y="4643084"/>
                <a:ext cx="5455920" cy="1494632"/>
              </a:xfrm>
              <a:prstGeom prst="rect">
                <a:avLst/>
              </a:prstGeom>
              <a:blipFill>
                <a:blip r:embed="rId5"/>
                <a:stretch>
                  <a:fillRect t="-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6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E</a:t>
            </a:r>
            <a:r>
              <a:rPr lang="en-US" altLang="zh-CN" sz="3200" dirty="0">
                <a:latin typeface="Palatino Linotype" panose="02040502050505030304" pitchFamily="18" charset="0"/>
              </a:rPr>
              <a:t>XPERIMENTAL </a:t>
            </a:r>
            <a:r>
              <a:rPr lang="en-US" altLang="zh-CN" sz="4800" dirty="0">
                <a:latin typeface="Palatino Linotype" panose="02040502050505030304" pitchFamily="18" charset="0"/>
              </a:rPr>
              <a:t>S</a:t>
            </a:r>
            <a:r>
              <a:rPr lang="en-US" altLang="zh-CN" sz="3200" dirty="0">
                <a:latin typeface="Palatino Linotype" panose="02040502050505030304" pitchFamily="18" charset="0"/>
              </a:rPr>
              <a:t>IMULATION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A9F830-D5C0-4220-BF4B-839EC466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Constant utility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Randomly generate shopping lists</a:t>
            </a:r>
          </a:p>
          <a:p>
            <a:pPr marL="0" indent="0">
              <a:buNone/>
            </a:pPr>
            <a:r>
              <a:rPr lang="en-US" altLang="zh-CN" dirty="0">
                <a:latin typeface="Palatino Linotype" panose="02040502050505030304" pitchFamily="18" charset="0"/>
              </a:rPr>
              <a:t>Require conversion from experimental scenario to reality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79B55C-3856-494B-A4A2-FE8A6175B135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2" action="ppaction://hlinksldjump"/>
              </a:rPr>
              <a:t>11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7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C</a:t>
            </a:r>
            <a:r>
              <a:rPr lang="en-US" altLang="zh-CN" sz="3200" dirty="0">
                <a:latin typeface="Palatino Linotype" panose="02040502050505030304" pitchFamily="18" charset="0"/>
              </a:rPr>
              <a:t>ONVERSION TO </a:t>
            </a:r>
            <a:r>
              <a:rPr lang="en-US" altLang="zh-CN" sz="4800" dirty="0">
                <a:latin typeface="Palatino Linotype" panose="02040502050505030304" pitchFamily="18" charset="0"/>
              </a:rPr>
              <a:t>R</a:t>
            </a:r>
            <a:r>
              <a:rPr lang="en-US" altLang="zh-CN" sz="3200" dirty="0">
                <a:latin typeface="Palatino Linotype" panose="02040502050505030304" pitchFamily="18" charset="0"/>
              </a:rPr>
              <a:t>EALITY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占位符 10">
                <a:extLst>
                  <a:ext uri="{FF2B5EF4-FFF2-40B4-BE49-F238E27FC236}">
                    <a16:creationId xmlns:a16="http://schemas.microsoft.com/office/drawing/2014/main" id="{BAFDC497-F560-4CA0-B358-D5F6841F7F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6612" y="1054998"/>
                <a:ext cx="5157787" cy="823912"/>
              </a:xfrm>
            </p:spPr>
            <p:txBody>
              <a:bodyPr/>
              <a:lstStyle/>
              <a:p>
                <a:r>
                  <a:rPr lang="en-US" altLang="zh-CN" dirty="0">
                    <a:latin typeface="Palatino Linotype" panose="02040502050505030304" pitchFamily="18" charset="0"/>
                  </a:rPr>
                  <a:t>Causation Side (Shelf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)</a:t>
                </a:r>
                <a:endParaRPr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11" name="文本占位符 10">
                <a:extLst>
                  <a:ext uri="{FF2B5EF4-FFF2-40B4-BE49-F238E27FC236}">
                    <a16:creationId xmlns:a16="http://schemas.microsoft.com/office/drawing/2014/main" id="{BAFDC497-F560-4CA0-B358-D5F6841F7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6612" y="1054998"/>
                <a:ext cx="5157787" cy="823912"/>
              </a:xfrm>
              <a:blipFill>
                <a:blip r:embed="rId2"/>
                <a:stretch>
                  <a:fillRect l="-1773" b="-1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B4EB5075-3006-46B5-9C6C-9167D5BCADF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1878910"/>
                <a:ext cx="5157787" cy="3684588"/>
              </a:xfrm>
            </p:spPr>
            <p:txBody>
              <a:bodyPr/>
              <a:lstStyle/>
              <a:p>
                <a:r>
                  <a:rPr lang="en-US" altLang="zh-CN" dirty="0">
                    <a:latin typeface="Palatino Linotype" panose="02040502050505030304" pitchFamily="18" charset="0"/>
                  </a:rPr>
                  <a:t>Inclination of item selection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B4EB5075-3006-46B5-9C6C-9167D5BCA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1878910"/>
                <a:ext cx="5157787" cy="3684588"/>
              </a:xfrm>
              <a:blipFill>
                <a:blip r:embed="rId3"/>
                <a:stretch>
                  <a:fillRect l="-2128" t="-2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占位符 12">
                <a:extLst>
                  <a:ext uri="{FF2B5EF4-FFF2-40B4-BE49-F238E27FC236}">
                    <a16:creationId xmlns:a16="http://schemas.microsoft.com/office/drawing/2014/main" id="{C25B25C8-5852-40F5-9762-D38A06C9A5FF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69024" y="1054998"/>
                <a:ext cx="5183188" cy="823912"/>
              </a:xfrm>
            </p:spPr>
            <p:txBody>
              <a:bodyPr/>
              <a:lstStyle/>
              <a:p>
                <a:r>
                  <a:rPr lang="en-US" altLang="zh-CN" dirty="0">
                    <a:latin typeface="Palatino Linotype" panose="02040502050505030304" pitchFamily="18" charset="0"/>
                  </a:rPr>
                  <a:t>Incidence Side (Shelf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)</a:t>
                </a:r>
                <a:endParaRPr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13" name="文本占位符 12">
                <a:extLst>
                  <a:ext uri="{FF2B5EF4-FFF2-40B4-BE49-F238E27FC236}">
                    <a16:creationId xmlns:a16="http://schemas.microsoft.com/office/drawing/2014/main" id="{C25B25C8-5852-40F5-9762-D38A06C9A5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69024" y="1054998"/>
                <a:ext cx="5183188" cy="823912"/>
              </a:xfrm>
              <a:blipFill>
                <a:blip r:embed="rId4"/>
                <a:stretch>
                  <a:fillRect l="-1882" b="-1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内容占位符 14">
                <a:extLst>
                  <a:ext uri="{FF2B5EF4-FFF2-40B4-BE49-F238E27FC236}">
                    <a16:creationId xmlns:a16="http://schemas.microsoft.com/office/drawing/2014/main" id="{6CD19234-73F5-480D-956D-76F60893736D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69024" y="1878910"/>
                <a:ext cx="5183188" cy="3684588"/>
              </a:xfrm>
            </p:spPr>
            <p:txBody>
              <a:bodyPr/>
              <a:lstStyle/>
              <a:p>
                <a:r>
                  <a:rPr lang="en-US" altLang="zh-CN" dirty="0">
                    <a:latin typeface="Palatino Linotype" panose="02040502050505030304" pitchFamily="18" charset="0"/>
                  </a:rPr>
                  <a:t>The number of items on shelf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15" name="内容占位符 14">
                <a:extLst>
                  <a:ext uri="{FF2B5EF4-FFF2-40B4-BE49-F238E27FC236}">
                    <a16:creationId xmlns:a16="http://schemas.microsoft.com/office/drawing/2014/main" id="{6CD19234-73F5-480D-956D-76F608937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69024" y="1878910"/>
                <a:ext cx="5183188" cy="3684588"/>
              </a:xfrm>
              <a:blipFill>
                <a:blip r:embed="rId5"/>
                <a:stretch>
                  <a:fillRect l="-2118" t="-2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6159367-6938-4B5E-B800-590E7B71FC8A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6" action="ppaction://hlinksldjump"/>
              </a:rPr>
              <a:t>12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3A7528-32C3-423E-B6C0-A18017F4A2F3}"/>
              </a:ext>
            </a:extLst>
          </p:cNvPr>
          <p:cNvSpPr txBox="1"/>
          <p:nvPr/>
        </p:nvSpPr>
        <p:spPr>
          <a:xfrm>
            <a:off x="1498925" y="3758936"/>
            <a:ext cx="157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Palatino Linotype" panose="02040502050505030304" pitchFamily="18" charset="0"/>
              </a:rPr>
              <a:t>On Shelf</a:t>
            </a:r>
            <a:endParaRPr lang="zh-CN" altLang="en-US" sz="2800" b="1" dirty="0">
              <a:latin typeface="Palatino Linotype" panose="0204050205050503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E7103B-EEC1-4215-9248-487BAF7301B0}"/>
              </a:ext>
            </a:extLst>
          </p:cNvPr>
          <p:cNvSpPr txBox="1"/>
          <p:nvPr/>
        </p:nvSpPr>
        <p:spPr>
          <a:xfrm>
            <a:off x="1498923" y="5052556"/>
            <a:ext cx="1662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Palatino Linotype" panose="02040502050505030304" pitchFamily="18" charset="0"/>
              </a:rPr>
              <a:t>En Route </a:t>
            </a:r>
            <a:endParaRPr lang="zh-CN" altLang="en-US" sz="2800" b="1" dirty="0">
              <a:latin typeface="Palatino Linotype" panose="0204050205050503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171B08-3EDF-48DB-A9D4-D835D4E556DD}"/>
              </a:ext>
            </a:extLst>
          </p:cNvPr>
          <p:cNvSpPr txBox="1"/>
          <p:nvPr/>
        </p:nvSpPr>
        <p:spPr>
          <a:xfrm>
            <a:off x="3375487" y="3194948"/>
            <a:ext cx="260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Palatino Linotype" panose="02040502050505030304" pitchFamily="18" charset="0"/>
              </a:rPr>
              <a:t>Overcrowding</a:t>
            </a:r>
            <a:endParaRPr lang="zh-CN" altLang="en-US" sz="2800" b="1" dirty="0">
              <a:latin typeface="Palatino Linotype" panose="0204050205050503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839BFB-CC9C-4E06-A509-AB0FC67B7B68}"/>
              </a:ext>
            </a:extLst>
          </p:cNvPr>
          <p:cNvSpPr txBox="1"/>
          <p:nvPr/>
        </p:nvSpPr>
        <p:spPr>
          <a:xfrm>
            <a:off x="3375487" y="4287359"/>
            <a:ext cx="2039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Palatino Linotype" panose="02040502050505030304" pitchFamily="18" charset="0"/>
              </a:rPr>
              <a:t>Scrambling</a:t>
            </a:r>
            <a:endParaRPr lang="zh-CN" altLang="en-US" sz="2800" b="1" dirty="0">
              <a:latin typeface="Palatino Linotype" panose="02040502050505030304" pitchFamily="18" charset="0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BE91D3FC-2865-40F0-94FD-21205F8A9579}"/>
              </a:ext>
            </a:extLst>
          </p:cNvPr>
          <p:cNvSpPr/>
          <p:nvPr/>
        </p:nvSpPr>
        <p:spPr>
          <a:xfrm>
            <a:off x="1184131" y="3863868"/>
            <a:ext cx="314792" cy="1530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6C3CE86-F47F-4DB1-89CA-C2990B65B17B}"/>
              </a:ext>
            </a:extLst>
          </p:cNvPr>
          <p:cNvSpPr/>
          <p:nvPr/>
        </p:nvSpPr>
        <p:spPr>
          <a:xfrm>
            <a:off x="3060694" y="3219418"/>
            <a:ext cx="314792" cy="1530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8AFD1C-CC99-429F-A297-F58BED117887}"/>
              </a:ext>
            </a:extLst>
          </p:cNvPr>
          <p:cNvSpPr txBox="1"/>
          <p:nvPr/>
        </p:nvSpPr>
        <p:spPr>
          <a:xfrm>
            <a:off x="3493378" y="3729044"/>
            <a:ext cx="248832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Another product</a:t>
            </a:r>
            <a:endParaRPr lang="zh-CN" altLang="en-US" sz="24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708BAC-9C5B-4369-B94A-0FF43746BAC5}"/>
              </a:ext>
            </a:extLst>
          </p:cNvPr>
          <p:cNvSpPr txBox="1"/>
          <p:nvPr/>
        </p:nvSpPr>
        <p:spPr>
          <a:xfrm>
            <a:off x="3475896" y="4898749"/>
            <a:ext cx="193927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This product</a:t>
            </a:r>
            <a:endParaRPr lang="zh-CN" altLang="en-US" sz="24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A1ED0D66-BB00-414F-BB52-D67E630DCBC7}"/>
              </a:ext>
            </a:extLst>
          </p:cNvPr>
          <p:cNvCxnSpPr>
            <a:cxnSpLocks/>
            <a:stCxn id="10" idx="3"/>
            <a:endCxn id="18" idx="3"/>
          </p:cNvCxnSpPr>
          <p:nvPr/>
        </p:nvCxnSpPr>
        <p:spPr>
          <a:xfrm>
            <a:off x="5981699" y="3456558"/>
            <a:ext cx="12700" cy="50331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018ED10-703A-4806-B119-3A408F758526}"/>
              </a:ext>
            </a:extLst>
          </p:cNvPr>
          <p:cNvCxnSpPr>
            <a:cxnSpLocks/>
            <a:stCxn id="14" idx="3"/>
            <a:endCxn id="19" idx="3"/>
          </p:cNvCxnSpPr>
          <p:nvPr/>
        </p:nvCxnSpPr>
        <p:spPr>
          <a:xfrm>
            <a:off x="5415169" y="4548969"/>
            <a:ext cx="12700" cy="58061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1CEFDAC-7353-4AF8-9D7A-E48C30B3BCD1}"/>
              </a:ext>
            </a:extLst>
          </p:cNvPr>
          <p:cNvSpPr txBox="1"/>
          <p:nvPr/>
        </p:nvSpPr>
        <p:spPr>
          <a:xfrm>
            <a:off x="880537" y="5680501"/>
            <a:ext cx="2494949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Another product</a:t>
            </a:r>
            <a:endParaRPr lang="zh-CN" altLang="en-US" sz="24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73BB2A1E-26CF-4951-BF25-0CA97646AE47}"/>
              </a:ext>
            </a:extLst>
          </p:cNvPr>
          <p:cNvCxnSpPr>
            <a:cxnSpLocks/>
            <a:stCxn id="9" idx="3"/>
            <a:endCxn id="22" idx="3"/>
          </p:cNvCxnSpPr>
          <p:nvPr/>
        </p:nvCxnSpPr>
        <p:spPr>
          <a:xfrm>
            <a:off x="3161104" y="5314166"/>
            <a:ext cx="214382" cy="597168"/>
          </a:xfrm>
          <a:prstGeom prst="curvedConnector3">
            <a:avLst>
              <a:gd name="adj1" fmla="val 2066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9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C</a:t>
            </a:r>
            <a:r>
              <a:rPr lang="en-US" altLang="zh-CN" sz="3200" dirty="0">
                <a:latin typeface="Palatino Linotype" panose="02040502050505030304" pitchFamily="18" charset="0"/>
              </a:rPr>
              <a:t>ONVERSION TO </a:t>
            </a:r>
            <a:r>
              <a:rPr lang="en-US" altLang="zh-CN" sz="4800" dirty="0">
                <a:latin typeface="Palatino Linotype" panose="02040502050505030304" pitchFamily="18" charset="0"/>
              </a:rPr>
              <a:t>R</a:t>
            </a:r>
            <a:r>
              <a:rPr lang="en-US" altLang="zh-CN" sz="3200" dirty="0">
                <a:latin typeface="Palatino Linotype" panose="02040502050505030304" pitchFamily="18" charset="0"/>
              </a:rPr>
              <a:t>EALITY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BAFDC497-F560-4CA0-B358-D5F6841F7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Caused by This Product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B4EB5075-3006-46B5-9C6C-9167D5BCADF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Palatino Linotype" panose="02040502050505030304" pitchFamily="18" charset="0"/>
                  </a:rPr>
                  <a:t>Actual Damage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r>
                  <a:rPr lang="en-US" altLang="zh-CN" dirty="0">
                    <a:latin typeface="Palatino Linotype" panose="02040502050505030304" pitchFamily="18" charset="0"/>
                  </a:rPr>
                  <a:t>Actual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B4EB5075-3006-46B5-9C6C-9167D5BCA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28" t="-3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C25B25C8-5852-40F5-9762-D38A06C9A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Caused by Another Product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4">
                <a:extLst>
                  <a:ext uri="{FF2B5EF4-FFF2-40B4-BE49-F238E27FC236}">
                    <a16:creationId xmlns:a16="http://schemas.microsoft.com/office/drawing/2014/main" id="{6CD19234-73F5-480D-956D-76F60893736D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Palatino Linotype" panose="02040502050505030304" pitchFamily="18" charset="0"/>
                  </a:rPr>
                  <a:t>Actual Damage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Palatino Linotype" panose="02040502050505030304" pitchFamily="18" charset="0"/>
                </a:endParaRPr>
              </a:p>
              <a:p>
                <a:r>
                  <a:rPr lang="en-US" altLang="zh-CN" dirty="0">
                    <a:latin typeface="Palatino Linotype" panose="02040502050505030304" pitchFamily="18" charset="0"/>
                  </a:rPr>
                  <a:t>Actual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5" name="内容占位符 14">
                <a:extLst>
                  <a:ext uri="{FF2B5EF4-FFF2-40B4-BE49-F238E27FC236}">
                    <a16:creationId xmlns:a16="http://schemas.microsoft.com/office/drawing/2014/main" id="{6CD19234-73F5-480D-956D-76F608937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118" t="-3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14">
                <a:extLst>
                  <a:ext uri="{FF2B5EF4-FFF2-40B4-BE49-F238E27FC236}">
                    <a16:creationId xmlns:a16="http://schemas.microsoft.com/office/drawing/2014/main" id="{A41670AF-850C-4BFD-B94B-87A4AE3905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2900" y="5263515"/>
                <a:ext cx="7946231" cy="15944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内容占位符 14">
                <a:extLst>
                  <a:ext uri="{FF2B5EF4-FFF2-40B4-BE49-F238E27FC236}">
                    <a16:creationId xmlns:a16="http://schemas.microsoft.com/office/drawing/2014/main" id="{A41670AF-850C-4BFD-B94B-87A4AE390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900" y="5263515"/>
                <a:ext cx="7946231" cy="15944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大括号 3">
            <a:extLst>
              <a:ext uri="{FF2B5EF4-FFF2-40B4-BE49-F238E27FC236}">
                <a16:creationId xmlns:a16="http://schemas.microsoft.com/office/drawing/2014/main" id="{30769B8F-A63A-4F2A-B064-8203948DD599}"/>
              </a:ext>
            </a:extLst>
          </p:cNvPr>
          <p:cNvSpPr/>
          <p:nvPr/>
        </p:nvSpPr>
        <p:spPr>
          <a:xfrm rot="16200000">
            <a:off x="5471238" y="3176149"/>
            <a:ext cx="249554" cy="39251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086476-A495-443C-807A-B6AF8566CD54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5" action="ppaction://hlinksldjump"/>
              </a:rPr>
              <a:t>13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7">
                <a:extLst>
                  <a:ext uri="{FF2B5EF4-FFF2-40B4-BE49-F238E27FC236}">
                    <a16:creationId xmlns:a16="http://schemas.microsoft.com/office/drawing/2014/main" id="{8F5586C2-65AD-44CE-91BC-A9605886EF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7493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b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′,⋯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8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1,7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7,1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7,7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,⋯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𝑈𝑆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𝑈𝑇𝑉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" name="内容占位符 7">
                <a:extLst>
                  <a:ext uri="{FF2B5EF4-FFF2-40B4-BE49-F238E27FC236}">
                    <a16:creationId xmlns:a16="http://schemas.microsoft.com/office/drawing/2014/main" id="{8F5586C2-65AD-44CE-91BC-A9605886E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7493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10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R</a:t>
            </a:r>
            <a:r>
              <a:rPr lang="en-US" altLang="zh-CN" sz="3200" dirty="0">
                <a:latin typeface="Palatino Linotype" panose="02040502050505030304" pitchFamily="18" charset="0"/>
              </a:rPr>
              <a:t>ESULTS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2BD5AFE-A7C7-4848-BF5E-7E2675C7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218484"/>
            <a:ext cx="6215605" cy="6601069"/>
          </a:xfr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0F135AB-08AC-482F-848E-FFEFAD016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83" y="4233482"/>
            <a:ext cx="4327514" cy="22593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9141FE-2102-41A2-AB88-A70CD3D25D3E}"/>
                  </a:ext>
                </a:extLst>
              </p:cNvPr>
              <p:cNvSpPr txBox="1"/>
              <p:nvPr/>
            </p:nvSpPr>
            <p:spPr>
              <a:xfrm>
                <a:off x="960120" y="1981200"/>
                <a:ext cx="4023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Palatino Linotype" panose="02040502050505030304" pitchFamily="18" charset="0"/>
                  </a:rPr>
                  <a:t>Damage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=7.30×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9141FE-2102-41A2-AB88-A70CD3D25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" y="1981200"/>
                <a:ext cx="4023360" cy="523220"/>
              </a:xfrm>
              <a:prstGeom prst="rect">
                <a:avLst/>
              </a:prstGeom>
              <a:blipFill>
                <a:blip r:embed="rId4"/>
                <a:stretch>
                  <a:fillRect l="-3182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0D606B7B-EBE9-4B25-AC0C-A29A8750C091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5" action="ppaction://hlinksldjump"/>
              </a:rPr>
              <a:t>14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27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L</a:t>
            </a:r>
            <a:r>
              <a:rPr lang="en-US" altLang="zh-CN" sz="3200" dirty="0">
                <a:latin typeface="Palatino Linotype" panose="02040502050505030304" pitchFamily="18" charset="0"/>
              </a:rPr>
              <a:t>AYOUT </a:t>
            </a:r>
            <a:r>
              <a:rPr lang="en-US" altLang="zh-CN" sz="4800" dirty="0">
                <a:latin typeface="Palatino Linotype" panose="02040502050505030304" pitchFamily="18" charset="0"/>
              </a:rPr>
              <a:t>O</a:t>
            </a:r>
            <a:r>
              <a:rPr lang="en-US" altLang="zh-CN" sz="3200" dirty="0">
                <a:latin typeface="Palatino Linotype" panose="02040502050505030304" pitchFamily="18" charset="0"/>
              </a:rPr>
              <a:t>PTIMIZATION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9F8E73A-3253-4492-95BA-446D47CF1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06" y="5115952"/>
            <a:ext cx="897209" cy="89924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67528FB-FF35-4E7C-A83C-C40361892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86" y="4158372"/>
            <a:ext cx="899248" cy="90128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C1AFC95-DB8F-4E01-8446-E0058B72D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45" y="4158372"/>
            <a:ext cx="901287" cy="90128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EA30EF4-CD14-4286-A93A-E0AAE856E3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48" y="4158372"/>
            <a:ext cx="901287" cy="89924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1ED76FA-EE4A-4E9D-B204-5031DB601F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947" y="5115952"/>
            <a:ext cx="901287" cy="89924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00491B2-E8D3-4F20-884E-2A26E726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89" y="4157345"/>
            <a:ext cx="899248" cy="89720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98E3158-E1D4-4037-8FC2-A572DBA429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88" y="5108927"/>
            <a:ext cx="899248" cy="90128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251908C-16A2-40A9-9202-421A13EECD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7" y="5100235"/>
            <a:ext cx="901287" cy="90128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EEFA64F-3A4E-4202-BBB1-4D4F30951B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73" y="1442516"/>
            <a:ext cx="5524929" cy="162598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6736B14-1360-43EF-A6FB-F7A26A720466}"/>
              </a:ext>
            </a:extLst>
          </p:cNvPr>
          <p:cNvSpPr/>
          <p:nvPr/>
        </p:nvSpPr>
        <p:spPr>
          <a:xfrm>
            <a:off x="8711175" y="2577941"/>
            <a:ext cx="1615367" cy="13554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A91E5D-5829-4D55-9717-AB8E033CAAEA}"/>
              </a:ext>
            </a:extLst>
          </p:cNvPr>
          <p:cNvSpPr/>
          <p:nvPr/>
        </p:nvSpPr>
        <p:spPr>
          <a:xfrm>
            <a:off x="8711179" y="2594976"/>
            <a:ext cx="1615363" cy="1306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397ABD6-26E1-4EE6-AEE4-DBCF1FF484C5}"/>
              </a:ext>
            </a:extLst>
          </p:cNvPr>
          <p:cNvSpPr/>
          <p:nvPr/>
        </p:nvSpPr>
        <p:spPr>
          <a:xfrm>
            <a:off x="8711180" y="1803455"/>
            <a:ext cx="3230732" cy="347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6FD8BCB-FBC3-40FD-A010-3F4EA7FEE25F}"/>
              </a:ext>
            </a:extLst>
          </p:cNvPr>
          <p:cNvCxnSpPr>
            <a:stCxn id="15" idx="0"/>
            <a:endCxn id="15" idx="2"/>
          </p:cNvCxnSpPr>
          <p:nvPr/>
        </p:nvCxnSpPr>
        <p:spPr>
          <a:xfrm>
            <a:off x="10326546" y="1803455"/>
            <a:ext cx="0" cy="3476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F66E2C6-21EA-4AFF-B76F-9724DC8842BA}"/>
              </a:ext>
            </a:extLst>
          </p:cNvPr>
          <p:cNvCxnSpPr/>
          <p:nvPr/>
        </p:nvCxnSpPr>
        <p:spPr>
          <a:xfrm>
            <a:off x="8711180" y="2594977"/>
            <a:ext cx="3230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D2CDC30-13F4-434D-9946-D5D7492A3C55}"/>
              </a:ext>
            </a:extLst>
          </p:cNvPr>
          <p:cNvCxnSpPr/>
          <p:nvPr/>
        </p:nvCxnSpPr>
        <p:spPr>
          <a:xfrm>
            <a:off x="8711180" y="3901760"/>
            <a:ext cx="3230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0548AB2-9CEE-4024-93DB-834475C2B02A}"/>
              </a:ext>
            </a:extLst>
          </p:cNvPr>
          <p:cNvSpPr txBox="1"/>
          <p:nvPr/>
        </p:nvSpPr>
        <p:spPr>
          <a:xfrm>
            <a:off x="9816266" y="5436960"/>
            <a:ext cx="102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</a:rPr>
              <a:t>Layout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67E62AC-4A85-49F8-A0E4-0DE01FB56EFE}"/>
                  </a:ext>
                </a:extLst>
              </p:cNvPr>
              <p:cNvSpPr txBox="1"/>
              <p:nvPr/>
            </p:nvSpPr>
            <p:spPr>
              <a:xfrm>
                <a:off x="2734063" y="5820563"/>
                <a:ext cx="2061969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Palatino Linotype" panose="02040502050505030304" pitchFamily="18" charset="0"/>
                  </a:rPr>
                  <a:t>Cluster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67E62AC-4A85-49F8-A0E4-0DE01FB56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063" y="5820563"/>
                <a:ext cx="2061969" cy="523220"/>
              </a:xfrm>
              <a:prstGeom prst="rect">
                <a:avLst/>
              </a:prstGeom>
              <a:blipFill>
                <a:blip r:embed="rId11"/>
                <a:stretch>
                  <a:fillRect l="-5882" t="-11364" b="-29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643B875-1506-4D9C-804C-5E8A0054368F}"/>
                  </a:ext>
                </a:extLst>
              </p:cNvPr>
              <p:cNvSpPr txBox="1"/>
              <p:nvPr/>
            </p:nvSpPr>
            <p:spPr>
              <a:xfrm>
                <a:off x="8774857" y="1897547"/>
                <a:ext cx="2061969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Palatino Linotype" panose="02040502050505030304" pitchFamily="18" charset="0"/>
                  </a:rPr>
                  <a:t>Region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643B875-1506-4D9C-804C-5E8A00543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857" y="1897547"/>
                <a:ext cx="2061969" cy="523220"/>
              </a:xfrm>
              <a:prstGeom prst="rect">
                <a:avLst/>
              </a:prstGeom>
              <a:blipFill>
                <a:blip r:embed="rId12"/>
                <a:stretch>
                  <a:fillRect l="-5572" t="-10227" b="-29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C513B11-7CB2-4C7B-96A0-CBB10249DAA4}"/>
                  </a:ext>
                </a:extLst>
              </p:cNvPr>
              <p:cNvSpPr txBox="1"/>
              <p:nvPr/>
            </p:nvSpPr>
            <p:spPr>
              <a:xfrm>
                <a:off x="3894745" y="2664119"/>
                <a:ext cx="2061969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Palatino Linotype" panose="02040502050505030304" pitchFamily="18" charset="0"/>
                  </a:rPr>
                  <a:t>Direction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C513B11-7CB2-4C7B-96A0-CBB10249D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745" y="2664119"/>
                <a:ext cx="2061969" cy="523220"/>
              </a:xfrm>
              <a:prstGeom prst="rect">
                <a:avLst/>
              </a:prstGeom>
              <a:blipFill>
                <a:blip r:embed="rId13"/>
                <a:stretch>
                  <a:fillRect l="-5882" t="-10227" b="-29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73F2499-26B9-47FA-B34D-1C5FCC5D5F96}"/>
                  </a:ext>
                </a:extLst>
              </p:cNvPr>
              <p:cNvSpPr txBox="1"/>
              <p:nvPr/>
            </p:nvSpPr>
            <p:spPr>
              <a:xfrm>
                <a:off x="6268192" y="3172865"/>
                <a:ext cx="2407725" cy="9730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Palatino Linotype" panose="02040502050505030304" pitchFamily="18" charset="0"/>
                  </a:rPr>
                  <a:t>Flux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8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800" dirty="0">
                    <a:latin typeface="Palatino Linotype" panose="02040502050505030304" pitchFamily="18" charset="0"/>
                  </a:rPr>
                  <a:t>in direction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73F2499-26B9-47FA-B34D-1C5FCC5D5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192" y="3172865"/>
                <a:ext cx="2407725" cy="973023"/>
              </a:xfrm>
              <a:prstGeom prst="rect">
                <a:avLst/>
              </a:prstGeom>
              <a:blipFill>
                <a:blip r:embed="rId14"/>
                <a:stretch>
                  <a:fillRect l="-4786" t="-5556" b="-15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6729D01-5EC8-4A2C-B455-227FB511450B}"/>
                  </a:ext>
                </a:extLst>
              </p:cNvPr>
              <p:cNvSpPr txBox="1"/>
              <p:nvPr/>
            </p:nvSpPr>
            <p:spPr>
              <a:xfrm>
                <a:off x="6785236" y="5514271"/>
                <a:ext cx="2961843" cy="9730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Palatino Linotype" panose="02040502050505030304" pitchFamily="18" charset="0"/>
                  </a:rPr>
                  <a:t>Damage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8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800" dirty="0">
                    <a:latin typeface="Palatino Linotype" panose="02040502050505030304" pitchFamily="18" charset="0"/>
                  </a:rPr>
                  <a:t>under direction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6729D01-5EC8-4A2C-B455-227FB511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236" y="5514271"/>
                <a:ext cx="2961843" cy="973023"/>
              </a:xfrm>
              <a:prstGeom prst="rect">
                <a:avLst/>
              </a:prstGeom>
              <a:blipFill>
                <a:blip r:embed="rId15"/>
                <a:stretch>
                  <a:fillRect l="-3893" t="-6211" b="-16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1CF34B5-2F72-49D3-866E-1C36167AD86C}"/>
              </a:ext>
            </a:extLst>
          </p:cNvPr>
          <p:cNvCxnSpPr>
            <a:cxnSpLocks/>
            <a:stCxn id="32" idx="3"/>
            <a:endCxn id="30" idx="0"/>
          </p:cNvCxnSpPr>
          <p:nvPr/>
        </p:nvCxnSpPr>
        <p:spPr>
          <a:xfrm flipV="1">
            <a:off x="5956714" y="1897547"/>
            <a:ext cx="3849128" cy="1028182"/>
          </a:xfrm>
          <a:prstGeom prst="bentConnector4">
            <a:avLst>
              <a:gd name="adj1" fmla="val 10081"/>
              <a:gd name="adj2" fmla="val 1222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BF3925C-E3C0-4BFB-931F-E93326AFD2E9}"/>
              </a:ext>
            </a:extLst>
          </p:cNvPr>
          <p:cNvCxnSpPr>
            <a:cxnSpLocks/>
            <a:stCxn id="32" idx="2"/>
            <a:endCxn id="3" idx="2"/>
          </p:cNvCxnSpPr>
          <p:nvPr/>
        </p:nvCxnSpPr>
        <p:spPr>
          <a:xfrm rot="5400000">
            <a:off x="2767167" y="4185220"/>
            <a:ext cx="3156444" cy="1160682"/>
          </a:xfrm>
          <a:prstGeom prst="bentConnector3">
            <a:avLst>
              <a:gd name="adj1" fmla="val 1072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B865477-240F-4E7D-92EE-93C997DB0C5E}"/>
              </a:ext>
            </a:extLst>
          </p:cNvPr>
          <p:cNvCxnSpPr/>
          <p:nvPr/>
        </p:nvCxnSpPr>
        <p:spPr>
          <a:xfrm>
            <a:off x="6934568" y="1691454"/>
            <a:ext cx="0" cy="1496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08835A9-6348-49AB-A907-25D86FAB586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925729" y="6000783"/>
            <a:ext cx="1859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970FA2D-34E4-48A6-B1AB-5E22364C1E74}"/>
              </a:ext>
            </a:extLst>
          </p:cNvPr>
          <p:cNvSpPr txBox="1"/>
          <p:nvPr/>
        </p:nvSpPr>
        <p:spPr>
          <a:xfrm>
            <a:off x="5079549" y="5989840"/>
            <a:ext cx="173280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Palatino Linotype" panose="02040502050505030304" pitchFamily="18" charset="0"/>
              </a:rPr>
              <a:t>Experimental Simulation</a:t>
            </a:r>
            <a:endParaRPr lang="zh-CN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8367E7B-A913-4D3F-9BE5-6E6F006E8F2D}"/>
              </a:ext>
            </a:extLst>
          </p:cNvPr>
          <p:cNvSpPr txBox="1"/>
          <p:nvPr/>
        </p:nvSpPr>
        <p:spPr>
          <a:xfrm>
            <a:off x="6980288" y="2296688"/>
            <a:ext cx="173280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Palatino Linotype" panose="02040502050505030304" pitchFamily="18" charset="0"/>
              </a:rPr>
              <a:t>Experimental Simulation</a:t>
            </a:r>
            <a:endParaRPr lang="zh-CN" altLang="en-US" sz="2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内容占位符 2">
                <a:extLst>
                  <a:ext uri="{FF2B5EF4-FFF2-40B4-BE49-F238E27FC236}">
                    <a16:creationId xmlns:a16="http://schemas.microsoft.com/office/drawing/2014/main" id="{C788F692-2E70-416F-A8D3-E31F2A8E8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07363" y="4234132"/>
                <a:ext cx="3779520" cy="1191895"/>
              </a:xfr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6" name="内容占位符 2">
                <a:extLst>
                  <a:ext uri="{FF2B5EF4-FFF2-40B4-BE49-F238E27FC236}">
                    <a16:creationId xmlns:a16="http://schemas.microsoft.com/office/drawing/2014/main" id="{C788F692-2E70-416F-A8D3-E31F2A8E8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7363" y="4234132"/>
                <a:ext cx="3779520" cy="1191895"/>
              </a:xfr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31297098-AF5D-4EBF-9766-34099D7DE548}"/>
              </a:ext>
            </a:extLst>
          </p:cNvPr>
          <p:cNvCxnSpPr>
            <a:cxnSpLocks/>
            <a:stCxn id="34" idx="1"/>
            <a:endCxn id="56" idx="1"/>
          </p:cNvCxnSpPr>
          <p:nvPr/>
        </p:nvCxnSpPr>
        <p:spPr>
          <a:xfrm rot="10800000" flipV="1">
            <a:off x="5007364" y="3659376"/>
            <a:ext cx="1260829" cy="117070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1DBC67A2-14F0-4604-A4B1-34B3E61F0DBC}"/>
              </a:ext>
            </a:extLst>
          </p:cNvPr>
          <p:cNvCxnSpPr>
            <a:cxnSpLocks/>
            <a:stCxn id="36" idx="0"/>
            <a:endCxn id="56" idx="3"/>
          </p:cNvCxnSpPr>
          <p:nvPr/>
        </p:nvCxnSpPr>
        <p:spPr>
          <a:xfrm rot="5400000" flipH="1" flipV="1">
            <a:off x="8184425" y="4911814"/>
            <a:ext cx="684191" cy="520725"/>
          </a:xfrm>
          <a:prstGeom prst="bentConnector4">
            <a:avLst>
              <a:gd name="adj1" fmla="val 22041"/>
              <a:gd name="adj2" fmla="val 143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79F6BA8-9E1D-4280-80C4-AEB9427668E0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17" action="ppaction://hlinksldjump"/>
              </a:rPr>
              <a:t>15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内容占位符 2">
                <a:extLst>
                  <a:ext uri="{FF2B5EF4-FFF2-40B4-BE49-F238E27FC236}">
                    <a16:creationId xmlns:a16="http://schemas.microsoft.com/office/drawing/2014/main" id="{42DA6786-AE61-4C63-AEA8-14480BF8F6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964" y="1272619"/>
                <a:ext cx="11428456" cy="55853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4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  <m:t>1,16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4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40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4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  <m:t>6,1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4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  <m:t>6,16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4000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6,1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6,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4000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𝑌𝑍</m:t>
                      </m:r>
                    </m:oMath>
                  </m:oMathPara>
                </a14:m>
                <a:endParaRPr lang="zh-CN" altLang="en-US" sz="40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8" name="内容占位符 2">
                <a:extLst>
                  <a:ext uri="{FF2B5EF4-FFF2-40B4-BE49-F238E27FC236}">
                    <a16:creationId xmlns:a16="http://schemas.microsoft.com/office/drawing/2014/main" id="{42DA6786-AE61-4C63-AEA8-14480BF8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64" y="1272619"/>
                <a:ext cx="11428456" cy="558538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71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R</a:t>
            </a:r>
            <a:r>
              <a:rPr lang="en-US" altLang="zh-CN" sz="3200" dirty="0">
                <a:latin typeface="Palatino Linotype" panose="02040502050505030304" pitchFamily="18" charset="0"/>
              </a:rPr>
              <a:t>ESULTS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F135AB-08AC-482F-848E-FFEFAD016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83" y="4233482"/>
            <a:ext cx="4327514" cy="2259393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A26E6FF-4F83-46E6-9451-41C25431C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365125"/>
            <a:ext cx="6092378" cy="640642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4FF0AD4-ADA1-4B05-BAC1-D4C75A914AC8}"/>
                  </a:ext>
                </a:extLst>
              </p:cNvPr>
              <p:cNvSpPr txBox="1"/>
              <p:nvPr/>
            </p:nvSpPr>
            <p:spPr>
              <a:xfrm>
                <a:off x="960120" y="1981200"/>
                <a:ext cx="40233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Palatino Linotype" panose="02040502050505030304" pitchFamily="18" charset="0"/>
                  </a:rPr>
                  <a:t>Damage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=4.47×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altLang="zh-CN" sz="2800" b="0" dirty="0">
                  <a:latin typeface="Palatino Linotype" panose="02040502050505030304" pitchFamily="18" charset="0"/>
                </a:endParaRPr>
              </a:p>
              <a:p>
                <a:r>
                  <a:rPr lang="en-US" altLang="zh-CN" sz="280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34.66%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 decrease)</a:t>
                </a:r>
                <a:endParaRPr lang="zh-CN" altLang="en-US" sz="2800" dirty="0">
                  <a:solidFill>
                    <a:srgbClr val="FF000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4FF0AD4-ADA1-4B05-BAC1-D4C75A914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" y="1981200"/>
                <a:ext cx="4023360" cy="954107"/>
              </a:xfrm>
              <a:prstGeom prst="rect">
                <a:avLst/>
              </a:prstGeom>
              <a:blipFill>
                <a:blip r:embed="rId4"/>
                <a:stretch>
                  <a:fillRect l="-3182" t="-636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1ABF6C6-915F-4207-8696-FAB8EB1617FE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5" action="ppaction://hlinksldjump"/>
              </a:rPr>
              <a:t>16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0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7">
            <a:extLst>
              <a:ext uri="{FF2B5EF4-FFF2-40B4-BE49-F238E27FC236}">
                <a16:creationId xmlns:a16="http://schemas.microsoft.com/office/drawing/2014/main" id="{42022048-51E5-4D65-A475-A24BB8BB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65" y="365125"/>
            <a:ext cx="3059617" cy="3249361"/>
          </a:xfrm>
          <a:prstGeom prst="rect">
            <a:avLst/>
          </a:prstGeom>
        </p:spPr>
      </p:pic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A4775BF5-0146-4FCC-B3D0-DB05CA73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Products concentrated on the right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Place popular items in the rear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Shelves match direction of pedestrian flow</a:t>
            </a:r>
          </a:p>
          <a:p>
            <a:pPr lvl="2"/>
            <a:r>
              <a:rPr lang="en-US" altLang="zh-CN" dirty="0">
                <a:latin typeface="Palatino Linotype" panose="02040502050505030304" pitchFamily="18" charset="0"/>
              </a:rPr>
              <a:t>Vertical in the front</a:t>
            </a:r>
          </a:p>
          <a:p>
            <a:pPr lvl="2"/>
            <a:r>
              <a:rPr lang="en-US" altLang="zh-CN" dirty="0">
                <a:latin typeface="Palatino Linotype" panose="02040502050505030304" pitchFamily="18" charset="0"/>
              </a:rPr>
              <a:t>Slanted on the left</a:t>
            </a:r>
          </a:p>
          <a:p>
            <a:pPr lvl="2"/>
            <a:r>
              <a:rPr lang="en-US" altLang="zh-CN" dirty="0">
                <a:latin typeface="Palatino Linotype" panose="02040502050505030304" pitchFamily="18" charset="0"/>
              </a:rPr>
              <a:t>Squares in the rear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Most potentially lucrative: Cameras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Helpful to open up more cashier stations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01C4246-DB6C-4EF3-A4DE-9F8390B9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</a:rPr>
              <a:t>R</a:t>
            </a:r>
            <a:r>
              <a:rPr lang="en-US" altLang="zh-CN" sz="3200" dirty="0">
                <a:latin typeface="Palatino Linotype" panose="02040502050505030304" pitchFamily="18" charset="0"/>
              </a:rPr>
              <a:t>ESULT </a:t>
            </a:r>
            <a:r>
              <a:rPr lang="en-US" altLang="zh-CN" dirty="0">
                <a:latin typeface="Palatino Linotype" panose="02040502050505030304" pitchFamily="18" charset="0"/>
              </a:rPr>
              <a:t>A</a:t>
            </a:r>
            <a:r>
              <a:rPr lang="en-US" altLang="zh-CN" sz="3200" dirty="0">
                <a:latin typeface="Palatino Linotype" panose="02040502050505030304" pitchFamily="18" charset="0"/>
              </a:rPr>
              <a:t>NALYSIS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73DCA0-7E4B-4876-AA09-FDF0F0E93F89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3" action="ppaction://hlinksldjump"/>
              </a:rPr>
              <a:t>17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943A03D-CB6F-4D11-B916-97DB0B86B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65" y="3503797"/>
            <a:ext cx="3090077" cy="32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83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内容占位符 16">
                <a:extLst>
                  <a:ext uri="{FF2B5EF4-FFF2-40B4-BE49-F238E27FC236}">
                    <a16:creationId xmlns:a16="http://schemas.microsoft.com/office/drawing/2014/main" id="{A4775BF5-0146-4FCC-B3D0-DB05CA73AB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Palatino Linotype" panose="02040502050505030304" pitchFamily="18" charset="0"/>
                  </a:rPr>
                  <a:t>Cashier Queueing Rate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: Sensitive, but reasonable</a:t>
                </a:r>
              </a:p>
              <a:p>
                <a:r>
                  <a:rPr lang="en-US" altLang="zh-CN" dirty="0">
                    <a:latin typeface="Palatino Linotype" panose="02040502050505030304" pitchFamily="18" charset="0"/>
                  </a:rPr>
                  <a:t>Cell Carrying Capacity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: Insensitive</a:t>
                </a:r>
              </a:p>
              <a:p>
                <a:r>
                  <a:rPr lang="en-US" altLang="zh-CN" dirty="0">
                    <a:latin typeface="Palatino Linotype" panose="02040502050505030304" pitchFamily="18" charset="0"/>
                  </a:rPr>
                  <a:t>Gauging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: Insensitive</a:t>
                </a:r>
                <a:endParaRPr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17" name="内容占位符 16">
                <a:extLst>
                  <a:ext uri="{FF2B5EF4-FFF2-40B4-BE49-F238E27FC236}">
                    <a16:creationId xmlns:a16="http://schemas.microsoft.com/office/drawing/2014/main" id="{A4775BF5-0146-4FCC-B3D0-DB05CA73A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A01C4246-DB6C-4EF3-A4DE-9F8390B9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</a:rPr>
              <a:t>S</a:t>
            </a:r>
            <a:r>
              <a:rPr lang="en-US" altLang="zh-CN" sz="3200" dirty="0">
                <a:latin typeface="Palatino Linotype" panose="02040502050505030304" pitchFamily="18" charset="0"/>
              </a:rPr>
              <a:t>ENSITIVITY </a:t>
            </a:r>
            <a:r>
              <a:rPr lang="en-US" altLang="zh-CN" dirty="0">
                <a:latin typeface="Palatino Linotype" panose="02040502050505030304" pitchFamily="18" charset="0"/>
              </a:rPr>
              <a:t>A</a:t>
            </a:r>
            <a:r>
              <a:rPr lang="en-US" altLang="zh-CN" sz="3200" dirty="0">
                <a:latin typeface="Palatino Linotype" panose="02040502050505030304" pitchFamily="18" charset="0"/>
              </a:rPr>
              <a:t>NALYSIS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73DCA0-7E4B-4876-AA09-FDF0F0E93F89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3" action="ppaction://hlinksldjump"/>
              </a:rPr>
              <a:t>18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86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55480-01B1-4D8C-9563-D66E9385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644843"/>
            <a:ext cx="5157787" cy="823912"/>
          </a:xfrm>
        </p:spPr>
        <p:txBody>
          <a:bodyPr/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S</a:t>
            </a:r>
            <a:r>
              <a:rPr lang="en-US" altLang="zh-CN" dirty="0">
                <a:latin typeface="Palatino Linotype" panose="02040502050505030304" pitchFamily="18" charset="0"/>
              </a:rPr>
              <a:t>TRENGTHS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F014503-0478-4C8F-9ADB-25DFFFFCD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625" y="644843"/>
            <a:ext cx="5183188" cy="823912"/>
          </a:xfrm>
        </p:spPr>
        <p:txBody>
          <a:bodyPr/>
          <a:lstStyle/>
          <a:p>
            <a:r>
              <a:rPr lang="en-US" altLang="zh-CN" sz="4000" dirty="0">
                <a:latin typeface="Palatino Linotype" panose="02040502050505030304" pitchFamily="18" charset="0"/>
              </a:rPr>
              <a:t>W</a:t>
            </a:r>
            <a:r>
              <a:rPr lang="en-US" altLang="zh-CN" dirty="0">
                <a:latin typeface="Palatino Linotype" panose="02040502050505030304" pitchFamily="18" charset="0"/>
              </a:rPr>
              <a:t>EAKNESSES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CA0E87D4-198A-4512-8237-D7E1585409CC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70625" y="1832788"/>
                <a:ext cx="5183188" cy="45053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Palatino Linotype" panose="02040502050505030304" pitchFamily="18" charset="0"/>
                  </a:rPr>
                  <a:t>Inaccuracy for slanted shelves</a:t>
                </a:r>
              </a:p>
              <a:p>
                <a:r>
                  <a:rPr lang="en-US" altLang="zh-CN" dirty="0">
                    <a:latin typeface="Palatino Linotype" panose="02040502050505030304" pitchFamily="18" charset="0"/>
                  </a:rPr>
                  <a:t>Multitudinous assumptions</a:t>
                </a:r>
              </a:p>
              <a:p>
                <a:r>
                  <a:rPr lang="en-US" altLang="zh-CN" dirty="0">
                    <a:latin typeface="Palatino Linotype" panose="02040502050505030304" pitchFamily="18" charset="0"/>
                  </a:rPr>
                  <a:t>Limitation of patterns in 2(d)</a:t>
                </a:r>
              </a:p>
              <a:p>
                <a:r>
                  <a:rPr lang="en-US" altLang="zh-CN" dirty="0">
                    <a:latin typeface="Palatino Linotype" panose="02040502050505030304" pitchFamily="18" charset="0"/>
                  </a:rPr>
                  <a:t>Sensitive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CA0E87D4-198A-4512-8237-D7E158540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70625" y="1832788"/>
                <a:ext cx="5183188" cy="4505325"/>
              </a:xfrm>
              <a:blipFill>
                <a:blip r:embed="rId2"/>
                <a:stretch>
                  <a:fillRect l="-2118" t="-2571" r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内容占位符 10">
            <a:extLst>
              <a:ext uri="{FF2B5EF4-FFF2-40B4-BE49-F238E27FC236}">
                <a16:creationId xmlns:a16="http://schemas.microsoft.com/office/drawing/2014/main" id="{96582FB2-1E25-4DEA-948C-1388127FD0FB}"/>
              </a:ext>
            </a:extLst>
          </p:cNvPr>
          <p:cNvSpPr txBox="1">
            <a:spLocks/>
          </p:cNvSpPr>
          <p:nvPr/>
        </p:nvSpPr>
        <p:spPr>
          <a:xfrm>
            <a:off x="938213" y="1832788"/>
            <a:ext cx="5183188" cy="4139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Palatino Linotype" panose="02040502050505030304" pitchFamily="18" charset="0"/>
              </a:rPr>
              <a:t>Independent of external data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Generic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Realistic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Generally insensitive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D268A0-7E4F-4E2C-91F1-D8885B1A2BB2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3" action="ppaction://hlinksldjump"/>
              </a:rPr>
              <a:t>19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92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O</a:t>
            </a:r>
            <a:r>
              <a:rPr lang="en-US" altLang="zh-CN" sz="3200" dirty="0">
                <a:latin typeface="Palatino Linotype" panose="02040502050505030304" pitchFamily="18" charset="0"/>
              </a:rPr>
              <a:t>UR</a:t>
            </a:r>
            <a:r>
              <a:rPr lang="en-US" altLang="zh-CN" dirty="0">
                <a:latin typeface="Palatino Linotype" panose="02040502050505030304" pitchFamily="18" charset="0"/>
              </a:rPr>
              <a:t> W</a:t>
            </a:r>
            <a:r>
              <a:rPr lang="en-US" altLang="zh-CN" sz="3200" dirty="0">
                <a:latin typeface="Palatino Linotype" panose="02040502050505030304" pitchFamily="18" charset="0"/>
              </a:rPr>
              <a:t>ORK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87F9B2-D618-4795-B164-E04D25E59BA4}"/>
              </a:ext>
            </a:extLst>
          </p:cNvPr>
          <p:cNvSpPr txBox="1"/>
          <p:nvPr/>
        </p:nvSpPr>
        <p:spPr>
          <a:xfrm>
            <a:off x="1748063" y="1961287"/>
            <a:ext cx="3505199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Palatino Linotype" panose="02040502050505030304" pitchFamily="18" charset="0"/>
              </a:rPr>
              <a:t>Product Utility</a:t>
            </a:r>
            <a:endParaRPr lang="zh-CN" altLang="en-US" sz="280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25C240-4C4B-410E-AF27-D895FF42C3A3}"/>
              </a:ext>
            </a:extLst>
          </p:cNvPr>
          <p:cNvSpPr txBox="1"/>
          <p:nvPr/>
        </p:nvSpPr>
        <p:spPr>
          <a:xfrm>
            <a:off x="1748062" y="3939535"/>
            <a:ext cx="3505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Palatino Linotype" panose="02040502050505030304" pitchFamily="18" charset="0"/>
              </a:rPr>
              <a:t>Allocation &amp; Layout</a:t>
            </a:r>
            <a:endParaRPr lang="zh-CN" alt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CFC499-494B-4EB6-B7A9-F9552539659D}"/>
              </a:ext>
            </a:extLst>
          </p:cNvPr>
          <p:cNvSpPr txBox="1"/>
          <p:nvPr/>
        </p:nvSpPr>
        <p:spPr>
          <a:xfrm>
            <a:off x="1748061" y="5916972"/>
            <a:ext cx="35052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Damage</a:t>
            </a:r>
            <a:endParaRPr lang="zh-CN" altLang="en-US" sz="28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519483-BEBF-4A8C-82ED-419CC00C983C}"/>
              </a:ext>
            </a:extLst>
          </p:cNvPr>
          <p:cNvSpPr txBox="1"/>
          <p:nvPr/>
        </p:nvSpPr>
        <p:spPr>
          <a:xfrm>
            <a:off x="1748062" y="4837194"/>
            <a:ext cx="3505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Palatino Linotype" panose="02040502050505030304" pitchFamily="18" charset="0"/>
              </a:rPr>
              <a:t>Customer Behavior</a:t>
            </a:r>
            <a:endParaRPr lang="zh-CN" alt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066419-85FA-43AC-AD7A-E0F296EFFA3A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2" action="ppaction://hlinksldjump"/>
              </a:rPr>
              <a:t>2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DA3FC80-81AE-419A-878D-C077D35F04E4}"/>
              </a:ext>
            </a:extLst>
          </p:cNvPr>
          <p:cNvSpPr txBox="1"/>
          <p:nvPr/>
        </p:nvSpPr>
        <p:spPr>
          <a:xfrm>
            <a:off x="1748062" y="2932588"/>
            <a:ext cx="3505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Palatino Linotype" panose="02040502050505030304" pitchFamily="18" charset="0"/>
              </a:rPr>
              <a:t>Shopping List</a:t>
            </a:r>
            <a:endParaRPr lang="zh-CN" alt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111AC25-88E7-4383-BFB9-2E76B74121D5}"/>
              </a:ext>
            </a:extLst>
          </p:cNvPr>
          <p:cNvSpPr txBox="1"/>
          <p:nvPr/>
        </p:nvSpPr>
        <p:spPr>
          <a:xfrm>
            <a:off x="6742577" y="1956228"/>
            <a:ext cx="413477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Palatino Linotype" panose="02040502050505030304" pitchFamily="18" charset="0"/>
              </a:rPr>
              <a:t>Experimental Simulation</a:t>
            </a:r>
            <a:endParaRPr lang="zh-CN" alt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AEA3904-3D47-4CFD-BF22-32821F100DA8}"/>
              </a:ext>
            </a:extLst>
          </p:cNvPr>
          <p:cNvSpPr txBox="1"/>
          <p:nvPr/>
        </p:nvSpPr>
        <p:spPr>
          <a:xfrm>
            <a:off x="6827158" y="2563396"/>
            <a:ext cx="406307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Palatino Linotype" panose="02040502050505030304" pitchFamily="18" charset="0"/>
              </a:rPr>
              <a:t>Allocation Optimization</a:t>
            </a:r>
            <a:endParaRPr lang="zh-CN" alt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1C54FC1-E0C0-40AA-B562-4A223E7C5048}"/>
              </a:ext>
            </a:extLst>
          </p:cNvPr>
          <p:cNvSpPr txBox="1"/>
          <p:nvPr/>
        </p:nvSpPr>
        <p:spPr>
          <a:xfrm>
            <a:off x="6814282" y="4533815"/>
            <a:ext cx="40630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Palatino Linotype" panose="02040502050505030304" pitchFamily="18" charset="0"/>
              </a:rPr>
              <a:t>Layout Optimization</a:t>
            </a:r>
            <a:endParaRPr lang="zh-CN" altLang="en-US" sz="2800" dirty="0">
              <a:latin typeface="Palatino Linotype" panose="02040502050505030304" pitchFamily="18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3741BC0-C159-44DA-985B-6E9CCE0BEF89}"/>
              </a:ext>
            </a:extLst>
          </p:cNvPr>
          <p:cNvCxnSpPr>
            <a:stCxn id="5" idx="2"/>
            <a:endCxn id="25" idx="0"/>
          </p:cNvCxnSpPr>
          <p:nvPr/>
        </p:nvCxnSpPr>
        <p:spPr>
          <a:xfrm flipH="1">
            <a:off x="3500662" y="2484507"/>
            <a:ext cx="1" cy="44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BBF3D73-62B5-42EF-AE41-8F3FB75DAFC9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3500661" y="5360414"/>
            <a:ext cx="1" cy="55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C6DACF43-572F-4828-8BCA-5E9152361165}"/>
              </a:ext>
            </a:extLst>
          </p:cNvPr>
          <p:cNvCxnSpPr>
            <a:stCxn id="29" idx="1"/>
            <a:endCxn id="6" idx="3"/>
          </p:cNvCxnSpPr>
          <p:nvPr/>
        </p:nvCxnSpPr>
        <p:spPr>
          <a:xfrm rot="10800000" flipV="1">
            <a:off x="5253262" y="2825005"/>
            <a:ext cx="1573896" cy="1376139"/>
          </a:xfrm>
          <a:prstGeom prst="bentConnector3">
            <a:avLst>
              <a:gd name="adj1" fmla="val 253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ED0D159-8345-4D03-93FA-759D31856352}"/>
              </a:ext>
            </a:extLst>
          </p:cNvPr>
          <p:cNvCxnSpPr>
            <a:stCxn id="31" idx="1"/>
            <a:endCxn id="6" idx="3"/>
          </p:cNvCxnSpPr>
          <p:nvPr/>
        </p:nvCxnSpPr>
        <p:spPr>
          <a:xfrm rot="10800000">
            <a:off x="5253262" y="4201145"/>
            <a:ext cx="1561020" cy="594280"/>
          </a:xfrm>
          <a:prstGeom prst="bentConnector3">
            <a:avLst>
              <a:gd name="adj1" fmla="val 251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B3CB5711-2826-47C6-A1FC-D4BA4A852C53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 flipV="1">
            <a:off x="5253262" y="2217838"/>
            <a:ext cx="1489315" cy="976360"/>
          </a:xfrm>
          <a:prstGeom prst="bentConnector3">
            <a:avLst>
              <a:gd name="adj1" fmla="val 631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C0CAE81D-9EDC-4AB8-A17C-A63F235F10AD}"/>
              </a:ext>
            </a:extLst>
          </p:cNvPr>
          <p:cNvCxnSpPr>
            <a:cxnSpLocks/>
            <a:stCxn id="25" idx="1"/>
            <a:endCxn id="8" idx="1"/>
          </p:cNvCxnSpPr>
          <p:nvPr/>
        </p:nvCxnSpPr>
        <p:spPr>
          <a:xfrm rot="10800000" flipV="1">
            <a:off x="1748062" y="3194198"/>
            <a:ext cx="12700" cy="1904606"/>
          </a:xfrm>
          <a:prstGeom prst="curvedConnector3">
            <a:avLst>
              <a:gd name="adj1" fmla="val 4805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34CDFB38-D93D-4BF7-A976-FDB866128BB1}"/>
              </a:ext>
            </a:extLst>
          </p:cNvPr>
          <p:cNvCxnSpPr>
            <a:stCxn id="8" idx="3"/>
            <a:endCxn id="25" idx="3"/>
          </p:cNvCxnSpPr>
          <p:nvPr/>
        </p:nvCxnSpPr>
        <p:spPr>
          <a:xfrm flipV="1">
            <a:off x="5253262" y="3194198"/>
            <a:ext cx="12700" cy="1904606"/>
          </a:xfrm>
          <a:prstGeom prst="curvedConnector3">
            <a:avLst>
              <a:gd name="adj1" fmla="val 4945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25384D59-FBA9-4FB8-B365-F8C656DE4B97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rot="10800000" flipV="1">
            <a:off x="1748062" y="4201144"/>
            <a:ext cx="12700" cy="897659"/>
          </a:xfrm>
          <a:prstGeom prst="curvedConnector3">
            <a:avLst>
              <a:gd name="adj1" fmla="val 2638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D3EB832B-7A61-42C2-9A52-F4E2AC275BB8}"/>
              </a:ext>
            </a:extLst>
          </p:cNvPr>
          <p:cNvSpPr txBox="1"/>
          <p:nvPr/>
        </p:nvSpPr>
        <p:spPr>
          <a:xfrm>
            <a:off x="951329" y="1548449"/>
            <a:ext cx="181571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Palatino Linotype" panose="02040502050505030304" pitchFamily="18" charset="0"/>
              </a:rPr>
              <a:t>Simulation</a:t>
            </a:r>
            <a:endParaRPr lang="zh-CN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CD37E4E-4B9A-4E25-ACF0-ED46EE37FC36}"/>
              </a:ext>
            </a:extLst>
          </p:cNvPr>
          <p:cNvSpPr txBox="1"/>
          <p:nvPr/>
        </p:nvSpPr>
        <p:spPr>
          <a:xfrm>
            <a:off x="6453821" y="1544577"/>
            <a:ext cx="181571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Palatino Linotype" panose="02040502050505030304" pitchFamily="18" charset="0"/>
              </a:rPr>
              <a:t>Optimization</a:t>
            </a:r>
            <a:endParaRPr lang="zh-CN" alt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1E3E5CFE-CAC6-4FE3-AE3B-8D3514AB2C4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050673" y="3649224"/>
            <a:ext cx="697388" cy="2529359"/>
          </a:xfrm>
          <a:prstGeom prst="bentConnector3">
            <a:avLst>
              <a:gd name="adj1" fmla="val 17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0F18EC1-868E-4B88-AAA3-C02B76B6F1F5}"/>
              </a:ext>
            </a:extLst>
          </p:cNvPr>
          <p:cNvSpPr txBox="1"/>
          <p:nvPr/>
        </p:nvSpPr>
        <p:spPr>
          <a:xfrm>
            <a:off x="2025817" y="2490670"/>
            <a:ext cx="181571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Palatino Linotype" panose="02040502050505030304" pitchFamily="18" charset="0"/>
              </a:rPr>
              <a:t>Initialize</a:t>
            </a:r>
            <a:endParaRPr lang="zh-CN" altLang="en-US" sz="200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A86E0B2-2460-4C2D-981A-05A3B7DD1DDC}"/>
              </a:ext>
            </a:extLst>
          </p:cNvPr>
          <p:cNvSpPr txBox="1"/>
          <p:nvPr/>
        </p:nvSpPr>
        <p:spPr>
          <a:xfrm>
            <a:off x="4971789" y="3481609"/>
            <a:ext cx="9110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Palatino Linotype" panose="02040502050505030304" pitchFamily="18" charset="0"/>
              </a:rPr>
              <a:t>Alter</a:t>
            </a:r>
            <a:endParaRPr lang="zh-CN" altLang="en-US" sz="200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0D618CF-3FC4-4F94-A43C-5ACE55A56A9A}"/>
              </a:ext>
            </a:extLst>
          </p:cNvPr>
          <p:cNvSpPr txBox="1"/>
          <p:nvPr/>
        </p:nvSpPr>
        <p:spPr>
          <a:xfrm>
            <a:off x="1371619" y="4486335"/>
            <a:ext cx="147381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Palatino Linotype" panose="02040502050505030304" pitchFamily="18" charset="0"/>
              </a:rPr>
              <a:t>Determine</a:t>
            </a:r>
            <a:endParaRPr lang="zh-CN" altLang="en-US" sz="200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9D2CE58-32D9-413C-A271-C6BAB1F7B4A4}"/>
              </a:ext>
            </a:extLst>
          </p:cNvPr>
          <p:cNvSpPr txBox="1"/>
          <p:nvPr/>
        </p:nvSpPr>
        <p:spPr>
          <a:xfrm>
            <a:off x="408590" y="6212179"/>
            <a:ext cx="11710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Justify</a:t>
            </a:r>
            <a:endParaRPr lang="zh-CN" altLang="en-US" sz="20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D470D03-D318-4855-83D7-B9EB68AA8879}"/>
              </a:ext>
            </a:extLst>
          </p:cNvPr>
          <p:cNvSpPr txBox="1"/>
          <p:nvPr/>
        </p:nvSpPr>
        <p:spPr>
          <a:xfrm>
            <a:off x="4867522" y="2532448"/>
            <a:ext cx="147381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Palatino Linotype" panose="02040502050505030304" pitchFamily="18" charset="0"/>
              </a:rPr>
              <a:t>Simplify</a:t>
            </a:r>
            <a:endParaRPr lang="zh-CN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7821ED3-864C-4D1B-B614-0C5F9EB4B1C7}"/>
              </a:ext>
            </a:extLst>
          </p:cNvPr>
          <p:cNvSpPr txBox="1"/>
          <p:nvPr/>
        </p:nvSpPr>
        <p:spPr>
          <a:xfrm>
            <a:off x="9869303" y="3449167"/>
            <a:ext cx="147381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Palatino Linotype" panose="02040502050505030304" pitchFamily="18" charset="0"/>
              </a:rPr>
              <a:t>Produce</a:t>
            </a:r>
            <a:endParaRPr lang="zh-CN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0153257-1C35-4BC3-8E1F-8659BDEDB979}"/>
              </a:ext>
            </a:extLst>
          </p:cNvPr>
          <p:cNvSpPr txBox="1"/>
          <p:nvPr/>
        </p:nvSpPr>
        <p:spPr>
          <a:xfrm>
            <a:off x="2675190" y="5360384"/>
            <a:ext cx="89286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Palatino Linotype" panose="02040502050505030304" pitchFamily="18" charset="0"/>
              </a:rPr>
              <a:t>Cause</a:t>
            </a:r>
            <a:endParaRPr lang="zh-CN" altLang="en-US" sz="200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BBAF33DD-B007-4074-B1EA-00A4EBF342FB}"/>
              </a:ext>
            </a:extLst>
          </p:cNvPr>
          <p:cNvSpPr txBox="1"/>
          <p:nvPr/>
        </p:nvSpPr>
        <p:spPr>
          <a:xfrm>
            <a:off x="7808828" y="3130782"/>
            <a:ext cx="1815711" cy="40011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Palatino Linotype" panose="02040502050505030304" pitchFamily="18" charset="0"/>
              </a:rPr>
              <a:t>Classification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5497D44-48E6-43BD-A2C7-7CF2A22E4510}"/>
              </a:ext>
            </a:extLst>
          </p:cNvPr>
          <p:cNvSpPr txBox="1"/>
          <p:nvPr/>
        </p:nvSpPr>
        <p:spPr>
          <a:xfrm>
            <a:off x="7808829" y="3590757"/>
            <a:ext cx="1815711" cy="40011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Palatino Linotype" panose="02040502050505030304" pitchFamily="18" charset="0"/>
              </a:rPr>
              <a:t>Mapping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C0CA9E7-9409-4AAD-B32A-B67C96C6AF6B}"/>
              </a:ext>
            </a:extLst>
          </p:cNvPr>
          <p:cNvSpPr txBox="1"/>
          <p:nvPr/>
        </p:nvSpPr>
        <p:spPr>
          <a:xfrm>
            <a:off x="7808829" y="4062645"/>
            <a:ext cx="1815711" cy="40011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Palatino Linotype" panose="02040502050505030304" pitchFamily="18" charset="0"/>
              </a:rPr>
              <a:t>Specification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7AA6FAAC-0BBE-4378-8643-D7453021F54D}"/>
              </a:ext>
            </a:extLst>
          </p:cNvPr>
          <p:cNvSpPr txBox="1"/>
          <p:nvPr/>
        </p:nvSpPr>
        <p:spPr>
          <a:xfrm>
            <a:off x="6814279" y="5114852"/>
            <a:ext cx="1252611" cy="40011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Palatino Linotype" panose="02040502050505030304" pitchFamily="18" charset="0"/>
              </a:rPr>
              <a:t>Region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B4471BD-9AFE-46A5-8311-369DED62FC06}"/>
              </a:ext>
            </a:extLst>
          </p:cNvPr>
          <p:cNvSpPr txBox="1"/>
          <p:nvPr/>
        </p:nvSpPr>
        <p:spPr>
          <a:xfrm>
            <a:off x="7718372" y="5560439"/>
            <a:ext cx="802419" cy="40011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Palatino Linotype" panose="02040502050505030304" pitchFamily="18" charset="0"/>
              </a:rPr>
              <a:t>Flux</a:t>
            </a: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698364F7-1692-4632-B79A-ACAB810AD168}"/>
              </a:ext>
            </a:extLst>
          </p:cNvPr>
          <p:cNvSpPr txBox="1"/>
          <p:nvPr/>
        </p:nvSpPr>
        <p:spPr>
          <a:xfrm>
            <a:off x="10133034" y="5114852"/>
            <a:ext cx="802419" cy="40011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Palatino Linotype" panose="02040502050505030304" pitchFamily="18" charset="0"/>
              </a:rPr>
              <a:t>Shelf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991C7AE-5420-45FF-BB54-760546B3D684}"/>
              </a:ext>
            </a:extLst>
          </p:cNvPr>
          <p:cNvSpPr txBox="1"/>
          <p:nvPr/>
        </p:nvSpPr>
        <p:spPr>
          <a:xfrm>
            <a:off x="8119582" y="5128095"/>
            <a:ext cx="1960760" cy="40011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Palatino Linotype" panose="02040502050505030304" pitchFamily="18" charset="0"/>
              </a:rPr>
              <a:t>Flow Direction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57364DF-5D97-464D-964F-86F4786B7024}"/>
              </a:ext>
            </a:extLst>
          </p:cNvPr>
          <p:cNvSpPr txBox="1"/>
          <p:nvPr/>
        </p:nvSpPr>
        <p:spPr>
          <a:xfrm>
            <a:off x="9541981" y="5583846"/>
            <a:ext cx="1256321" cy="40011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Palatino Linotype" panose="02040502050505030304" pitchFamily="18" charset="0"/>
              </a:rPr>
              <a:t>Damage</a:t>
            </a:r>
          </a:p>
        </p:txBody>
      </p:sp>
      <p:cxnSp>
        <p:nvCxnSpPr>
          <p:cNvPr id="163" name="连接符: 曲线 162">
            <a:extLst>
              <a:ext uri="{FF2B5EF4-FFF2-40B4-BE49-F238E27FC236}">
                <a16:creationId xmlns:a16="http://schemas.microsoft.com/office/drawing/2014/main" id="{66C6864D-31D0-4EA8-B92D-1DD5A5A5667C}"/>
              </a:ext>
            </a:extLst>
          </p:cNvPr>
          <p:cNvCxnSpPr>
            <a:cxnSpLocks/>
            <a:stCxn id="27" idx="3"/>
            <a:endCxn id="29" idx="3"/>
          </p:cNvCxnSpPr>
          <p:nvPr/>
        </p:nvCxnSpPr>
        <p:spPr>
          <a:xfrm>
            <a:off x="10877352" y="2217838"/>
            <a:ext cx="12877" cy="607168"/>
          </a:xfrm>
          <a:prstGeom prst="curvedConnector3">
            <a:avLst>
              <a:gd name="adj1" fmla="val 18752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连接符: 曲线 181">
            <a:extLst>
              <a:ext uri="{FF2B5EF4-FFF2-40B4-BE49-F238E27FC236}">
                <a16:creationId xmlns:a16="http://schemas.microsoft.com/office/drawing/2014/main" id="{025464B0-BFD8-410A-8D7B-93698776B986}"/>
              </a:ext>
            </a:extLst>
          </p:cNvPr>
          <p:cNvCxnSpPr>
            <a:cxnSpLocks/>
            <a:stCxn id="27" idx="3"/>
            <a:endCxn id="31" idx="3"/>
          </p:cNvCxnSpPr>
          <p:nvPr/>
        </p:nvCxnSpPr>
        <p:spPr>
          <a:xfrm>
            <a:off x="10877352" y="2217838"/>
            <a:ext cx="12700" cy="257758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E20BA7BE-00D7-465C-B7A2-7987205F8A53}"/>
              </a:ext>
            </a:extLst>
          </p:cNvPr>
          <p:cNvCxnSpPr/>
          <p:nvPr/>
        </p:nvCxnSpPr>
        <p:spPr>
          <a:xfrm>
            <a:off x="6096000" y="1465170"/>
            <a:ext cx="0" cy="50513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5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5" grpId="0" animBg="1"/>
      <p:bldP spid="27" grpId="0" animBg="1"/>
      <p:bldP spid="29" grpId="0" animBg="1"/>
      <p:bldP spid="31" grpId="0" animBg="1"/>
      <p:bldP spid="95" grpId="0"/>
      <p:bldP spid="96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40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08B9F-C9F4-4D1B-9E69-4B6F2174D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>
                <a:latin typeface="Palatino Linotype" panose="02040502050505030304" pitchFamily="18" charset="0"/>
              </a:rPr>
              <a:t>T</a:t>
            </a:r>
            <a:r>
              <a:rPr lang="en-US" altLang="zh-CN" sz="5400" b="1" dirty="0">
                <a:latin typeface="Palatino Linotype" panose="02040502050505030304" pitchFamily="18" charset="0"/>
              </a:rPr>
              <a:t>HANK </a:t>
            </a:r>
            <a:r>
              <a:rPr lang="en-US" altLang="zh-CN" sz="6600" b="1" dirty="0">
                <a:latin typeface="Palatino Linotype" panose="02040502050505030304" pitchFamily="18" charset="0"/>
              </a:rPr>
              <a:t>Y</a:t>
            </a:r>
            <a:r>
              <a:rPr lang="en-US" altLang="zh-CN" sz="5400" b="1" dirty="0">
                <a:latin typeface="Palatino Linotype" panose="02040502050505030304" pitchFamily="18" charset="0"/>
              </a:rPr>
              <a:t>OU</a:t>
            </a:r>
            <a:r>
              <a:rPr lang="en-US" altLang="zh-CN" sz="6600" b="1" dirty="0">
                <a:latin typeface="Palatino Linotype" panose="02040502050505030304" pitchFamily="18" charset="0"/>
              </a:rPr>
              <a:t>!</a:t>
            </a:r>
            <a:endParaRPr lang="zh-CN" altLang="en-US" sz="6600" b="1" dirty="0">
              <a:latin typeface="Palatino Linotype" panose="0204050205050503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3F81A2-C0B7-4EE9-9B1B-8047B27FE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900" dirty="0">
                <a:latin typeface="Palatino Linotype" panose="02040502050505030304" pitchFamily="18" charset="0"/>
              </a:rPr>
              <a:t>Any Questions?</a:t>
            </a:r>
            <a:endParaRPr lang="zh-CN" altLang="en-US" sz="17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7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637267"/>
            <a:ext cx="5867400" cy="73433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</a:rPr>
              <a:t>Q&amp;A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8600B-AC9B-482C-BE9A-CFF3B92B6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58" y="2030471"/>
            <a:ext cx="3103485" cy="3178206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Palatino Linotype" panose="02040502050505030304" pitchFamily="18" charset="0"/>
                <a:hlinkClick r:id="rId2" action="ppaction://hlinksldjump"/>
              </a:rPr>
              <a:t>Title</a:t>
            </a:r>
            <a:endParaRPr lang="en-US" altLang="zh-CN" sz="1800" dirty="0">
              <a:latin typeface="Palatino Linotype" panose="02040502050505030304" pitchFamily="18" charset="0"/>
            </a:endParaRPr>
          </a:p>
          <a:p>
            <a:r>
              <a:rPr lang="en-US" altLang="zh-CN" sz="1800" dirty="0">
                <a:latin typeface="Palatino Linotype" panose="02040502050505030304" pitchFamily="18" charset="0"/>
                <a:hlinkClick r:id="rId3" action="ppaction://hlinksldjump"/>
              </a:rPr>
              <a:t>Our Work</a:t>
            </a:r>
            <a:endParaRPr lang="en-US" altLang="zh-CN" sz="1800" dirty="0">
              <a:latin typeface="Palatino Linotype" panose="02040502050505030304" pitchFamily="18" charset="0"/>
            </a:endParaRPr>
          </a:p>
          <a:p>
            <a:r>
              <a:rPr lang="en-US" altLang="zh-CN" sz="1800" dirty="0">
                <a:latin typeface="Palatino Linotype" panose="02040502050505030304" pitchFamily="18" charset="0"/>
                <a:hlinkClick r:id="rId4" action="ppaction://hlinksldjump"/>
              </a:rPr>
              <a:t>General Assumptions</a:t>
            </a:r>
            <a:endParaRPr lang="en-US" altLang="zh-CN" sz="1800" dirty="0">
              <a:latin typeface="Palatino Linotype" panose="02040502050505030304" pitchFamily="18" charset="0"/>
            </a:endParaRPr>
          </a:p>
          <a:p>
            <a:pPr lvl="1"/>
            <a:r>
              <a:rPr lang="en-US" altLang="zh-CN" sz="1400" dirty="0">
                <a:latin typeface="Palatino Linotype" panose="02040502050505030304" pitchFamily="18" charset="0"/>
                <a:hlinkClick r:id="rId5" action="ppaction://hlinksldjump"/>
              </a:rPr>
              <a:t>Microeconomic Context</a:t>
            </a:r>
            <a:endParaRPr lang="en-US" altLang="zh-CN" sz="1400" dirty="0">
              <a:latin typeface="Palatino Linotype" panose="02040502050505030304" pitchFamily="18" charset="0"/>
            </a:endParaRPr>
          </a:p>
          <a:p>
            <a:pPr lvl="1"/>
            <a:r>
              <a:rPr lang="en-US" altLang="zh-CN" sz="1400" dirty="0">
                <a:latin typeface="Palatino Linotype" panose="02040502050505030304" pitchFamily="18" charset="0"/>
                <a:hlinkClick r:id="rId6" action="ppaction://hlinksldjump"/>
              </a:rPr>
              <a:t>Customer Initialization</a:t>
            </a:r>
            <a:endParaRPr lang="en-US" altLang="zh-CN" sz="1400" dirty="0">
              <a:latin typeface="Palatino Linotype" panose="02040502050505030304" pitchFamily="18" charset="0"/>
            </a:endParaRPr>
          </a:p>
          <a:p>
            <a:pPr lvl="1"/>
            <a:r>
              <a:rPr lang="en-US" altLang="zh-CN" sz="1400" dirty="0">
                <a:latin typeface="Palatino Linotype" panose="02040502050505030304" pitchFamily="18" charset="0"/>
                <a:hlinkClick r:id="rId7" action="ppaction://hlinksldjump"/>
              </a:rPr>
              <a:t>Customer </a:t>
            </a:r>
            <a:r>
              <a:rPr lang="en-US" altLang="zh-CN" sz="1400" dirty="0">
                <a:latin typeface="Palatino Linotype" panose="02040502050505030304" pitchFamily="18" charset="0"/>
                <a:hlinkClick r:id="rId7" action="ppaction://hlinksldjump"/>
              </a:rPr>
              <a:t>Capabilities</a:t>
            </a:r>
            <a:endParaRPr lang="en-US" altLang="zh-CN" sz="1400" dirty="0">
              <a:latin typeface="Palatino Linotype" panose="02040502050505030304" pitchFamily="18" charset="0"/>
            </a:endParaRPr>
          </a:p>
          <a:p>
            <a:pPr lvl="1"/>
            <a:r>
              <a:rPr lang="en-US" altLang="zh-CN" sz="1400" dirty="0">
                <a:latin typeface="Palatino Linotype" panose="02040502050505030304" pitchFamily="18" charset="0"/>
                <a:hlinkClick r:id="rId8" action="ppaction://hlinksldjump"/>
              </a:rPr>
              <a:t>Customer Behavior</a:t>
            </a:r>
            <a:endParaRPr lang="en-US" altLang="zh-CN" sz="1400" dirty="0">
              <a:latin typeface="Palatino Linotype" panose="02040502050505030304" pitchFamily="18" charset="0"/>
            </a:endParaRPr>
          </a:p>
          <a:p>
            <a:endParaRPr lang="en-US" altLang="zh-CN" sz="1800" dirty="0">
              <a:latin typeface="Palatino Linotype" panose="02040502050505030304" pitchFamily="18" charset="0"/>
            </a:endParaRPr>
          </a:p>
          <a:p>
            <a:endParaRPr lang="en-US" altLang="zh-CN" sz="1800" dirty="0">
              <a:latin typeface="Palatino Linotype" panose="02040502050505030304" pitchFamily="18" charset="0"/>
            </a:endParaRPr>
          </a:p>
          <a:p>
            <a:endParaRPr lang="en-US" altLang="zh-CN" sz="1800" dirty="0">
              <a:latin typeface="Palatino Linotype" panose="02040502050505030304" pitchFamily="18" charset="0"/>
            </a:endParaRPr>
          </a:p>
          <a:p>
            <a:endParaRPr lang="en-US" altLang="zh-CN" sz="1800" dirty="0">
              <a:latin typeface="Palatino Linotype" panose="02040502050505030304" pitchFamily="18" charset="0"/>
            </a:endParaRPr>
          </a:p>
          <a:p>
            <a:endParaRPr lang="en-US" altLang="zh-CN" sz="1800" dirty="0">
              <a:latin typeface="Palatino Linotype" panose="02040502050505030304" pitchFamily="18" charset="0"/>
            </a:endParaRPr>
          </a:p>
          <a:p>
            <a:endParaRPr lang="en-US" altLang="zh-CN" sz="1800" dirty="0">
              <a:latin typeface="Palatino Linotype" panose="02040502050505030304" pitchFamily="18" charset="0"/>
            </a:endParaRPr>
          </a:p>
          <a:p>
            <a:endParaRPr lang="en-US" altLang="zh-CN" sz="1800" dirty="0">
              <a:latin typeface="Palatino Linotype" panose="02040502050505030304" pitchFamily="18" charset="0"/>
            </a:endParaRPr>
          </a:p>
          <a:p>
            <a:endParaRPr lang="zh-CN" alt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8E80149-99D4-429F-9EB0-EE24200D4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72188" y="2030471"/>
                <a:ext cx="3907972" cy="47135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800" dirty="0">
                    <a:latin typeface="Palatino Linotype" panose="02040502050505030304" pitchFamily="18" charset="0"/>
                  </a:rPr>
                  <a:t>Product Allocation</a:t>
                </a:r>
              </a:p>
              <a:p>
                <a:pPr lvl="1"/>
                <a:r>
                  <a:rPr lang="en-US" altLang="zh-CN" sz="1400" dirty="0">
                    <a:latin typeface="Palatino Linotype" panose="02040502050505030304" pitchFamily="18" charset="0"/>
                    <a:hlinkClick r:id="rId9" action="ppaction://hlinksldjump"/>
                  </a:rPr>
                  <a:t>Optimization Strategy</a:t>
                </a:r>
                <a:endParaRPr lang="en-US" altLang="zh-CN" sz="1400" dirty="0">
                  <a:latin typeface="Palatino Linotype" panose="02040502050505030304" pitchFamily="18" charset="0"/>
                  <a:hlinkClick r:id="rId10" action="ppaction://hlinksldjump"/>
                </a:endParaRPr>
              </a:p>
              <a:p>
                <a:pPr lvl="1"/>
                <a:r>
                  <a:rPr lang="en-US" altLang="zh-CN" sz="1400" dirty="0">
                    <a:latin typeface="Palatino Linotype" panose="02040502050505030304" pitchFamily="18" charset="0"/>
                    <a:hlinkClick r:id="rId11" action="ppaction://hlinksldjump"/>
                  </a:rPr>
                  <a:t>Experimental Simulation</a:t>
                </a:r>
                <a:endParaRPr lang="en-US" altLang="zh-CN" sz="1400" dirty="0">
                  <a:latin typeface="Palatino Linotype" panose="02040502050505030304" pitchFamily="18" charset="0"/>
                </a:endParaRPr>
              </a:p>
              <a:p>
                <a:pPr lvl="1"/>
                <a:r>
                  <a:rPr lang="en-US" altLang="zh-CN" sz="1400" dirty="0">
                    <a:latin typeface="Palatino Linotype" panose="02040502050505030304" pitchFamily="18" charset="0"/>
                    <a:hlinkClick r:id="rId12" action="ppaction://hlinksldjump"/>
                  </a:rPr>
                  <a:t>Conversion to Reality</a:t>
                </a:r>
                <a:endParaRPr lang="en-US" altLang="zh-CN" sz="1400" dirty="0">
                  <a:latin typeface="Palatino Linotype" panose="0204050205050503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  <a:hlinkClick r:id="rId13" action="ppaction://hlinksldjump"/>
                      </a:rPr>
                      <m:t>Γ</m:t>
                    </m:r>
                  </m:oMath>
                </a14:m>
                <a:endParaRPr lang="en-US" altLang="zh-CN" sz="1400" dirty="0">
                  <a:latin typeface="Palatino Linotype" panose="02040502050505030304" pitchFamily="18" charset="0"/>
                </a:endParaRPr>
              </a:p>
              <a:p>
                <a:pPr lvl="1"/>
                <a:r>
                  <a:rPr lang="en-US" altLang="zh-CN" sz="1400" dirty="0">
                    <a:latin typeface="Palatino Linotype" panose="02040502050505030304" pitchFamily="18" charset="0"/>
                    <a:hlinkClick r:id="rId14" action="ppaction://hlinksldjump"/>
                  </a:rPr>
                  <a:t>Result</a:t>
                </a:r>
                <a:endParaRPr lang="en-US" altLang="zh-CN" sz="1400" dirty="0">
                  <a:latin typeface="Palatino Linotype" panose="02040502050505030304" pitchFamily="18" charset="0"/>
                </a:endParaRPr>
              </a:p>
              <a:p>
                <a:r>
                  <a:rPr lang="en-US" altLang="zh-CN" sz="1800" dirty="0">
                    <a:latin typeface="Palatino Linotype" panose="02040502050505030304" pitchFamily="18" charset="0"/>
                    <a:hlinkClick r:id="rId15" action="ppaction://hlinksldjump"/>
                  </a:rPr>
                  <a:t>Layout Optimization</a:t>
                </a:r>
                <a:endParaRPr lang="en-US" altLang="zh-CN" sz="1800" dirty="0">
                  <a:latin typeface="Palatino Linotype" panose="02040502050505030304" pitchFamily="18" charset="0"/>
                </a:endParaRPr>
              </a:p>
              <a:p>
                <a:pPr lvl="1"/>
                <a:r>
                  <a:rPr lang="en-US" altLang="zh-CN" sz="1400" dirty="0">
                    <a:latin typeface="Palatino Linotype" panose="02040502050505030304" pitchFamily="18" charset="0"/>
                    <a:hlinkClick r:id="rId16" action="ppaction://hlinksldjump"/>
                  </a:rPr>
                  <a:t>Results</a:t>
                </a:r>
                <a:endParaRPr lang="en-US" altLang="zh-CN" sz="1400" dirty="0">
                  <a:latin typeface="Palatino Linotype" panose="02040502050505030304" pitchFamily="18" charset="0"/>
                </a:endParaRPr>
              </a:p>
              <a:p>
                <a:r>
                  <a:rPr lang="en-US" altLang="zh-CN" sz="1800" dirty="0">
                    <a:latin typeface="Palatino Linotype" panose="02040502050505030304" pitchFamily="18" charset="0"/>
                    <a:hlinkClick r:id="rId17" action="ppaction://hlinksldjump"/>
                  </a:rPr>
                  <a:t>Result Analysis</a:t>
                </a:r>
                <a:endParaRPr lang="en-US" altLang="zh-CN" sz="1800" dirty="0">
                  <a:latin typeface="Palatino Linotype" panose="02040502050505030304" pitchFamily="18" charset="0"/>
                </a:endParaRPr>
              </a:p>
              <a:p>
                <a:r>
                  <a:rPr lang="en-US" altLang="zh-CN" sz="1800" dirty="0">
                    <a:latin typeface="Palatino Linotype" panose="02040502050505030304" pitchFamily="18" charset="0"/>
                    <a:hlinkClick r:id="rId18" action="ppaction://hlinksldjump"/>
                  </a:rPr>
                  <a:t>Sensitivity Analysis</a:t>
                </a:r>
                <a:endParaRPr lang="en-US" altLang="zh-CN" sz="1800" dirty="0">
                  <a:latin typeface="Palatino Linotype" panose="0204050205050503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hlinkClick r:id="rId19" action="ppaction://hlinksldjump"/>
                      </a:rPr>
                      <m:t>𝑣</m:t>
                    </m:r>
                  </m:oMath>
                </a14:m>
                <a:endParaRPr lang="en-US" altLang="zh-CN" sz="1400" dirty="0">
                  <a:latin typeface="Palatino Linotype" panose="0204050205050503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hlinkClick r:id="rId20" action="ppaction://hlinksldjump"/>
                      </a:rPr>
                      <m:t>𝐾</m:t>
                    </m:r>
                  </m:oMath>
                </a14:m>
                <a:endParaRPr lang="en-US" altLang="zh-CN" sz="1400" b="0" dirty="0">
                  <a:latin typeface="Palatino Linotype" panose="0204050205050503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hlinkClick r:id="rId21" action="ppaction://hlinksldjump"/>
                      </a:rPr>
                      <m:t>𝑡</m:t>
                    </m:r>
                  </m:oMath>
                </a14:m>
                <a:endParaRPr lang="en-US" altLang="zh-CN" sz="1400" dirty="0">
                  <a:latin typeface="Palatino Linotype" panose="02040502050505030304" pitchFamily="18" charset="0"/>
                </a:endParaRPr>
              </a:p>
              <a:p>
                <a:r>
                  <a:rPr lang="en-US" altLang="zh-CN" sz="1800" dirty="0">
                    <a:latin typeface="Palatino Linotype" panose="02040502050505030304" pitchFamily="18" charset="0"/>
                    <a:hlinkClick r:id="rId22" action="ppaction://hlinksldjump"/>
                  </a:rPr>
                  <a:t>Strengths &amp; Weaknesses</a:t>
                </a:r>
                <a:endParaRPr lang="en-US" altLang="zh-CN" sz="1800" dirty="0">
                  <a:latin typeface="Palatino Linotype" panose="02040502050505030304" pitchFamily="18" charset="0"/>
                </a:endParaRPr>
              </a:p>
              <a:p>
                <a:endParaRPr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8E80149-99D4-429F-9EB0-EE24200D4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188" y="2030471"/>
                <a:ext cx="3907972" cy="4713514"/>
              </a:xfrm>
              <a:prstGeom prst="rect">
                <a:avLst/>
              </a:prstGeom>
              <a:blipFill>
                <a:blip r:embed="rId23"/>
                <a:stretch>
                  <a:fillRect l="-1092" t="-1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A8663A69-F539-4750-A2BF-47FE894302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0173" y="2030471"/>
                <a:ext cx="3103485" cy="3817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800" dirty="0">
                    <a:latin typeface="Palatino Linotype" panose="02040502050505030304" pitchFamily="18" charset="0"/>
                  </a:rPr>
                  <a:t>Shopping List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hlinkClick r:id="rId24" action="ppaction://hlinksldjump"/>
                      </a:rPr>
                      <m:t>𝑢</m:t>
                    </m:r>
                  </m:oMath>
                </a14:m>
                <a:endParaRPr lang="en-US" altLang="zh-CN" sz="1400" dirty="0">
                  <a:latin typeface="Palatino Linotype" panose="0204050205050503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hlinkClick r:id="rId25" action="ppaction://hlinksldjump"/>
                      </a:rPr>
                      <m:t>𝜂</m:t>
                    </m:r>
                  </m:oMath>
                </a14:m>
                <a:endParaRPr lang="en-US" altLang="zh-CN" sz="1400" dirty="0">
                  <a:latin typeface="Palatino Linotype" panose="0204050205050503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hlinkClick r:id="rId26" action="ppaction://hlinksldjump"/>
                      </a:rPr>
                      <m:t>𝑈</m:t>
                    </m:r>
                  </m:oMath>
                </a14:m>
                <a:endParaRPr lang="en-US" altLang="zh-CN" sz="1400" dirty="0">
                  <a:latin typeface="Palatino Linotype" panose="02040502050505030304" pitchFamily="18" charset="0"/>
                </a:endParaRPr>
              </a:p>
              <a:p>
                <a:pPr lvl="2"/>
                <a:r>
                  <a:rPr lang="en-US" altLang="zh-CN" sz="1400" dirty="0">
                    <a:latin typeface="Palatino Linotype" panose="02040502050505030304" pitchFamily="18" charset="0"/>
                    <a:hlinkClick r:id="rId27" action="ppaction://hlinksldjump"/>
                  </a:rPr>
                  <a:t>Chart</a:t>
                </a:r>
                <a:endParaRPr lang="en-US" altLang="zh-CN" sz="1400" dirty="0">
                  <a:latin typeface="Palatino Linotype" panose="02040502050505030304" pitchFamily="18" charset="0"/>
                </a:endParaRPr>
              </a:p>
              <a:p>
                <a:pPr lvl="1"/>
                <a:r>
                  <a:rPr lang="en-US" altLang="zh-CN" sz="1400" dirty="0">
                    <a:latin typeface="Palatino Linotype" panose="02040502050505030304" pitchFamily="18" charset="0"/>
                    <a:hlinkClick r:id="rId28" action="ppaction://hlinksldjump"/>
                  </a:rPr>
                  <a:t>Shopping List Initialization</a:t>
                </a:r>
                <a:endParaRPr lang="en-US" altLang="zh-CN" sz="1400" dirty="0">
                  <a:latin typeface="Palatino Linotype" panose="02040502050505030304" pitchFamily="18" charset="0"/>
                </a:endParaRPr>
              </a:p>
              <a:p>
                <a:pPr lvl="1"/>
                <a:r>
                  <a:rPr lang="en-US" altLang="zh-CN" sz="1400" dirty="0">
                    <a:latin typeface="Palatino Linotype" panose="02040502050505030304" pitchFamily="18" charset="0"/>
                    <a:hlinkClick r:id="rId29" action="ppaction://hlinksldjump"/>
                  </a:rPr>
                  <a:t>Shopping List Alteration</a:t>
                </a:r>
                <a:endParaRPr lang="en-US" altLang="zh-CN" sz="1400" dirty="0">
                  <a:latin typeface="Palatino Linotype" panose="02040502050505030304" pitchFamily="18" charset="0"/>
                </a:endParaRPr>
              </a:p>
              <a:p>
                <a:r>
                  <a:rPr lang="en-US" altLang="zh-CN" sz="1800" dirty="0">
                    <a:latin typeface="Palatino Linotype" panose="02040502050505030304" pitchFamily="18" charset="0"/>
                    <a:hlinkClick r:id="rId30" action="ppaction://hlinksldjump"/>
                  </a:rPr>
                  <a:t>Customer Behavior</a:t>
                </a:r>
                <a:endParaRPr lang="en-US" altLang="zh-CN" sz="1800" dirty="0">
                  <a:latin typeface="Palatino Linotype" panose="02040502050505030304" pitchFamily="18" charset="0"/>
                </a:endParaRPr>
              </a:p>
              <a:p>
                <a:pPr lvl="1"/>
                <a:r>
                  <a:rPr lang="en-US" altLang="zh-CN" sz="1400" dirty="0">
                    <a:latin typeface="Palatino Linotype" panose="02040502050505030304" pitchFamily="18" charset="0"/>
                    <a:hlinkClick r:id="rId31" action="ppaction://hlinksldjump"/>
                  </a:rPr>
                  <a:t>Locomotion Simulation</a:t>
                </a:r>
                <a:endParaRPr lang="en-US" altLang="zh-CN" sz="1400" dirty="0">
                  <a:latin typeface="Palatino Linotype" panose="02040502050505030304" pitchFamily="18" charset="0"/>
                </a:endParaRPr>
              </a:p>
              <a:p>
                <a:r>
                  <a:rPr lang="en-US" altLang="zh-CN" sz="1800" dirty="0">
                    <a:latin typeface="Palatino Linotype" panose="02040502050505030304" pitchFamily="18" charset="0"/>
                    <a:hlinkClick r:id="rId32" action="ppaction://hlinksldjump"/>
                  </a:rPr>
                  <a:t>Product Damage</a:t>
                </a:r>
                <a:endParaRPr lang="en-US" altLang="zh-CN" sz="1800" dirty="0">
                  <a:latin typeface="Palatino Linotype" panose="0204050205050503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  <a:hlinkClick r:id="rId33" action="ppaction://hlinksldjump"/>
                      </a:rPr>
                      <m:t>𝛼</m:t>
                    </m:r>
                  </m:oMath>
                </a14:m>
                <a:endParaRPr lang="en-US" altLang="zh-CN" sz="1400" dirty="0">
                  <a:latin typeface="Palatino Linotype" panose="0204050205050503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  <a:hlinkClick r:id="rId34" action="ppaction://hlinksldjump"/>
                      </a:rPr>
                      <m:t>𝛽</m:t>
                    </m:r>
                  </m:oMath>
                </a14:m>
                <a:endParaRPr lang="en-US" altLang="zh-CN" sz="1400" dirty="0">
                  <a:latin typeface="Palatino Linotype" panose="02040502050505030304" pitchFamily="18" charset="0"/>
                </a:endParaRPr>
              </a:p>
              <a:p>
                <a:endParaRPr lang="en-US" altLang="zh-CN" sz="1800" dirty="0">
                  <a:latin typeface="Palatino Linotype" panose="02040502050505030304" pitchFamily="18" charset="0"/>
                </a:endParaRPr>
              </a:p>
              <a:p>
                <a:endParaRPr lang="en-US" altLang="zh-CN" sz="1800" dirty="0">
                  <a:latin typeface="Palatino Linotype" panose="02040502050505030304" pitchFamily="18" charset="0"/>
                </a:endParaRPr>
              </a:p>
              <a:p>
                <a:endParaRPr lang="en-US" altLang="zh-CN" sz="1800" dirty="0">
                  <a:latin typeface="Palatino Linotype" panose="02040502050505030304" pitchFamily="18" charset="0"/>
                </a:endParaRPr>
              </a:p>
              <a:p>
                <a:endParaRPr lang="en-US" altLang="zh-CN" sz="1800" dirty="0">
                  <a:latin typeface="Palatino Linotype" panose="02040502050505030304" pitchFamily="18" charset="0"/>
                </a:endParaRPr>
              </a:p>
              <a:p>
                <a:endParaRPr lang="en-US" altLang="zh-CN" sz="1800" dirty="0">
                  <a:latin typeface="Palatino Linotype" panose="02040502050505030304" pitchFamily="18" charset="0"/>
                </a:endParaRPr>
              </a:p>
              <a:p>
                <a:endParaRPr lang="en-US" altLang="zh-CN" sz="1800" dirty="0">
                  <a:latin typeface="Palatino Linotype" panose="02040502050505030304" pitchFamily="18" charset="0"/>
                </a:endParaRPr>
              </a:p>
              <a:p>
                <a:endParaRPr lang="en-US" altLang="zh-CN" sz="1800" dirty="0">
                  <a:latin typeface="Palatino Linotype" panose="02040502050505030304" pitchFamily="18" charset="0"/>
                </a:endParaRPr>
              </a:p>
              <a:p>
                <a:endParaRPr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A8663A69-F539-4750-A2BF-47FE8943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73" y="2030471"/>
                <a:ext cx="3103485" cy="3817399"/>
              </a:xfrm>
              <a:prstGeom prst="rect">
                <a:avLst/>
              </a:prstGeom>
              <a:blipFill>
                <a:blip r:embed="rId35"/>
                <a:stretch>
                  <a:fillRect l="-1179" t="-1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944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M</a:t>
            </a:r>
            <a:r>
              <a:rPr lang="en-US" altLang="zh-CN" sz="3200" dirty="0">
                <a:latin typeface="Palatino Linotype" panose="02040502050505030304" pitchFamily="18" charset="0"/>
              </a:rPr>
              <a:t>ICROECONOMIC</a:t>
            </a:r>
            <a:r>
              <a:rPr lang="en-US" altLang="zh-CN" dirty="0">
                <a:latin typeface="Palatino Linotype" panose="02040502050505030304" pitchFamily="18" charset="0"/>
              </a:rPr>
              <a:t> </a:t>
            </a:r>
            <a:r>
              <a:rPr lang="en-US" altLang="zh-CN" sz="4800" dirty="0">
                <a:latin typeface="Palatino Linotype" panose="02040502050505030304" pitchFamily="18" charset="0"/>
              </a:rPr>
              <a:t>C</a:t>
            </a:r>
            <a:r>
              <a:rPr lang="en-US" altLang="zh-CN" sz="3200" dirty="0">
                <a:latin typeface="Palatino Linotype" panose="02040502050505030304" pitchFamily="18" charset="0"/>
              </a:rPr>
              <a:t>ONTEXT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8600B-AC9B-482C-BE9A-CFF3B92B6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8338" cy="4351338"/>
          </a:xfrm>
        </p:spPr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Market Structure: 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Previous Market State: 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Demand Function: 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End-state of All Products: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Restitution for damage: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3CE9E9F-6A66-48EB-9D82-CA9D957148BC}"/>
              </a:ext>
            </a:extLst>
          </p:cNvPr>
          <p:cNvSpPr txBox="1">
            <a:spLocks/>
          </p:cNvSpPr>
          <p:nvPr/>
        </p:nvSpPr>
        <p:spPr>
          <a:xfrm>
            <a:off x="5276538" y="1855606"/>
            <a:ext cx="44383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Palatino Linotype" panose="02040502050505030304" pitchFamily="18" charset="0"/>
              </a:rPr>
              <a:t>Perfect Competition</a:t>
            </a:r>
          </a:p>
          <a:p>
            <a:pPr marL="0" indent="0">
              <a:buNone/>
            </a:pPr>
            <a:r>
              <a:rPr lang="en-US" altLang="zh-CN" dirty="0">
                <a:latin typeface="Palatino Linotype" panose="02040502050505030304" pitchFamily="18" charset="0"/>
              </a:rPr>
              <a:t>Equilibrium </a:t>
            </a:r>
          </a:p>
          <a:p>
            <a:pPr marL="0" indent="0">
              <a:buNone/>
            </a:pPr>
            <a:r>
              <a:rPr lang="en-US" altLang="zh-CN" dirty="0">
                <a:latin typeface="Palatino Linotype" panose="02040502050505030304" pitchFamily="18" charset="0"/>
              </a:rPr>
              <a:t>Linear</a:t>
            </a:r>
          </a:p>
          <a:p>
            <a:pPr marL="0" indent="0">
              <a:buNone/>
            </a:pPr>
            <a:r>
              <a:rPr lang="en-US" altLang="zh-CN" dirty="0">
                <a:latin typeface="Palatino Linotype" panose="02040502050505030304" pitchFamily="18" charset="0"/>
              </a:rPr>
              <a:t>Sold / Damaged</a:t>
            </a:r>
          </a:p>
          <a:p>
            <a:pPr marL="0" indent="0">
              <a:buNone/>
            </a:pPr>
            <a:r>
              <a:rPr lang="en-US" altLang="zh-CN" dirty="0">
                <a:latin typeface="Palatino Linotype" panose="02040502050505030304" pitchFamily="18" charset="0"/>
              </a:rPr>
              <a:t>Unobtainable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01EF8B-455C-41EA-A197-4EA78B4AA8F6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2" action="ppaction://hlinksldjump"/>
              </a:rPr>
              <a:t>22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24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C</a:t>
            </a:r>
            <a:r>
              <a:rPr lang="en-US" altLang="zh-CN" sz="3200" dirty="0">
                <a:latin typeface="Palatino Linotype" panose="02040502050505030304" pitchFamily="18" charset="0"/>
              </a:rPr>
              <a:t>USTOMER</a:t>
            </a:r>
            <a:r>
              <a:rPr lang="en-US" altLang="zh-CN" dirty="0">
                <a:latin typeface="Palatino Linotype" panose="02040502050505030304" pitchFamily="18" charset="0"/>
              </a:rPr>
              <a:t> </a:t>
            </a:r>
            <a:r>
              <a:rPr lang="en-US" altLang="zh-CN" sz="4800" dirty="0">
                <a:latin typeface="Palatino Linotype" panose="02040502050505030304" pitchFamily="18" charset="0"/>
              </a:rPr>
              <a:t>I</a:t>
            </a:r>
            <a:r>
              <a:rPr lang="en-US" altLang="zh-CN" sz="3200" dirty="0">
                <a:latin typeface="Palatino Linotype" panose="02040502050505030304" pitchFamily="18" charset="0"/>
              </a:rPr>
              <a:t>NITIALIZATION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8600B-AC9B-482C-BE9A-CFF3B92B6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8338" cy="4351338"/>
          </a:xfrm>
        </p:spPr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Primary Goal: 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Preparation: 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3CE9E9F-6A66-48EB-9D82-CA9D957148BC}"/>
              </a:ext>
            </a:extLst>
          </p:cNvPr>
          <p:cNvSpPr txBox="1">
            <a:spLocks/>
          </p:cNvSpPr>
          <p:nvPr/>
        </p:nvSpPr>
        <p:spPr>
          <a:xfrm>
            <a:off x="5276538" y="1855606"/>
            <a:ext cx="44383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Palatino Linotype" panose="02040502050505030304" pitchFamily="18" charset="0"/>
              </a:rPr>
              <a:t>Purchase at Low Prices</a:t>
            </a:r>
          </a:p>
          <a:p>
            <a:pPr marL="0" indent="0">
              <a:buNone/>
            </a:pPr>
            <a:r>
              <a:rPr lang="en-US" altLang="zh-CN" dirty="0">
                <a:latin typeface="Palatino Linotype" panose="02040502050505030304" pitchFamily="18" charset="0"/>
              </a:rPr>
              <a:t>Shopping List </a:t>
            </a:r>
          </a:p>
          <a:p>
            <a:pPr marL="0" indent="0">
              <a:buNone/>
            </a:pPr>
            <a:r>
              <a:rPr lang="en-US" altLang="zh-CN" dirty="0">
                <a:latin typeface="Palatino Linotype" panose="02040502050505030304" pitchFamily="18" charset="0"/>
              </a:rPr>
              <a:t>Familiarization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BD93CB-3178-4A61-BA56-F56437A419E8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2" action="ppaction://hlinksldjump"/>
              </a:rPr>
              <a:t>23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26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C</a:t>
            </a:r>
            <a:r>
              <a:rPr lang="en-US" altLang="zh-CN" sz="3200" dirty="0">
                <a:latin typeface="Palatino Linotype" panose="02040502050505030304" pitchFamily="18" charset="0"/>
              </a:rPr>
              <a:t>USTOMER</a:t>
            </a:r>
            <a:r>
              <a:rPr lang="en-US" altLang="zh-CN" dirty="0">
                <a:latin typeface="Palatino Linotype" panose="02040502050505030304" pitchFamily="18" charset="0"/>
              </a:rPr>
              <a:t> </a:t>
            </a:r>
            <a:r>
              <a:rPr lang="en-US" altLang="zh-CN" sz="4800" dirty="0">
                <a:latin typeface="Palatino Linotype" panose="02040502050505030304" pitchFamily="18" charset="0"/>
              </a:rPr>
              <a:t>C</a:t>
            </a:r>
            <a:r>
              <a:rPr lang="en-US" altLang="zh-CN" sz="3200" dirty="0">
                <a:latin typeface="Palatino Linotype" panose="02040502050505030304" pitchFamily="18" charset="0"/>
              </a:rPr>
              <a:t>APABILITIES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8600B-AC9B-482C-BE9A-CFF3B92B6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Know if a product is sold out only when at the shelf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Estimate severity of crowding only through moving rates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No product damage at cashiers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Instantaneously identify damaged products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51831-590C-493B-9F02-E50259299547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2" action="ppaction://hlinksldjump"/>
              </a:rPr>
              <a:t>24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242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C</a:t>
            </a:r>
            <a:r>
              <a:rPr lang="en-US" altLang="zh-CN" sz="3200" dirty="0">
                <a:latin typeface="Palatino Linotype" panose="02040502050505030304" pitchFamily="18" charset="0"/>
              </a:rPr>
              <a:t>USTOMER</a:t>
            </a:r>
            <a:r>
              <a:rPr lang="en-US" altLang="zh-CN" dirty="0">
                <a:latin typeface="Palatino Linotype" panose="02040502050505030304" pitchFamily="18" charset="0"/>
              </a:rPr>
              <a:t> </a:t>
            </a:r>
            <a:r>
              <a:rPr lang="en-US" altLang="zh-CN" sz="4800" dirty="0">
                <a:latin typeface="Palatino Linotype" panose="02040502050505030304" pitchFamily="18" charset="0"/>
              </a:rPr>
              <a:t>B</a:t>
            </a:r>
            <a:r>
              <a:rPr lang="en-US" altLang="zh-CN" sz="3200" dirty="0">
                <a:latin typeface="Palatino Linotype" panose="02040502050505030304" pitchFamily="18" charset="0"/>
              </a:rPr>
              <a:t>EHAVIOR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8600B-AC9B-482C-BE9A-CFF3B92B6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No non-sale purchases unless item is placed in his way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Keep focused on obtaining one product until achieved/failed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En route damage of negligible importance compared with products being sold out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Sequence of obtaining products based on product utilities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If product unobtainable, more inclined to purchase substitute than unrelated products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EE142C-508B-4430-A27E-D6C39AB4070A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2" action="ppaction://hlinksldjump"/>
              </a:rPr>
              <a:t>25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10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L</a:t>
            </a:r>
            <a:r>
              <a:rPr lang="en-US" altLang="zh-CN" sz="3200" dirty="0">
                <a:latin typeface="Palatino Linotype" panose="02040502050505030304" pitchFamily="18" charset="0"/>
              </a:rPr>
              <a:t>OCOMOTION </a:t>
            </a:r>
            <a:r>
              <a:rPr lang="en-US" altLang="zh-CN" sz="4800" dirty="0">
                <a:latin typeface="Palatino Linotype" panose="02040502050505030304" pitchFamily="18" charset="0"/>
              </a:rPr>
              <a:t>S</a:t>
            </a:r>
            <a:r>
              <a:rPr lang="en-US" altLang="zh-CN" sz="3200" dirty="0">
                <a:latin typeface="Palatino Linotype" panose="02040502050505030304" pitchFamily="18" charset="0"/>
              </a:rPr>
              <a:t>IMULATION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C97893AF-EC32-48A9-9D1A-3F2D0A4557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u="sng" dirty="0">
                    <a:latin typeface="Palatino Linotype" panose="02040502050505030304" pitchFamily="18" charset="0"/>
                  </a:rPr>
                  <a:t>Choices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: 4 adjacent cells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r>
                  <a:rPr lang="en-US" altLang="zh-CN" b="1" u="sng" dirty="0">
                    <a:latin typeface="Palatino Linotype" panose="02040502050505030304" pitchFamily="18" charset="0"/>
                  </a:rPr>
                  <a:t>Sole factor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: expected time to reach destination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Palatino Linotype" panose="02040502050505030304" pitchFamily="18" charset="0"/>
                  </a:rPr>
                  <a:t>   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C97893AF-EC32-48A9-9D1A-3F2D0A455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A60E766-A8CC-4D21-889C-8B1F410B28E2}"/>
              </a:ext>
            </a:extLst>
          </p:cNvPr>
          <p:cNvSpPr txBox="1"/>
          <p:nvPr/>
        </p:nvSpPr>
        <p:spPr>
          <a:xfrm>
            <a:off x="7482840" y="2905780"/>
            <a:ext cx="371856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Palatino Linotype" panose="02040502050505030304" pitchFamily="18" charset="0"/>
              </a:rPr>
              <a:t>FLOYD Algorithm</a:t>
            </a:r>
            <a:endParaRPr lang="zh-CN" altLang="en-US" sz="2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12F79E5-00E6-4FA4-B25B-CDAEAAF274DC}"/>
                  </a:ext>
                </a:extLst>
              </p:cNvPr>
              <p:cNvSpPr txBox="1"/>
              <p:nvPr/>
            </p:nvSpPr>
            <p:spPr>
              <a:xfrm>
                <a:off x="7482840" y="3985935"/>
                <a:ext cx="3718560" cy="7078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Palatino Linotype" panose="02040502050505030304" pitchFamily="18" charset="0"/>
                  </a:rPr>
                  <a:t>Gauged by customer based on moving rate over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dirty="0">
                    <a:latin typeface="Palatino Linotype" panose="02040502050505030304" pitchFamily="18" charset="0"/>
                  </a:rPr>
                  <a:t>timesteps</a:t>
                </a:r>
                <a:endParaRPr lang="zh-CN" altLang="en-US" sz="20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12F79E5-00E6-4FA4-B25B-CDAEAAF27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840" y="3985935"/>
                <a:ext cx="3718560" cy="707886"/>
              </a:xfrm>
              <a:prstGeom prst="rect">
                <a:avLst/>
              </a:prstGeom>
              <a:blipFill>
                <a:blip r:embed="rId3"/>
                <a:stretch>
                  <a:fillRect l="-1634" t="-4237" b="-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1172458-B3CF-4593-ADB1-BEFB62238BCD}"/>
              </a:ext>
            </a:extLst>
          </p:cNvPr>
          <p:cNvCxnSpPr>
            <a:stCxn id="3" idx="1"/>
          </p:cNvCxnSpPr>
          <p:nvPr/>
        </p:nvCxnSpPr>
        <p:spPr>
          <a:xfrm flipH="1">
            <a:off x="7025640" y="3105835"/>
            <a:ext cx="457200" cy="20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5E0882A-87E9-4B91-BE2B-EB5D105FFE63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7025640" y="3947433"/>
            <a:ext cx="457200" cy="39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4329D6B-974F-47D6-A60A-F426E603EEEB}"/>
                  </a:ext>
                </a:extLst>
              </p:cNvPr>
              <p:cNvSpPr txBox="1"/>
              <p:nvPr/>
            </p:nvSpPr>
            <p:spPr>
              <a:xfrm>
                <a:off x="2880359" y="4642738"/>
                <a:ext cx="716281" cy="7078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latin typeface="Palatino Linotype" panose="02040502050505030304" pitchFamily="18" charset="0"/>
                </a:endParaRPr>
              </a:p>
              <a:p>
                <a:endParaRPr lang="zh-CN" altLang="en-US" sz="20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4329D6B-974F-47D6-A60A-F426E603E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59" y="4642738"/>
                <a:ext cx="71628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F0252C0-56A8-4DCC-8E6E-2C43D2733338}"/>
                  </a:ext>
                </a:extLst>
              </p:cNvPr>
              <p:cNvSpPr txBox="1"/>
              <p:nvPr/>
            </p:nvSpPr>
            <p:spPr>
              <a:xfrm>
                <a:off x="2164078" y="3947334"/>
                <a:ext cx="716281" cy="7078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latin typeface="Palatino Linotype" panose="02040502050505030304" pitchFamily="18" charset="0"/>
                </a:endParaRPr>
              </a:p>
              <a:p>
                <a:endParaRPr lang="zh-CN" altLang="en-US" sz="20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F0252C0-56A8-4DCC-8E6E-2C43D2733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78" y="3947334"/>
                <a:ext cx="71628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BC91773-5C1E-451C-8DB6-B43213C38232}"/>
                  </a:ext>
                </a:extLst>
              </p:cNvPr>
              <p:cNvSpPr txBox="1"/>
              <p:nvPr/>
            </p:nvSpPr>
            <p:spPr>
              <a:xfrm>
                <a:off x="1447797" y="4642738"/>
                <a:ext cx="716281" cy="7078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latin typeface="Palatino Linotype" panose="02040502050505030304" pitchFamily="18" charset="0"/>
                </a:endParaRPr>
              </a:p>
              <a:p>
                <a:endParaRPr lang="zh-CN" altLang="en-US" sz="20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BC91773-5C1E-451C-8DB6-B43213C38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97" y="4642738"/>
                <a:ext cx="71628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71DDE87-91BE-44CE-A5AB-CEE5B9E6B220}"/>
                  </a:ext>
                </a:extLst>
              </p:cNvPr>
              <p:cNvSpPr txBox="1"/>
              <p:nvPr/>
            </p:nvSpPr>
            <p:spPr>
              <a:xfrm>
                <a:off x="2164077" y="5350624"/>
                <a:ext cx="716281" cy="7078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latin typeface="Palatino Linotype" panose="02040502050505030304" pitchFamily="18" charset="0"/>
                </a:endParaRPr>
              </a:p>
              <a:p>
                <a:endParaRPr lang="zh-CN" altLang="en-US" sz="20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71DDE87-91BE-44CE-A5AB-CEE5B9E6B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77" y="5350624"/>
                <a:ext cx="71628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61CD6F5-F443-44B1-87F8-3E1EE953458B}"/>
                  </a:ext>
                </a:extLst>
              </p:cNvPr>
              <p:cNvSpPr txBox="1"/>
              <p:nvPr/>
            </p:nvSpPr>
            <p:spPr>
              <a:xfrm>
                <a:off x="5379719" y="5469077"/>
                <a:ext cx="716281" cy="70788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accent1"/>
                  </a:solidFill>
                  <a:latin typeface="Palatino Linotype" panose="02040502050505030304" pitchFamily="18" charset="0"/>
                </a:endParaRPr>
              </a:p>
              <a:p>
                <a:endParaRPr lang="zh-CN" altLang="en-US" sz="20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61CD6F5-F443-44B1-87F8-3E1EE9534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19" y="5469077"/>
                <a:ext cx="71628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7DE821B-820F-49DD-91F4-7A8B6F99DF19}"/>
                  </a:ext>
                </a:extLst>
              </p:cNvPr>
              <p:cNvSpPr txBox="1"/>
              <p:nvPr/>
            </p:nvSpPr>
            <p:spPr>
              <a:xfrm>
                <a:off x="2164076" y="4635082"/>
                <a:ext cx="716281" cy="70788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sz="2000" b="0" dirty="0">
                  <a:latin typeface="Palatino Linotype" panose="02040502050505030304" pitchFamily="18" charset="0"/>
                </a:endParaRPr>
              </a:p>
              <a:p>
                <a:endParaRPr lang="zh-CN" altLang="en-US" sz="20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7DE821B-820F-49DD-91F4-7A8B6F99D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76" y="4635082"/>
                <a:ext cx="716281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F0CD959C-B75E-4245-80A0-F4A87824D653}"/>
              </a:ext>
            </a:extLst>
          </p:cNvPr>
          <p:cNvCxnSpPr>
            <a:stCxn id="11" idx="0"/>
            <a:endCxn id="15" idx="0"/>
          </p:cNvCxnSpPr>
          <p:nvPr/>
        </p:nvCxnSpPr>
        <p:spPr>
          <a:xfrm rot="16200000" flipH="1">
            <a:off x="4075010" y="3806227"/>
            <a:ext cx="826339" cy="2499360"/>
          </a:xfrm>
          <a:prstGeom prst="bentConnector3">
            <a:avLst>
              <a:gd name="adj1" fmla="val -276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1ED0F1F-E0DE-45B4-8898-09B3D1C6AA9C}"/>
                  </a:ext>
                </a:extLst>
              </p:cNvPr>
              <p:cNvSpPr txBox="1"/>
              <p:nvPr/>
            </p:nvSpPr>
            <p:spPr>
              <a:xfrm>
                <a:off x="4034786" y="3934851"/>
                <a:ext cx="716281" cy="4265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1ED0F1F-E0DE-45B4-8898-09B3D1C6A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786" y="3934851"/>
                <a:ext cx="716281" cy="426527"/>
              </a:xfrm>
              <a:prstGeom prst="rect">
                <a:avLst/>
              </a:prstGeom>
              <a:blipFill>
                <a:blip r:embed="rId10"/>
                <a:stretch>
                  <a:fillRect b="-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1D9F55-A6E9-4AB6-88EB-F204D01C29CE}"/>
                  </a:ext>
                </a:extLst>
              </p:cNvPr>
              <p:cNvSpPr txBox="1"/>
              <p:nvPr/>
            </p:nvSpPr>
            <p:spPr>
              <a:xfrm>
                <a:off x="2880356" y="4861771"/>
                <a:ext cx="716281" cy="4265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1D9F55-A6E9-4AB6-88EB-F204D01C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56" y="4861771"/>
                <a:ext cx="716281" cy="4265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内容占位符 5">
                <a:extLst>
                  <a:ext uri="{FF2B5EF4-FFF2-40B4-BE49-F238E27FC236}">
                    <a16:creationId xmlns:a16="http://schemas.microsoft.com/office/drawing/2014/main" id="{432029C4-24B0-4DBA-8979-61D0C3430B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2456" y="5594668"/>
                <a:ext cx="4495800" cy="5822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dirty="0">
                    <a:solidFill>
                      <a:schemeClr val="accent1"/>
                    </a:solidFill>
                    <a:latin typeface="Palatino Linotype" panose="02040502050505030304" pitchFamily="18" charset="0"/>
                  </a:rPr>
                  <a:t>Cell Carrying Capacity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dirty="0">
                  <a:solidFill>
                    <a:schemeClr val="accent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17" name="内容占位符 5">
                <a:extLst>
                  <a:ext uri="{FF2B5EF4-FFF2-40B4-BE49-F238E27FC236}">
                    <a16:creationId xmlns:a16="http://schemas.microsoft.com/office/drawing/2014/main" id="{432029C4-24B0-4DBA-8979-61D0C3430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456" y="5594668"/>
                <a:ext cx="4495800" cy="582295"/>
              </a:xfrm>
              <a:prstGeom prst="rect">
                <a:avLst/>
              </a:prstGeom>
              <a:blipFill>
                <a:blip r:embed="rId12"/>
                <a:stretch>
                  <a:fillRect l="-2710" t="-18947" b="-1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A656524B-5B27-4329-A611-F891E2AEE0C2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13" action="ppaction://hlinksldjump"/>
              </a:rPr>
              <a:t>26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/>
      <p:bldP spid="20" grpId="0"/>
      <p:bldP spid="1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P</a:t>
            </a:r>
            <a:r>
              <a:rPr lang="en-US" altLang="zh-CN" sz="3200" dirty="0">
                <a:latin typeface="Palatino Linotype" panose="02040502050505030304" pitchFamily="18" charset="0"/>
              </a:rPr>
              <a:t>RODUCT </a:t>
            </a:r>
            <a:r>
              <a:rPr lang="en-US" altLang="zh-CN" sz="4800" dirty="0">
                <a:latin typeface="Palatino Linotype" panose="02040502050505030304" pitchFamily="18" charset="0"/>
              </a:rPr>
              <a:t>D</a:t>
            </a:r>
            <a:r>
              <a:rPr lang="en-US" altLang="zh-CN" sz="3200" dirty="0">
                <a:latin typeface="Palatino Linotype" panose="02040502050505030304" pitchFamily="18" charset="0"/>
              </a:rPr>
              <a:t>AMAGE </a:t>
            </a:r>
            <a:r>
              <a:rPr lang="en-US" altLang="zh-CN" sz="4800" dirty="0">
                <a:latin typeface="Palatino Linotype" panose="02040502050505030304" pitchFamily="18" charset="0"/>
              </a:rPr>
              <a:t>Q</a:t>
            </a:r>
            <a:r>
              <a:rPr lang="en-US" altLang="zh-CN" sz="3200" dirty="0">
                <a:latin typeface="Palatino Linotype" panose="02040502050505030304" pitchFamily="18" charset="0"/>
              </a:rPr>
              <a:t>UANTIFICATION-En Route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D06087-50C0-445D-9588-0A3D1DD74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Palatino Linotype" panose="02040502050505030304" pitchFamily="18" charset="0"/>
                  </a:rPr>
                  <a:t>Collide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Slip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Recollide</a:t>
                </a:r>
              </a:p>
              <a:p>
                <a:r>
                  <a:rPr lang="en-US" altLang="zh-CN" dirty="0">
                    <a:latin typeface="Palatino Linotype" panose="02040502050505030304" pitchFamily="18" charset="0"/>
                  </a:rPr>
                  <a:t>Slipping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r>
                  <a:rPr lang="en-US" altLang="zh-CN" dirty="0">
                    <a:latin typeface="Palatino Linotype" panose="02040502050505030304" pitchFamily="18" charset="0"/>
                  </a:rPr>
                  <a:t>Interpersonal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r>
                  <a:rPr lang="en-US" altLang="zh-CN" dirty="0">
                    <a:latin typeface="Palatino Linotype" panose="02040502050505030304" pitchFamily="18" charset="0"/>
                  </a:rPr>
                  <a:t>Damage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b="0" dirty="0">
                  <a:latin typeface="Palatino Linotype" panose="02040502050505030304" pitchFamily="18" charset="0"/>
                </a:endParaRPr>
              </a:p>
              <a:p>
                <a:r>
                  <a:rPr lang="en-US" altLang="zh-CN" dirty="0">
                    <a:latin typeface="Palatino Linotype" panose="02040502050505030304" pitchFamily="18" charset="0"/>
                  </a:rPr>
                  <a:t>Customer concentration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r>
                  <a:rPr lang="en-US" altLang="zh-CN" dirty="0">
                    <a:latin typeface="Palatino Linotype" panose="02040502050505030304" pitchFamily="18" charset="0"/>
                  </a:rPr>
                  <a:t>Type 2 Damage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endParaRPr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D06087-50C0-445D-9588-0A3D1DD74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B03737DC-D960-40B9-928B-5B36545B9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3160" y="1934368"/>
                <a:ext cx="5455920" cy="14946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Head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endParaRPr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B03737DC-D960-40B9-928B-5B36545B9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60" y="1934368"/>
                <a:ext cx="5455920" cy="1494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4953EDB-34ED-43DA-A53C-F00E8A50BE93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4" action="ppaction://hlinksldjump"/>
              </a:rPr>
              <a:t>27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79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P</a:t>
            </a:r>
            <a:r>
              <a:rPr lang="en-US" altLang="zh-CN" sz="3200" dirty="0">
                <a:latin typeface="Palatino Linotype" panose="02040502050505030304" pitchFamily="18" charset="0"/>
              </a:rPr>
              <a:t>RODUCT </a:t>
            </a:r>
            <a:r>
              <a:rPr lang="en-US" altLang="zh-CN" sz="4800" dirty="0">
                <a:latin typeface="Palatino Linotype" panose="02040502050505030304" pitchFamily="18" charset="0"/>
              </a:rPr>
              <a:t>D</a:t>
            </a:r>
            <a:r>
              <a:rPr lang="en-US" altLang="zh-CN" sz="3200" dirty="0">
                <a:latin typeface="Palatino Linotype" panose="02040502050505030304" pitchFamily="18" charset="0"/>
              </a:rPr>
              <a:t>AMAGE </a:t>
            </a:r>
            <a:r>
              <a:rPr lang="en-US" altLang="zh-CN" sz="4800" dirty="0">
                <a:latin typeface="Palatino Linotype" panose="02040502050505030304" pitchFamily="18" charset="0"/>
              </a:rPr>
              <a:t>Q</a:t>
            </a:r>
            <a:r>
              <a:rPr lang="en-US" altLang="zh-CN" sz="3200" dirty="0">
                <a:latin typeface="Palatino Linotype" panose="02040502050505030304" pitchFamily="18" charset="0"/>
              </a:rPr>
              <a:t>UANTIFICATION-On Shelf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C06F86E-D2A9-4E58-9216-5BFF1CE0C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Pushing By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E6DD6406-1E76-46D9-B60A-D9606F9E87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66" y="2594537"/>
            <a:ext cx="3330229" cy="1668925"/>
          </a:xfr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5D61E3E-7E1A-437A-9A72-6777614A0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Product Scrambling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511A2D23-1C9B-40A2-BC88-86B3F28C2E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059" y="2564055"/>
            <a:ext cx="3345470" cy="169940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072578A-D8DF-4C90-BC0F-B339368C3B03}"/>
                  </a:ext>
                </a:extLst>
              </p:cNvPr>
              <p:cNvSpPr txBox="1"/>
              <p:nvPr/>
            </p:nvSpPr>
            <p:spPr>
              <a:xfrm>
                <a:off x="1447800" y="4648200"/>
                <a:ext cx="4099560" cy="620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ra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072578A-D8DF-4C90-BC0F-B339368C3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648200"/>
                <a:ext cx="4099560" cy="620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0290472-9BE8-4972-BBD7-016A725624F2}"/>
                  </a:ext>
                </a:extLst>
              </p:cNvPr>
              <p:cNvSpPr txBox="1"/>
              <p:nvPr/>
            </p:nvSpPr>
            <p:spPr>
              <a:xfrm>
                <a:off x="6644640" y="4648200"/>
                <a:ext cx="4099560" cy="620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ra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0290472-9BE8-4972-BBD7-016A72562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640" y="4648200"/>
                <a:ext cx="4099560" cy="620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E0CCB5B-4D10-455B-BE55-A9DC7D5AB78E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6" action="ppaction://hlinksldjump"/>
              </a:rPr>
              <a:t>28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309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S</a:t>
            </a:r>
            <a:r>
              <a:rPr lang="en-US" altLang="zh-CN" sz="3200" dirty="0">
                <a:latin typeface="Palatino Linotype" panose="02040502050505030304" pitchFamily="18" charset="0"/>
              </a:rPr>
              <a:t>HOPPING </a:t>
            </a:r>
            <a:r>
              <a:rPr lang="en-US" altLang="zh-CN" sz="4800" dirty="0">
                <a:latin typeface="Palatino Linotype" panose="02040502050505030304" pitchFamily="18" charset="0"/>
              </a:rPr>
              <a:t>L</a:t>
            </a:r>
            <a:r>
              <a:rPr lang="en-US" altLang="zh-CN" sz="3200" dirty="0">
                <a:latin typeface="Palatino Linotype" panose="02040502050505030304" pitchFamily="18" charset="0"/>
              </a:rPr>
              <a:t>IST </a:t>
            </a:r>
            <a:r>
              <a:rPr lang="en-US" altLang="zh-CN" sz="4800" dirty="0">
                <a:latin typeface="Palatino Linotype" panose="02040502050505030304" pitchFamily="18" charset="0"/>
              </a:rPr>
              <a:t>A</a:t>
            </a:r>
            <a:r>
              <a:rPr lang="en-US" altLang="zh-CN" sz="3200" dirty="0">
                <a:latin typeface="Palatino Linotype" panose="02040502050505030304" pitchFamily="18" charset="0"/>
              </a:rPr>
              <a:t>LTERATION - Event A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16">
                <a:extLst>
                  <a:ext uri="{FF2B5EF4-FFF2-40B4-BE49-F238E27FC236}">
                    <a16:creationId xmlns:a16="http://schemas.microsoft.com/office/drawing/2014/main" id="{8C960D20-6BB5-4E7F-A1F1-1D70375DB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150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Palatino Linotype" panose="02040502050505030304" pitchFamily="18" charset="0"/>
                  </a:rPr>
                  <a:t>   Replace with first substitute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&amp;&amp;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zh-CN" b="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Palatino Linotype" panose="02040502050505030304" pitchFamily="18" charset="0"/>
                  </a:rPr>
                  <a:t>   Replace with first secondary item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&amp;&amp;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Palatino Linotype" panose="02040502050505030304" pitchFamily="18" charset="0"/>
                  </a:rPr>
                  <a:t>   Do nothing</a:t>
                </a:r>
                <a:endParaRPr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7" name="内容占位符 16">
                <a:extLst>
                  <a:ext uri="{FF2B5EF4-FFF2-40B4-BE49-F238E27FC236}">
                    <a16:creationId xmlns:a16="http://schemas.microsoft.com/office/drawing/2014/main" id="{8C960D20-6BB5-4E7F-A1F1-1D70375DB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15000" cy="4351338"/>
              </a:xfrm>
              <a:blipFill>
                <a:blip r:embed="rId2"/>
                <a:stretch>
                  <a:fillRect t="-2101" r="-1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194ED8A5-DB78-462D-89B9-D56E9F49C52F}"/>
              </a:ext>
            </a:extLst>
          </p:cNvPr>
          <p:cNvSpPr/>
          <p:nvPr/>
        </p:nvSpPr>
        <p:spPr>
          <a:xfrm>
            <a:off x="8001000" y="1690688"/>
            <a:ext cx="1036320" cy="20955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25E0004-E3C6-43A4-8714-6B3C074AF9EB}"/>
              </a:ext>
            </a:extLst>
          </p:cNvPr>
          <p:cNvSpPr/>
          <p:nvPr/>
        </p:nvSpPr>
        <p:spPr>
          <a:xfrm>
            <a:off x="8001000" y="3786197"/>
            <a:ext cx="1036320" cy="158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766DEE3-84A3-48B3-A937-0E1B673CAC5A}"/>
                  </a:ext>
                </a:extLst>
              </p:cNvPr>
              <p:cNvSpPr txBox="1"/>
              <p:nvPr/>
            </p:nvSpPr>
            <p:spPr>
              <a:xfrm>
                <a:off x="8138160" y="1772428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766DEE3-84A3-48B3-A937-0E1B673CA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1772428"/>
                <a:ext cx="762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B51F843-3464-4921-A8D0-5578FF8EA463}"/>
                  </a:ext>
                </a:extLst>
              </p:cNvPr>
              <p:cNvSpPr txBox="1"/>
              <p:nvPr/>
            </p:nvSpPr>
            <p:spPr>
              <a:xfrm>
                <a:off x="8138160" y="3870068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B51F843-3464-4921-A8D0-5578FF8EA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3870068"/>
                <a:ext cx="762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6EDEE74-C851-4560-A27E-A3A15ED2BCFD}"/>
                  </a:ext>
                </a:extLst>
              </p:cNvPr>
              <p:cNvSpPr txBox="1"/>
              <p:nvPr/>
            </p:nvSpPr>
            <p:spPr>
              <a:xfrm>
                <a:off x="8138160" y="2453352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6EDEE74-C851-4560-A27E-A3A15ED2B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2453352"/>
                <a:ext cx="762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5F14FA0-0A5E-4BEC-B4D1-74B054F12083}"/>
                  </a:ext>
                </a:extLst>
              </p:cNvPr>
              <p:cNvSpPr txBox="1"/>
              <p:nvPr/>
            </p:nvSpPr>
            <p:spPr>
              <a:xfrm>
                <a:off x="8138160" y="4585560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5F14FA0-0A5E-4BEC-B4D1-74B054F12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4585560"/>
                <a:ext cx="762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03611BB-957A-41B0-B8F5-C6E59BC05991}"/>
                  </a:ext>
                </a:extLst>
              </p:cNvPr>
              <p:cNvSpPr txBox="1"/>
              <p:nvPr/>
            </p:nvSpPr>
            <p:spPr>
              <a:xfrm>
                <a:off x="8138160" y="3163754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03611BB-957A-41B0-B8F5-C6E59BC05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3163754"/>
                <a:ext cx="7620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>
            <a:extLst>
              <a:ext uri="{FF2B5EF4-FFF2-40B4-BE49-F238E27FC236}">
                <a16:creationId xmlns:a16="http://schemas.microsoft.com/office/drawing/2014/main" id="{7582C8DE-B863-41BA-BE40-AA9698FF573E}"/>
              </a:ext>
            </a:extLst>
          </p:cNvPr>
          <p:cNvSpPr/>
          <p:nvPr/>
        </p:nvSpPr>
        <p:spPr>
          <a:xfrm>
            <a:off x="9037320" y="2364391"/>
            <a:ext cx="1828800" cy="691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F9A1104-A42B-43CB-AD6E-ACAFA33910B6}"/>
              </a:ext>
            </a:extLst>
          </p:cNvPr>
          <p:cNvSpPr/>
          <p:nvPr/>
        </p:nvSpPr>
        <p:spPr>
          <a:xfrm>
            <a:off x="9037320" y="1690688"/>
            <a:ext cx="899160" cy="6737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0409552-D26E-46B7-8B56-512532076355}"/>
                  </a:ext>
                </a:extLst>
              </p:cNvPr>
              <p:cNvSpPr txBox="1"/>
              <p:nvPr/>
            </p:nvSpPr>
            <p:spPr>
              <a:xfrm>
                <a:off x="9037320" y="1766888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0409552-D26E-46B7-8B56-512532076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320" y="1766888"/>
                <a:ext cx="762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C7EF57F-E41C-410B-976A-56ADBA88ED74}"/>
                  </a:ext>
                </a:extLst>
              </p:cNvPr>
              <p:cNvSpPr txBox="1"/>
              <p:nvPr/>
            </p:nvSpPr>
            <p:spPr>
              <a:xfrm>
                <a:off x="9037320" y="2453352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C7EF57F-E41C-410B-976A-56ADBA88E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320" y="2453352"/>
                <a:ext cx="76200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0E1C26D-C94A-493E-BF34-76864CA1DFAA}"/>
                  </a:ext>
                </a:extLst>
              </p:cNvPr>
              <p:cNvSpPr txBox="1"/>
              <p:nvPr/>
            </p:nvSpPr>
            <p:spPr>
              <a:xfrm>
                <a:off x="9936480" y="2440591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0E1C26D-C94A-493E-BF34-76864CA1D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480" y="2440591"/>
                <a:ext cx="762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>
            <a:extLst>
              <a:ext uri="{FF2B5EF4-FFF2-40B4-BE49-F238E27FC236}">
                <a16:creationId xmlns:a16="http://schemas.microsoft.com/office/drawing/2014/main" id="{B8F700B9-8B86-44EF-AA53-E5DE095974B4}"/>
              </a:ext>
            </a:extLst>
          </p:cNvPr>
          <p:cNvSpPr/>
          <p:nvPr/>
        </p:nvSpPr>
        <p:spPr>
          <a:xfrm>
            <a:off x="9037320" y="4472661"/>
            <a:ext cx="1828799" cy="9014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8FEF9A5-AD5C-4946-B26A-33E5B75153AD}"/>
                  </a:ext>
                </a:extLst>
              </p:cNvPr>
              <p:cNvSpPr txBox="1"/>
              <p:nvPr/>
            </p:nvSpPr>
            <p:spPr>
              <a:xfrm>
                <a:off x="9037320" y="4585560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8FEF9A5-AD5C-4946-B26A-33E5B7515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320" y="4585560"/>
                <a:ext cx="76200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6357F4D-CC02-4C1C-BD7D-D158871C036E}"/>
                  </a:ext>
                </a:extLst>
              </p:cNvPr>
              <p:cNvSpPr txBox="1"/>
              <p:nvPr/>
            </p:nvSpPr>
            <p:spPr>
              <a:xfrm>
                <a:off x="9936480" y="4585560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6357F4D-CC02-4C1C-BD7D-D158871C0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480" y="4585560"/>
                <a:ext cx="7620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CE94510F-F0B8-43C2-AAF5-05412C623FD2}"/>
              </a:ext>
            </a:extLst>
          </p:cNvPr>
          <p:cNvSpPr txBox="1"/>
          <p:nvPr/>
        </p:nvSpPr>
        <p:spPr>
          <a:xfrm>
            <a:off x="6248400" y="2431356"/>
            <a:ext cx="1524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Palatino Linotype" panose="02040502050505030304" pitchFamily="18" charset="0"/>
              </a:rPr>
              <a:t>Primary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AA8032-B82B-4586-98DE-B01F895B9BAC}"/>
              </a:ext>
            </a:extLst>
          </p:cNvPr>
          <p:cNvSpPr txBox="1"/>
          <p:nvPr/>
        </p:nvSpPr>
        <p:spPr>
          <a:xfrm>
            <a:off x="5920740" y="4265255"/>
            <a:ext cx="19659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Palatino Linotype" panose="02040502050505030304" pitchFamily="18" charset="0"/>
              </a:rPr>
              <a:t>Secondary</a:t>
            </a:r>
          </a:p>
        </p:txBody>
      </p:sp>
      <p:sp>
        <p:nvSpPr>
          <p:cNvPr id="64" name="左大括号 63">
            <a:extLst>
              <a:ext uri="{FF2B5EF4-FFF2-40B4-BE49-F238E27FC236}">
                <a16:creationId xmlns:a16="http://schemas.microsoft.com/office/drawing/2014/main" id="{224FED49-2C9F-4F2A-B977-360C56E8842C}"/>
              </a:ext>
            </a:extLst>
          </p:cNvPr>
          <p:cNvSpPr/>
          <p:nvPr/>
        </p:nvSpPr>
        <p:spPr>
          <a:xfrm>
            <a:off x="7680960" y="1690688"/>
            <a:ext cx="320040" cy="209550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左大括号 64">
            <a:extLst>
              <a:ext uri="{FF2B5EF4-FFF2-40B4-BE49-F238E27FC236}">
                <a16:creationId xmlns:a16="http://schemas.microsoft.com/office/drawing/2014/main" id="{9C5152E7-81B6-41EA-8951-021E6C1F875F}"/>
              </a:ext>
            </a:extLst>
          </p:cNvPr>
          <p:cNvSpPr/>
          <p:nvPr/>
        </p:nvSpPr>
        <p:spPr>
          <a:xfrm>
            <a:off x="7650480" y="3786197"/>
            <a:ext cx="365760" cy="15879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4E19910-348E-48C3-8827-FFAC33D54886}"/>
              </a:ext>
            </a:extLst>
          </p:cNvPr>
          <p:cNvSpPr txBox="1"/>
          <p:nvPr/>
        </p:nvSpPr>
        <p:spPr>
          <a:xfrm>
            <a:off x="8260080" y="5566400"/>
            <a:ext cx="307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Palatino Linotype" panose="02040502050505030304" pitchFamily="18" charset="0"/>
              </a:rPr>
              <a:t>Substitution Lists</a:t>
            </a:r>
            <a:endParaRPr lang="zh-CN" alt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69CE293-1F6D-4598-BB8B-26359716E8A8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13" action="ppaction://hlinksldjump"/>
              </a:rPr>
              <a:t>29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8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07 L -0.07422 0.00186 " pathEditMode="relative" ptsTypes="AA">
                                      <p:cBhvr>
                                        <p:cTn id="5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232 L 0.00104 -0.30462 " pathEditMode="relative" ptsTypes="AA">
                                      <p:cBhvr>
                                        <p:cTn id="7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2" grpId="1" animBg="1"/>
      <p:bldP spid="33" grpId="0" animBg="1"/>
      <p:bldP spid="33" grpId="1" animBg="1"/>
      <p:bldP spid="33" grpId="2" animBg="1"/>
      <p:bldP spid="34" grpId="0" animBg="1"/>
      <p:bldP spid="35" grpId="0" animBg="1"/>
      <p:bldP spid="35" grpId="1" animBg="1"/>
      <p:bldP spid="40" grpId="0" animBg="1"/>
      <p:bldP spid="43" grpId="0" animBg="1"/>
      <p:bldP spid="45" grpId="0" animBg="1"/>
      <p:bldP spid="45" grpId="1" animBg="1"/>
      <p:bldP spid="46" grpId="0" animBg="1"/>
      <p:bldP spid="46" grpId="1" animBg="1"/>
      <p:bldP spid="46" grpId="2" animBg="1"/>
      <p:bldP spid="47" grpId="0" animBg="1"/>
      <p:bldP spid="52" grpId="0" animBg="1"/>
      <p:bldP spid="53" grpId="0" animBg="1"/>
      <p:bldP spid="53" grpId="1" animBg="1"/>
      <p:bldP spid="55" grpId="0" animBg="1"/>
      <p:bldP spid="55" grpId="1" animBg="1"/>
      <p:bldP spid="57" grpId="0" animBg="1"/>
      <p:bldP spid="57" grpId="1" animBg="1"/>
      <p:bldP spid="62" grpId="0"/>
      <p:bldP spid="63" grpId="0"/>
      <p:bldP spid="64" grpId="0" animBg="1"/>
      <p:bldP spid="65" grpId="0" animBg="1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10C81-135A-411E-9874-0B18AB7D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G</a:t>
            </a:r>
            <a:r>
              <a:rPr lang="en-US" altLang="zh-CN" sz="3200" dirty="0">
                <a:latin typeface="Palatino Linotype" panose="02040502050505030304" pitchFamily="18" charset="0"/>
              </a:rPr>
              <a:t>ENERAL </a:t>
            </a:r>
            <a:r>
              <a:rPr lang="en-US" altLang="zh-CN" sz="4800" dirty="0">
                <a:latin typeface="Palatino Linotype" panose="02040502050505030304" pitchFamily="18" charset="0"/>
              </a:rPr>
              <a:t>A</a:t>
            </a:r>
            <a:r>
              <a:rPr lang="en-US" altLang="zh-CN" sz="3200" dirty="0">
                <a:latin typeface="Palatino Linotype" panose="02040502050505030304" pitchFamily="18" charset="0"/>
              </a:rPr>
              <a:t>SSUMPTIONS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0C5D7-B7CE-44EB-B8AF-DF3CF0FEC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Microeconomic Context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Customer Initialization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Customer Capabilities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Customer Behavior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Palatino Linotype" panose="02040502050505030304" pitchFamily="18" charset="0"/>
              </a:rPr>
              <a:t>Pre-sale familiarization: Shopping List &amp; Layout </a:t>
            </a:r>
            <a:endParaRPr lang="zh-CN" altLang="en-US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F362AC-A217-47AE-A891-765B2E7C9A8A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2" action="ppaction://hlinksldjump"/>
              </a:rPr>
              <a:t>3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66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S</a:t>
            </a:r>
            <a:r>
              <a:rPr lang="en-US" altLang="zh-CN" sz="3200" dirty="0">
                <a:latin typeface="Palatino Linotype" panose="02040502050505030304" pitchFamily="18" charset="0"/>
              </a:rPr>
              <a:t>HOPPING </a:t>
            </a:r>
            <a:r>
              <a:rPr lang="en-US" altLang="zh-CN" sz="4800" dirty="0">
                <a:latin typeface="Palatino Linotype" panose="02040502050505030304" pitchFamily="18" charset="0"/>
              </a:rPr>
              <a:t>L</a:t>
            </a:r>
            <a:r>
              <a:rPr lang="en-US" altLang="zh-CN" sz="3200" dirty="0">
                <a:latin typeface="Palatino Linotype" panose="02040502050505030304" pitchFamily="18" charset="0"/>
              </a:rPr>
              <a:t>IST </a:t>
            </a:r>
            <a:r>
              <a:rPr lang="en-US" altLang="zh-CN" sz="4800" dirty="0">
                <a:latin typeface="Palatino Linotype" panose="02040502050505030304" pitchFamily="18" charset="0"/>
              </a:rPr>
              <a:t>A</a:t>
            </a:r>
            <a:r>
              <a:rPr lang="en-US" altLang="zh-CN" sz="3200" dirty="0">
                <a:latin typeface="Palatino Linotype" panose="02040502050505030304" pitchFamily="18" charset="0"/>
              </a:rPr>
              <a:t>LTERATION - Event B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16">
                <a:extLst>
                  <a:ext uri="{FF2B5EF4-FFF2-40B4-BE49-F238E27FC236}">
                    <a16:creationId xmlns:a16="http://schemas.microsoft.com/office/drawing/2014/main" id="{8C960D20-6BB5-4E7F-A1F1-1D70375DB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150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Palatino Linotype" panose="02040502050505030304" pitchFamily="18" charset="0"/>
                  </a:rPr>
                  <a:t>   Re-include damaged item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&amp;&amp;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Palatino Linotype" panose="02040502050505030304" pitchFamily="18" charset="0"/>
                  </a:rPr>
                  <a:t>   Add first secondary item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&amp;&amp;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Palatino Linotype" panose="02040502050505030304" pitchFamily="18" charset="0"/>
                  </a:rPr>
                  <a:t>   Do nothing</a:t>
                </a:r>
                <a:endParaRPr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7" name="内容占位符 16">
                <a:extLst>
                  <a:ext uri="{FF2B5EF4-FFF2-40B4-BE49-F238E27FC236}">
                    <a16:creationId xmlns:a16="http://schemas.microsoft.com/office/drawing/2014/main" id="{8C960D20-6BB5-4E7F-A1F1-1D70375DB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15000" cy="4351338"/>
              </a:xfrm>
              <a:blipFill>
                <a:blip r:embed="rId2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194ED8A5-DB78-462D-89B9-D56E9F49C52F}"/>
              </a:ext>
            </a:extLst>
          </p:cNvPr>
          <p:cNvSpPr/>
          <p:nvPr/>
        </p:nvSpPr>
        <p:spPr>
          <a:xfrm>
            <a:off x="8001000" y="2381245"/>
            <a:ext cx="1036320" cy="20955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25E0004-E3C6-43A4-8714-6B3C074AF9EB}"/>
              </a:ext>
            </a:extLst>
          </p:cNvPr>
          <p:cNvSpPr/>
          <p:nvPr/>
        </p:nvSpPr>
        <p:spPr>
          <a:xfrm>
            <a:off x="8001000" y="4476754"/>
            <a:ext cx="1036320" cy="158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766DEE3-84A3-48B3-A937-0E1B673CAC5A}"/>
                  </a:ext>
                </a:extLst>
              </p:cNvPr>
              <p:cNvSpPr txBox="1"/>
              <p:nvPr/>
            </p:nvSpPr>
            <p:spPr>
              <a:xfrm>
                <a:off x="8138160" y="1510700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766DEE3-84A3-48B3-A937-0E1B673CA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1510700"/>
                <a:ext cx="762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B51F843-3464-4921-A8D0-5578FF8EA463}"/>
                  </a:ext>
                </a:extLst>
              </p:cNvPr>
              <p:cNvSpPr txBox="1"/>
              <p:nvPr/>
            </p:nvSpPr>
            <p:spPr>
              <a:xfrm>
                <a:off x="8138160" y="4560625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B51F843-3464-4921-A8D0-5578FF8EA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4560625"/>
                <a:ext cx="762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6EDEE74-C851-4560-A27E-A3A15ED2BCFD}"/>
                  </a:ext>
                </a:extLst>
              </p:cNvPr>
              <p:cNvSpPr txBox="1"/>
              <p:nvPr/>
            </p:nvSpPr>
            <p:spPr>
              <a:xfrm>
                <a:off x="8138160" y="3143909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6EDEE74-C851-4560-A27E-A3A15ED2B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3143909"/>
                <a:ext cx="762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5F14FA0-0A5E-4BEC-B4D1-74B054F12083}"/>
                  </a:ext>
                </a:extLst>
              </p:cNvPr>
              <p:cNvSpPr txBox="1"/>
              <p:nvPr/>
            </p:nvSpPr>
            <p:spPr>
              <a:xfrm>
                <a:off x="8138160" y="5276117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5F14FA0-0A5E-4BEC-B4D1-74B054F12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5276117"/>
                <a:ext cx="762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03611BB-957A-41B0-B8F5-C6E59BC05991}"/>
                  </a:ext>
                </a:extLst>
              </p:cNvPr>
              <p:cNvSpPr txBox="1"/>
              <p:nvPr/>
            </p:nvSpPr>
            <p:spPr>
              <a:xfrm>
                <a:off x="8138160" y="3854311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03611BB-957A-41B0-B8F5-C6E59BC05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60" y="3854311"/>
                <a:ext cx="7620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>
            <a:extLst>
              <a:ext uri="{FF2B5EF4-FFF2-40B4-BE49-F238E27FC236}">
                <a16:creationId xmlns:a16="http://schemas.microsoft.com/office/drawing/2014/main" id="{7582C8DE-B863-41BA-BE40-AA9698FF573E}"/>
              </a:ext>
            </a:extLst>
          </p:cNvPr>
          <p:cNvSpPr/>
          <p:nvPr/>
        </p:nvSpPr>
        <p:spPr>
          <a:xfrm>
            <a:off x="9037320" y="3054948"/>
            <a:ext cx="1828800" cy="691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C7EF57F-E41C-410B-976A-56ADBA88ED74}"/>
                  </a:ext>
                </a:extLst>
              </p:cNvPr>
              <p:cNvSpPr txBox="1"/>
              <p:nvPr/>
            </p:nvSpPr>
            <p:spPr>
              <a:xfrm>
                <a:off x="9037320" y="3143909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C7EF57F-E41C-410B-976A-56ADBA88E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320" y="3143909"/>
                <a:ext cx="762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0E1C26D-C94A-493E-BF34-76864CA1DFAA}"/>
                  </a:ext>
                </a:extLst>
              </p:cNvPr>
              <p:cNvSpPr txBox="1"/>
              <p:nvPr/>
            </p:nvSpPr>
            <p:spPr>
              <a:xfrm>
                <a:off x="9936480" y="3131148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0E1C26D-C94A-493E-BF34-76864CA1D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480" y="3131148"/>
                <a:ext cx="76200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>
            <a:extLst>
              <a:ext uri="{FF2B5EF4-FFF2-40B4-BE49-F238E27FC236}">
                <a16:creationId xmlns:a16="http://schemas.microsoft.com/office/drawing/2014/main" id="{B8F700B9-8B86-44EF-AA53-E5DE095974B4}"/>
              </a:ext>
            </a:extLst>
          </p:cNvPr>
          <p:cNvSpPr/>
          <p:nvPr/>
        </p:nvSpPr>
        <p:spPr>
          <a:xfrm>
            <a:off x="9037320" y="5163218"/>
            <a:ext cx="1828799" cy="9014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8FEF9A5-AD5C-4946-B26A-33E5B75153AD}"/>
                  </a:ext>
                </a:extLst>
              </p:cNvPr>
              <p:cNvSpPr txBox="1"/>
              <p:nvPr/>
            </p:nvSpPr>
            <p:spPr>
              <a:xfrm>
                <a:off x="9037320" y="5276117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8FEF9A5-AD5C-4946-B26A-33E5B7515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320" y="5276117"/>
                <a:ext cx="762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6357F4D-CC02-4C1C-BD7D-D158871C036E}"/>
                  </a:ext>
                </a:extLst>
              </p:cNvPr>
              <p:cNvSpPr txBox="1"/>
              <p:nvPr/>
            </p:nvSpPr>
            <p:spPr>
              <a:xfrm>
                <a:off x="9936480" y="5276117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6357F4D-CC02-4C1C-BD7D-D158871C0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480" y="5276117"/>
                <a:ext cx="76200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CE94510F-F0B8-43C2-AAF5-05412C623FD2}"/>
              </a:ext>
            </a:extLst>
          </p:cNvPr>
          <p:cNvSpPr txBox="1"/>
          <p:nvPr/>
        </p:nvSpPr>
        <p:spPr>
          <a:xfrm>
            <a:off x="6259053" y="3131148"/>
            <a:ext cx="1524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Palatino Linotype" panose="02040502050505030304" pitchFamily="18" charset="0"/>
              </a:rPr>
              <a:t>Primary</a:t>
            </a:r>
            <a:endParaRPr lang="zh-CN" alt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AA8032-B82B-4586-98DE-B01F895B9BAC}"/>
              </a:ext>
            </a:extLst>
          </p:cNvPr>
          <p:cNvSpPr txBox="1"/>
          <p:nvPr/>
        </p:nvSpPr>
        <p:spPr>
          <a:xfrm>
            <a:off x="5856303" y="4901608"/>
            <a:ext cx="19659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Palatino Linotype" panose="02040502050505030304" pitchFamily="18" charset="0"/>
              </a:rPr>
              <a:t>Secondary</a:t>
            </a:r>
            <a:endParaRPr lang="zh-CN" alt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64" name="左大括号 63">
            <a:extLst>
              <a:ext uri="{FF2B5EF4-FFF2-40B4-BE49-F238E27FC236}">
                <a16:creationId xmlns:a16="http://schemas.microsoft.com/office/drawing/2014/main" id="{224FED49-2C9F-4F2A-B977-360C56E8842C}"/>
              </a:ext>
            </a:extLst>
          </p:cNvPr>
          <p:cNvSpPr/>
          <p:nvPr/>
        </p:nvSpPr>
        <p:spPr>
          <a:xfrm>
            <a:off x="7680960" y="2381245"/>
            <a:ext cx="320040" cy="209550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左大括号 64">
            <a:extLst>
              <a:ext uri="{FF2B5EF4-FFF2-40B4-BE49-F238E27FC236}">
                <a16:creationId xmlns:a16="http://schemas.microsoft.com/office/drawing/2014/main" id="{9C5152E7-81B6-41EA-8951-021E6C1F875F}"/>
              </a:ext>
            </a:extLst>
          </p:cNvPr>
          <p:cNvSpPr/>
          <p:nvPr/>
        </p:nvSpPr>
        <p:spPr>
          <a:xfrm>
            <a:off x="7650480" y="4476754"/>
            <a:ext cx="365760" cy="15879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4E19910-348E-48C3-8827-FFAC33D54886}"/>
              </a:ext>
            </a:extLst>
          </p:cNvPr>
          <p:cNvSpPr txBox="1"/>
          <p:nvPr/>
        </p:nvSpPr>
        <p:spPr>
          <a:xfrm>
            <a:off x="8260080" y="6256957"/>
            <a:ext cx="307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Palatino Linotype" panose="02040502050505030304" pitchFamily="18" charset="0"/>
              </a:rPr>
              <a:t>Substitution Lists</a:t>
            </a:r>
            <a:endParaRPr lang="zh-CN" alt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2340972-53D9-4D55-8BC3-4696A77C2564}"/>
              </a:ext>
            </a:extLst>
          </p:cNvPr>
          <p:cNvSpPr txBox="1"/>
          <p:nvPr/>
        </p:nvSpPr>
        <p:spPr>
          <a:xfrm>
            <a:off x="6172200" y="1528947"/>
            <a:ext cx="169164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Palatino Linotype" panose="02040502050505030304" pitchFamily="18" charset="0"/>
              </a:rPr>
              <a:t>Obtained</a:t>
            </a:r>
            <a:endParaRPr lang="zh-CN" alt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3" name="乘号 2">
            <a:extLst>
              <a:ext uri="{FF2B5EF4-FFF2-40B4-BE49-F238E27FC236}">
                <a16:creationId xmlns:a16="http://schemas.microsoft.com/office/drawing/2014/main" id="{13A85F56-7FA5-4400-A035-91E53C39CB1C}"/>
              </a:ext>
            </a:extLst>
          </p:cNvPr>
          <p:cNvSpPr/>
          <p:nvPr/>
        </p:nvSpPr>
        <p:spPr>
          <a:xfrm>
            <a:off x="8016240" y="1281348"/>
            <a:ext cx="1036320" cy="10367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2C6387B-D469-49C9-B291-FB7A8E3D9C56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12" action="ppaction://hlinksldjump"/>
              </a:rPr>
              <a:t>30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4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47 C 0.00052 0.04885 0.00078 0.09723 0.00104 0.14561 " pathEditMode="relative" ptsTypes="AA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444 " pathEditMode="relative" ptsTypes="AA">
                                      <p:cBhvr>
                                        <p:cTn id="7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444 " pathEditMode="relative" ptsTypes="AA">
                                      <p:cBhvr>
                                        <p:cTn id="7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444 " pathEditMode="relative" ptsTypes="AA">
                                      <p:cBhvr>
                                        <p:cTn id="7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444 " pathEditMode="relative" ptsTypes="AA">
                                      <p:cBhvr>
                                        <p:cTn id="7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444 " pathEditMode="relative" ptsTypes="AA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444 " pathEditMode="relative" ptsTypes="AA">
                                      <p:cBhvr>
                                        <p:cTn id="8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2" grpId="1" animBg="1"/>
      <p:bldP spid="32" grpId="2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0" grpId="0" animBg="1"/>
      <p:bldP spid="40" grpId="1" animBg="1"/>
      <p:bldP spid="43" grpId="0" animBg="1"/>
      <p:bldP spid="43" grpId="1" animBg="1"/>
      <p:bldP spid="47" grpId="0" animBg="1"/>
      <p:bldP spid="47" grpId="1" animBg="1"/>
      <p:bldP spid="52" grpId="0" animBg="1"/>
      <p:bldP spid="52" grpId="1" animBg="1"/>
      <p:bldP spid="53" grpId="0" animBg="1"/>
      <p:bldP spid="53" grpId="1" animBg="1"/>
      <p:bldP spid="55" grpId="0" animBg="1"/>
      <p:bldP spid="55" grpId="1" animBg="1"/>
      <p:bldP spid="57" grpId="0" animBg="1"/>
      <p:bldP spid="57" grpId="1" animBg="1"/>
      <p:bldP spid="62" grpId="0"/>
      <p:bldP spid="63" grpId="0"/>
      <p:bldP spid="64" grpId="0" animBg="1"/>
      <p:bldP spid="65" grpId="0" animBg="1"/>
      <p:bldP spid="67" grpId="0"/>
      <p:bldP spid="24" grpId="0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>
            <a:extLst>
              <a:ext uri="{FF2B5EF4-FFF2-40B4-BE49-F238E27FC236}">
                <a16:creationId xmlns:a16="http://schemas.microsoft.com/office/drawing/2014/main" id="{A80DBFC0-945C-49A1-B9D7-042E04247462}"/>
              </a:ext>
            </a:extLst>
          </p:cNvPr>
          <p:cNvSpPr/>
          <p:nvPr/>
        </p:nvSpPr>
        <p:spPr>
          <a:xfrm>
            <a:off x="8123063" y="2600111"/>
            <a:ext cx="1615367" cy="13554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CA71FE6-E788-4D7D-95FB-51A5CFB9C673}"/>
              </a:ext>
            </a:extLst>
          </p:cNvPr>
          <p:cNvSpPr/>
          <p:nvPr/>
        </p:nvSpPr>
        <p:spPr>
          <a:xfrm>
            <a:off x="8123067" y="2617146"/>
            <a:ext cx="1615363" cy="1306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O</a:t>
            </a:r>
            <a:r>
              <a:rPr lang="en-US" altLang="zh-CN" sz="3200" dirty="0">
                <a:latin typeface="Palatino Linotype" panose="02040502050505030304" pitchFamily="18" charset="0"/>
              </a:rPr>
              <a:t>PTIMIZATION </a:t>
            </a:r>
            <a:r>
              <a:rPr lang="en-US" altLang="zh-CN" sz="4800" dirty="0">
                <a:latin typeface="Palatino Linotype" panose="02040502050505030304" pitchFamily="18" charset="0"/>
              </a:rPr>
              <a:t>S</a:t>
            </a:r>
            <a:r>
              <a:rPr lang="en-US" altLang="zh-CN" sz="3200" dirty="0">
                <a:latin typeface="Palatino Linotype" panose="02040502050505030304" pitchFamily="18" charset="0"/>
              </a:rPr>
              <a:t>TRATEGY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p:sp>
        <p:nvSpPr>
          <p:cNvPr id="32" name="内容占位符 31">
            <a:extLst>
              <a:ext uri="{FF2B5EF4-FFF2-40B4-BE49-F238E27FC236}">
                <a16:creationId xmlns:a16="http://schemas.microsoft.com/office/drawing/2014/main" id="{BA93334B-D3DD-4DEB-A6A8-C2C92E6D4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Classification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Mapping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Specification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7E6AD67-C397-4336-B742-79227F5C0571}"/>
                  </a:ext>
                </a:extLst>
              </p:cNvPr>
              <p:cNvSpPr txBox="1"/>
              <p:nvPr/>
            </p:nvSpPr>
            <p:spPr>
              <a:xfrm>
                <a:off x="3533756" y="1680630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7E6AD67-C397-4336-B742-79227F5C0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56" y="1680630"/>
                <a:ext cx="7620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8B1E28D-7368-448F-919B-DAC33A82B56B}"/>
                  </a:ext>
                </a:extLst>
              </p:cNvPr>
              <p:cNvSpPr txBox="1"/>
              <p:nvPr/>
            </p:nvSpPr>
            <p:spPr>
              <a:xfrm>
                <a:off x="3533757" y="4778886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8B1E28D-7368-448F-919B-DAC33A82B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57" y="4778886"/>
                <a:ext cx="762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7C17BB8-6D77-4814-83DF-6AF9B1F66892}"/>
                  </a:ext>
                </a:extLst>
              </p:cNvPr>
              <p:cNvSpPr txBox="1"/>
              <p:nvPr/>
            </p:nvSpPr>
            <p:spPr>
              <a:xfrm>
                <a:off x="3533756" y="2716882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7C17BB8-6D77-4814-83DF-6AF9B1F6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56" y="2716882"/>
                <a:ext cx="762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9F66CD1-9D21-4A42-9AE0-02B27869FC81}"/>
                  </a:ext>
                </a:extLst>
              </p:cNvPr>
              <p:cNvSpPr txBox="1"/>
              <p:nvPr/>
            </p:nvSpPr>
            <p:spPr>
              <a:xfrm>
                <a:off x="3533758" y="5828462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9F66CD1-9D21-4A42-9AE0-02B27869F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58" y="5828462"/>
                <a:ext cx="762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49E2AFE-648E-4B2A-8742-808384E6791B}"/>
                  </a:ext>
                </a:extLst>
              </p:cNvPr>
              <p:cNvSpPr txBox="1"/>
              <p:nvPr/>
            </p:nvSpPr>
            <p:spPr>
              <a:xfrm>
                <a:off x="3533756" y="3749169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49E2AFE-648E-4B2A-8742-808384E67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56" y="3749169"/>
                <a:ext cx="762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DEA97CF-5779-44F1-8D02-0F9AC567F315}"/>
                  </a:ext>
                </a:extLst>
              </p:cNvPr>
              <p:cNvSpPr txBox="1"/>
              <p:nvPr/>
            </p:nvSpPr>
            <p:spPr>
              <a:xfrm>
                <a:off x="4432916" y="1675090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DEA97CF-5779-44F1-8D02-0F9AC567F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916" y="1675090"/>
                <a:ext cx="7620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DABFFB1-D48F-46C4-902C-0559E1B94003}"/>
                  </a:ext>
                </a:extLst>
              </p:cNvPr>
              <p:cNvSpPr txBox="1"/>
              <p:nvPr/>
            </p:nvSpPr>
            <p:spPr>
              <a:xfrm>
                <a:off x="4432916" y="2716882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DABFFB1-D48F-46C4-902C-0559E1B94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916" y="2716882"/>
                <a:ext cx="762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1BB9D96-F6B4-4EA5-81E8-FF46CA5266F5}"/>
                  </a:ext>
                </a:extLst>
              </p:cNvPr>
              <p:cNvSpPr txBox="1"/>
              <p:nvPr/>
            </p:nvSpPr>
            <p:spPr>
              <a:xfrm>
                <a:off x="4432916" y="3725231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1BB9D96-F6B4-4EA5-81E8-FF46CA526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916" y="3725231"/>
                <a:ext cx="76200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6D15A9B-AE62-4CD0-8DA4-255091295165}"/>
                  </a:ext>
                </a:extLst>
              </p:cNvPr>
              <p:cNvSpPr txBox="1"/>
              <p:nvPr/>
            </p:nvSpPr>
            <p:spPr>
              <a:xfrm>
                <a:off x="5347316" y="1675090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6D15A9B-AE62-4CD0-8DA4-255091295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316" y="1675090"/>
                <a:ext cx="762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9F06EA5-7EE5-4B91-B063-71933A65BF97}"/>
                  </a:ext>
                </a:extLst>
              </p:cNvPr>
              <p:cNvSpPr txBox="1"/>
              <p:nvPr/>
            </p:nvSpPr>
            <p:spPr>
              <a:xfrm>
                <a:off x="4432917" y="4778736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9F06EA5-7EE5-4B91-B063-71933A65B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917" y="4778736"/>
                <a:ext cx="76200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B405F03-C01E-4361-88AE-36814F2CF70F}"/>
                  </a:ext>
                </a:extLst>
              </p:cNvPr>
              <p:cNvSpPr txBox="1"/>
              <p:nvPr/>
            </p:nvSpPr>
            <p:spPr>
              <a:xfrm>
                <a:off x="5332076" y="3749169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B405F03-C01E-4361-88AE-36814F2CF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076" y="3749169"/>
                <a:ext cx="7620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D2236FA-5B40-4918-9480-D04592F75A49}"/>
                  </a:ext>
                </a:extLst>
              </p:cNvPr>
              <p:cNvSpPr txBox="1"/>
              <p:nvPr/>
            </p:nvSpPr>
            <p:spPr>
              <a:xfrm>
                <a:off x="5332076" y="2704121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D2236FA-5B40-4918-9480-D04592F75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076" y="2704121"/>
                <a:ext cx="7620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9981669-0187-499F-872E-4B70025D2679}"/>
                  </a:ext>
                </a:extLst>
              </p:cNvPr>
              <p:cNvSpPr txBox="1"/>
              <p:nvPr/>
            </p:nvSpPr>
            <p:spPr>
              <a:xfrm>
                <a:off x="5332077" y="4771215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9981669-0187-499F-872E-4B70025D2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077" y="4771215"/>
                <a:ext cx="76200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578B057-E6BC-4EFD-95EE-BF6DA889FC97}"/>
                  </a:ext>
                </a:extLst>
              </p:cNvPr>
              <p:cNvSpPr txBox="1"/>
              <p:nvPr/>
            </p:nvSpPr>
            <p:spPr>
              <a:xfrm>
                <a:off x="4432918" y="5828462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578B057-E6BC-4EFD-95EE-BF6DA889F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918" y="5828462"/>
                <a:ext cx="7620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DF86460-DA99-4E27-9EBA-71B29E9BBC09}"/>
                  </a:ext>
                </a:extLst>
              </p:cNvPr>
              <p:cNvSpPr txBox="1"/>
              <p:nvPr/>
            </p:nvSpPr>
            <p:spPr>
              <a:xfrm>
                <a:off x="6261716" y="2688963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DF86460-DA99-4E27-9EBA-71B29E9BB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716" y="2688963"/>
                <a:ext cx="76200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3DAB41-9E27-4D47-9498-42746174141E}"/>
                  </a:ext>
                </a:extLst>
              </p:cNvPr>
              <p:cNvSpPr txBox="1"/>
              <p:nvPr/>
            </p:nvSpPr>
            <p:spPr>
              <a:xfrm>
                <a:off x="5332078" y="5828462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3DAB41-9E27-4D47-9498-427461741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078" y="5828462"/>
                <a:ext cx="762000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0B04F84-3F3A-4807-AD9D-E75460B09547}"/>
                  </a:ext>
                </a:extLst>
              </p:cNvPr>
              <p:cNvSpPr txBox="1"/>
              <p:nvPr/>
            </p:nvSpPr>
            <p:spPr>
              <a:xfrm>
                <a:off x="6261716" y="3725231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0B04F84-3F3A-4807-AD9D-E75460B09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716" y="3725231"/>
                <a:ext cx="76200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FF41299-F0C2-41F3-ABBD-E0BD3FC8B697}"/>
                  </a:ext>
                </a:extLst>
              </p:cNvPr>
              <p:cNvSpPr txBox="1"/>
              <p:nvPr/>
            </p:nvSpPr>
            <p:spPr>
              <a:xfrm>
                <a:off x="6261717" y="4778736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FF41299-F0C2-41F3-ABBD-E0BD3FC8B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717" y="4778736"/>
                <a:ext cx="76200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A739317-0952-4282-802E-2D4C11164348}"/>
                  </a:ext>
                </a:extLst>
              </p:cNvPr>
              <p:cNvSpPr txBox="1"/>
              <p:nvPr/>
            </p:nvSpPr>
            <p:spPr>
              <a:xfrm>
                <a:off x="6261716" y="1675090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A739317-0952-4282-802E-2D4C11164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716" y="1675090"/>
                <a:ext cx="76200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B8FBDE6-C9BD-4ED4-B449-99ACA072F232}"/>
                  </a:ext>
                </a:extLst>
              </p:cNvPr>
              <p:cNvSpPr txBox="1"/>
              <p:nvPr/>
            </p:nvSpPr>
            <p:spPr>
              <a:xfrm>
                <a:off x="6261718" y="5821720"/>
                <a:ext cx="762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B8FBDE6-C9BD-4ED4-B449-99ACA072F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718" y="5821720"/>
                <a:ext cx="76200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3395AC5D-053E-469C-B638-45195B54BDDC}"/>
              </a:ext>
            </a:extLst>
          </p:cNvPr>
          <p:cNvSpPr/>
          <p:nvPr/>
        </p:nvSpPr>
        <p:spPr>
          <a:xfrm>
            <a:off x="3426780" y="1575665"/>
            <a:ext cx="3737499" cy="6737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1B9B00C-C414-4F45-8DAE-FBD1FC285B4A}"/>
              </a:ext>
            </a:extLst>
          </p:cNvPr>
          <p:cNvSpPr/>
          <p:nvPr/>
        </p:nvSpPr>
        <p:spPr>
          <a:xfrm>
            <a:off x="3426780" y="2617147"/>
            <a:ext cx="3737499" cy="6737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0AF5613-5F01-4AD8-98C1-D7AB89FD0F4D}"/>
              </a:ext>
            </a:extLst>
          </p:cNvPr>
          <p:cNvSpPr/>
          <p:nvPr/>
        </p:nvSpPr>
        <p:spPr>
          <a:xfrm>
            <a:off x="3426780" y="3661086"/>
            <a:ext cx="3737499" cy="6737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FFA529A-AE56-40A1-B8F3-1CAD698AB5A2}"/>
              </a:ext>
            </a:extLst>
          </p:cNvPr>
          <p:cNvSpPr/>
          <p:nvPr/>
        </p:nvSpPr>
        <p:spPr>
          <a:xfrm>
            <a:off x="3426780" y="4707153"/>
            <a:ext cx="3737499" cy="6737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73D89AC-5D19-47C4-8BD4-B78E14C46075}"/>
              </a:ext>
            </a:extLst>
          </p:cNvPr>
          <p:cNvSpPr/>
          <p:nvPr/>
        </p:nvSpPr>
        <p:spPr>
          <a:xfrm>
            <a:off x="3426780" y="5753220"/>
            <a:ext cx="3737499" cy="6737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19B6BEF-D1FF-4706-95A8-07E61299F01C}"/>
              </a:ext>
            </a:extLst>
          </p:cNvPr>
          <p:cNvSpPr/>
          <p:nvPr/>
        </p:nvSpPr>
        <p:spPr>
          <a:xfrm>
            <a:off x="8123068" y="1825625"/>
            <a:ext cx="3230732" cy="347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BD19D6F-4857-45CC-AD39-681C5DCDFDF4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9738434" y="1825625"/>
            <a:ext cx="0" cy="3476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6B6B86E-D593-464A-9895-200D454EDC0E}"/>
              </a:ext>
            </a:extLst>
          </p:cNvPr>
          <p:cNvCxnSpPr/>
          <p:nvPr/>
        </p:nvCxnSpPr>
        <p:spPr>
          <a:xfrm>
            <a:off x="8123068" y="2617147"/>
            <a:ext cx="3230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E3069CB-6FDE-4A3C-8EAD-CBF50C7246D7}"/>
              </a:ext>
            </a:extLst>
          </p:cNvPr>
          <p:cNvCxnSpPr/>
          <p:nvPr/>
        </p:nvCxnSpPr>
        <p:spPr>
          <a:xfrm>
            <a:off x="8123068" y="3923930"/>
            <a:ext cx="3230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5E92F38-1466-4384-8181-60AD56BDAF06}"/>
              </a:ext>
            </a:extLst>
          </p:cNvPr>
          <p:cNvSpPr txBox="1"/>
          <p:nvPr/>
        </p:nvSpPr>
        <p:spPr>
          <a:xfrm>
            <a:off x="9228154" y="5459130"/>
            <a:ext cx="102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</a:rPr>
              <a:t>Layout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02585E6-4493-418C-8116-8ABAFEA98494}"/>
              </a:ext>
            </a:extLst>
          </p:cNvPr>
          <p:cNvCxnSpPr>
            <a:stCxn id="33" idx="3"/>
          </p:cNvCxnSpPr>
          <p:nvPr/>
        </p:nvCxnSpPr>
        <p:spPr>
          <a:xfrm>
            <a:off x="7164279" y="1912517"/>
            <a:ext cx="1784412" cy="1414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2F52943-B00B-4A99-BA40-21DFD71EBE1B}"/>
              </a:ext>
            </a:extLst>
          </p:cNvPr>
          <p:cNvCxnSpPr>
            <a:stCxn id="34" idx="3"/>
          </p:cNvCxnSpPr>
          <p:nvPr/>
        </p:nvCxnSpPr>
        <p:spPr>
          <a:xfrm flipV="1">
            <a:off x="7164279" y="2244783"/>
            <a:ext cx="3457556" cy="709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A8DCF51-0C74-431B-9BF7-6ADD349D443E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164279" y="3307581"/>
            <a:ext cx="3457556" cy="69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8B25CC9-2753-4577-8A6D-F12264193BAF}"/>
              </a:ext>
            </a:extLst>
          </p:cNvPr>
          <p:cNvCxnSpPr>
            <a:stCxn id="36" idx="3"/>
          </p:cNvCxnSpPr>
          <p:nvPr/>
        </p:nvCxnSpPr>
        <p:spPr>
          <a:xfrm flipV="1">
            <a:off x="7164279" y="2244783"/>
            <a:ext cx="1784412" cy="279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B771347-EC3D-483B-9957-FAD7F43C7244}"/>
              </a:ext>
            </a:extLst>
          </p:cNvPr>
          <p:cNvCxnSpPr>
            <a:stCxn id="37" idx="3"/>
          </p:cNvCxnSpPr>
          <p:nvPr/>
        </p:nvCxnSpPr>
        <p:spPr>
          <a:xfrm flipV="1">
            <a:off x="7164279" y="4549979"/>
            <a:ext cx="1728778" cy="1540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5DBA90F-9780-433F-B643-2C27887AC98D}"/>
              </a:ext>
            </a:extLst>
          </p:cNvPr>
          <p:cNvCxnSpPr>
            <a:cxnSpLocks/>
          </p:cNvCxnSpPr>
          <p:nvPr/>
        </p:nvCxnSpPr>
        <p:spPr>
          <a:xfrm flipH="1">
            <a:off x="8114185" y="3300188"/>
            <a:ext cx="1615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CC899AF-EE30-4A26-B7D0-85035AE7643D}"/>
              </a:ext>
            </a:extLst>
          </p:cNvPr>
          <p:cNvCxnSpPr>
            <a:cxnSpLocks/>
          </p:cNvCxnSpPr>
          <p:nvPr/>
        </p:nvCxnSpPr>
        <p:spPr>
          <a:xfrm>
            <a:off x="8953719" y="2631062"/>
            <a:ext cx="0" cy="1306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94A00C9A-55A6-42B9-9075-0FFED57C5B07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5518417" y="600188"/>
            <a:ext cx="1391606" cy="4598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DA542EBE-2A8A-4D68-92CA-396254BAAF21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H="1">
            <a:off x="6433231" y="55775"/>
            <a:ext cx="1295640" cy="4534270"/>
          </a:xfrm>
          <a:prstGeom prst="bentConnector4">
            <a:avLst>
              <a:gd name="adj1" fmla="val -27237"/>
              <a:gd name="adj2" fmla="val 604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4F43E29A-AB0A-443F-A55E-7D3862BF07FD}"/>
              </a:ext>
            </a:extLst>
          </p:cNvPr>
          <p:cNvCxnSpPr>
            <a:stCxn id="17" idx="2"/>
          </p:cNvCxnSpPr>
          <p:nvPr/>
        </p:nvCxnSpPr>
        <p:spPr>
          <a:xfrm rot="16200000" flipH="1">
            <a:off x="6700633" y="1225993"/>
            <a:ext cx="913236" cy="2857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9B4CA627-3FBD-45F7-8CBF-C107BD4C7483}"/>
              </a:ext>
            </a:extLst>
          </p:cNvPr>
          <p:cNvCxnSpPr>
            <a:stCxn id="28" idx="0"/>
          </p:cNvCxnSpPr>
          <p:nvPr/>
        </p:nvCxnSpPr>
        <p:spPr>
          <a:xfrm rot="16200000" flipH="1">
            <a:off x="7064827" y="1252978"/>
            <a:ext cx="1925905" cy="2770129"/>
          </a:xfrm>
          <a:prstGeom prst="bentConnector4">
            <a:avLst>
              <a:gd name="adj1" fmla="val -11870"/>
              <a:gd name="adj2" fmla="val 139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780B226-ADD5-42EA-93DD-F0030B6FEFBC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22" action="ppaction://hlinksldjump"/>
              </a:rPr>
              <a:t>31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5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59" grpId="0" animBg="1"/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标题 11">
                <a:extLst>
                  <a:ext uri="{FF2B5EF4-FFF2-40B4-BE49-F238E27FC236}">
                    <a16:creationId xmlns:a16="http://schemas.microsoft.com/office/drawing/2014/main" id="{06DF32B8-3334-48B6-AE8F-2B037B8B2E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Palatino Linotype" panose="02040502050505030304" pitchFamily="18" charset="0"/>
                  </a:rPr>
                  <a:t>C</a:t>
                </a:r>
                <a:r>
                  <a:rPr lang="en-US" altLang="zh-CN" sz="3200" dirty="0">
                    <a:latin typeface="Palatino Linotype" panose="02040502050505030304" pitchFamily="18" charset="0"/>
                  </a:rPr>
                  <a:t>ASHIER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Q</a:t>
                </a:r>
                <a:r>
                  <a:rPr lang="en-US" altLang="zh-CN" sz="3200" dirty="0">
                    <a:latin typeface="Palatino Linotype" panose="02040502050505030304" pitchFamily="18" charset="0"/>
                  </a:rPr>
                  <a:t>UEUEING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R</a:t>
                </a:r>
                <a:r>
                  <a:rPr lang="en-US" altLang="zh-CN" sz="3200" dirty="0">
                    <a:latin typeface="Palatino Linotype" panose="02040502050505030304" pitchFamily="18" charset="0"/>
                  </a:rPr>
                  <a:t>ATE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2" name="标题 11">
                <a:extLst>
                  <a:ext uri="{FF2B5EF4-FFF2-40B4-BE49-F238E27FC236}">
                    <a16:creationId xmlns:a16="http://schemas.microsoft.com/office/drawing/2014/main" id="{06DF32B8-3334-48B6-AE8F-2B037B8B2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1E5A2848-92AE-4A22-8C91-BD784A6C08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71" y="1825625"/>
            <a:ext cx="5173257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5">
                <a:extLst>
                  <a:ext uri="{FF2B5EF4-FFF2-40B4-BE49-F238E27FC236}">
                    <a16:creationId xmlns:a16="http://schemas.microsoft.com/office/drawing/2014/main" id="{A8CAECCA-057B-4DC6-8245-AEDDBD9A384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079539060"/>
                  </p:ext>
                </p:extLst>
              </p:nvPr>
            </p:nvGraphicFramePr>
            <p:xfrm>
              <a:off x="6172200" y="1825625"/>
              <a:ext cx="5181600" cy="311861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590800">
                      <a:extLst>
                        <a:ext uri="{9D8B030D-6E8A-4147-A177-3AD203B41FA5}">
                          <a16:colId xmlns:a16="http://schemas.microsoft.com/office/drawing/2014/main" val="2167111898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275993284"/>
                        </a:ext>
                      </a:extLst>
                    </a:gridCol>
                  </a:tblGrid>
                  <a:tr h="481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smtClean="0">
                                    <a:latin typeface="Cambria Math" panose="02040503050406030204" pitchFamily="18" charset="0"/>
                                  </a:rPr>
                                  <m:t>𝚪</m:t>
                                </m:r>
                                <m:r>
                                  <a:rPr lang="en-US" altLang="zh-CN" sz="2800" b="1" smtClean="0">
                                    <a:latin typeface="Cambria Math" panose="02040503050406030204" pitchFamily="18" charset="0"/>
                                  </a:rPr>
                                  <m:t>(×</m:t>
                                </m:r>
                                <m:r>
                                  <a:rPr lang="en-US" altLang="zh-CN" sz="2800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altLang="zh-CN" sz="2800" b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  <m:r>
                                  <a:rPr lang="en-US" altLang="zh-CN" sz="2800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361608"/>
                      </a:ext>
                    </a:extLst>
                  </a:tr>
                  <a:tr h="480356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0.5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14.8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3625094"/>
                      </a:ext>
                    </a:extLst>
                  </a:tr>
                  <a:tr h="480356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1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11.4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6342524"/>
                      </a:ext>
                    </a:extLst>
                  </a:tr>
                  <a:tr h="480356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2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10.7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41890"/>
                      </a:ext>
                    </a:extLst>
                  </a:tr>
                  <a:tr h="480356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3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7.30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092590"/>
                      </a:ext>
                    </a:extLst>
                  </a:tr>
                  <a:tr h="480356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4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5.18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4500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5">
                <a:extLst>
                  <a:ext uri="{FF2B5EF4-FFF2-40B4-BE49-F238E27FC236}">
                    <a16:creationId xmlns:a16="http://schemas.microsoft.com/office/drawing/2014/main" id="{A8CAECCA-057B-4DC6-8245-AEDDBD9A384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079539060"/>
                  </p:ext>
                </p:extLst>
              </p:nvPr>
            </p:nvGraphicFramePr>
            <p:xfrm>
              <a:off x="6172200" y="1825625"/>
              <a:ext cx="5181600" cy="311861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590800">
                      <a:extLst>
                        <a:ext uri="{9D8B030D-6E8A-4147-A177-3AD203B41FA5}">
                          <a16:colId xmlns:a16="http://schemas.microsoft.com/office/drawing/2014/main" val="2167111898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275993284"/>
                        </a:ext>
                      </a:extLst>
                    </a:gridCol>
                  </a:tblGrid>
                  <a:tr h="52781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t="-1149" r="-100000" b="-519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235" t="-1149" r="-235" b="-5195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616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0.5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14.8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362509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1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11.4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634252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2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10.7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418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3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7.30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0925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4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5.18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4500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4951E95A-657B-4045-AC44-BB2BD2F3CDE3}"/>
              </a:ext>
            </a:extLst>
          </p:cNvPr>
          <p:cNvSpPr txBox="1"/>
          <p:nvPr/>
        </p:nvSpPr>
        <p:spPr>
          <a:xfrm>
            <a:off x="6172200" y="5196840"/>
            <a:ext cx="55531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Sensitive, but reasonable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More cashiers can reduce damage</a:t>
            </a:r>
            <a:endParaRPr lang="zh-CN" altLang="en-US" sz="28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02D7CA-037E-462C-8137-D6E681AA9F51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5" action="ppaction://hlinksldjump"/>
              </a:rPr>
              <a:t>32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24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标题 11">
                <a:extLst>
                  <a:ext uri="{FF2B5EF4-FFF2-40B4-BE49-F238E27FC236}">
                    <a16:creationId xmlns:a16="http://schemas.microsoft.com/office/drawing/2014/main" id="{06DF32B8-3334-48B6-AE8F-2B037B8B2E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Palatino Linotype" panose="02040502050505030304" pitchFamily="18" charset="0"/>
                  </a:rPr>
                  <a:t>C</a:t>
                </a:r>
                <a:r>
                  <a:rPr lang="en-US" altLang="zh-CN" sz="3200" dirty="0">
                    <a:latin typeface="Palatino Linotype" panose="02040502050505030304" pitchFamily="18" charset="0"/>
                  </a:rPr>
                  <a:t>ELL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C</a:t>
                </a:r>
                <a:r>
                  <a:rPr lang="en-US" altLang="zh-CN" sz="3200" dirty="0">
                    <a:latin typeface="Palatino Linotype" panose="02040502050505030304" pitchFamily="18" charset="0"/>
                  </a:rPr>
                  <a:t>ARRYING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C</a:t>
                </a:r>
                <a:r>
                  <a:rPr lang="en-US" altLang="zh-CN" sz="3200" dirty="0">
                    <a:latin typeface="Palatino Linotype" panose="02040502050505030304" pitchFamily="18" charset="0"/>
                  </a:rPr>
                  <a:t>APACITY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2" name="标题 11">
                <a:extLst>
                  <a:ext uri="{FF2B5EF4-FFF2-40B4-BE49-F238E27FC236}">
                    <a16:creationId xmlns:a16="http://schemas.microsoft.com/office/drawing/2014/main" id="{06DF32B8-3334-48B6-AE8F-2B037B8B2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5">
                <a:extLst>
                  <a:ext uri="{FF2B5EF4-FFF2-40B4-BE49-F238E27FC236}">
                    <a16:creationId xmlns:a16="http://schemas.microsoft.com/office/drawing/2014/main" id="{A8CAECCA-057B-4DC6-8245-AEDDBD9A384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699578049"/>
                  </p:ext>
                </p:extLst>
              </p:nvPr>
            </p:nvGraphicFramePr>
            <p:xfrm>
              <a:off x="6172200" y="1825625"/>
              <a:ext cx="5181600" cy="260045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590800">
                      <a:extLst>
                        <a:ext uri="{9D8B030D-6E8A-4147-A177-3AD203B41FA5}">
                          <a16:colId xmlns:a16="http://schemas.microsoft.com/office/drawing/2014/main" val="2167111898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275993284"/>
                        </a:ext>
                      </a:extLst>
                    </a:gridCol>
                  </a:tblGrid>
                  <a:tr h="481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smtClean="0">
                                    <a:latin typeface="Cambria Math" panose="02040503050406030204" pitchFamily="18" charset="0"/>
                                  </a:rPr>
                                  <m:t>𝚪</m:t>
                                </m:r>
                                <m:r>
                                  <a:rPr lang="en-US" altLang="zh-CN" sz="2800" b="1" smtClean="0">
                                    <a:latin typeface="Cambria Math" panose="02040503050406030204" pitchFamily="18" charset="0"/>
                                  </a:rPr>
                                  <m:t>(×</m:t>
                                </m:r>
                                <m:r>
                                  <a:rPr lang="en-US" altLang="zh-CN" sz="2800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altLang="zh-CN" sz="2800" b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  <m:r>
                                  <a:rPr lang="en-US" altLang="zh-CN" sz="2800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361608"/>
                      </a:ext>
                    </a:extLst>
                  </a:tr>
                  <a:tr h="480356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5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7.84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6342524"/>
                      </a:ext>
                    </a:extLst>
                  </a:tr>
                  <a:tr h="480356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6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7.56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41890"/>
                      </a:ext>
                    </a:extLst>
                  </a:tr>
                  <a:tr h="480356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7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7.30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092590"/>
                      </a:ext>
                    </a:extLst>
                  </a:tr>
                  <a:tr h="480356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8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6.88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4500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5">
                <a:extLst>
                  <a:ext uri="{FF2B5EF4-FFF2-40B4-BE49-F238E27FC236}">
                    <a16:creationId xmlns:a16="http://schemas.microsoft.com/office/drawing/2014/main" id="{A8CAECCA-057B-4DC6-8245-AEDDBD9A384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699578049"/>
                  </p:ext>
                </p:extLst>
              </p:nvPr>
            </p:nvGraphicFramePr>
            <p:xfrm>
              <a:off x="6172200" y="1825625"/>
              <a:ext cx="5181600" cy="260045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590800">
                      <a:extLst>
                        <a:ext uri="{9D8B030D-6E8A-4147-A177-3AD203B41FA5}">
                          <a16:colId xmlns:a16="http://schemas.microsoft.com/office/drawing/2014/main" val="2167111898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275993284"/>
                        </a:ext>
                      </a:extLst>
                    </a:gridCol>
                  </a:tblGrid>
                  <a:tr h="52781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1149" r="-100000" b="-421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235" t="-1149" r="-235" b="-421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616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5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7.84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634252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6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7.56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418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7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7.30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0925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8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6.88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4500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4951E95A-657B-4045-AC44-BB2BD2F3CDE3}"/>
              </a:ext>
            </a:extLst>
          </p:cNvPr>
          <p:cNvSpPr txBox="1"/>
          <p:nvPr/>
        </p:nvSpPr>
        <p:spPr>
          <a:xfrm>
            <a:off x="6172200" y="5196840"/>
            <a:ext cx="5636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Insensitive &amp; can be easily gauged</a:t>
            </a:r>
            <a:endParaRPr lang="zh-CN" altLang="en-US" sz="28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154F6AA-7841-404F-A7DF-6539DACDF3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71" y="1825625"/>
            <a:ext cx="5173257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4D1E62-7FF4-4DB0-BEC8-4F353EA35827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5" action="ppaction://hlinksldjump"/>
              </a:rPr>
              <a:t>33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7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标题 11">
                <a:extLst>
                  <a:ext uri="{FF2B5EF4-FFF2-40B4-BE49-F238E27FC236}">
                    <a16:creationId xmlns:a16="http://schemas.microsoft.com/office/drawing/2014/main" id="{06DF32B8-3334-48B6-AE8F-2B037B8B2E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Palatino Linotype" panose="02040502050505030304" pitchFamily="18" charset="0"/>
                  </a:rPr>
                  <a:t>G</a:t>
                </a:r>
                <a:r>
                  <a:rPr lang="en-US" altLang="zh-CN" sz="3200" dirty="0">
                    <a:latin typeface="Palatino Linotype" panose="02040502050505030304" pitchFamily="18" charset="0"/>
                  </a:rPr>
                  <a:t>AUGING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T</a:t>
                </a:r>
                <a:r>
                  <a:rPr lang="en-US" altLang="zh-CN" sz="3200" dirty="0">
                    <a:latin typeface="Palatino Linotype" panose="02040502050505030304" pitchFamily="18" charset="0"/>
                  </a:rPr>
                  <a:t>IME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2" name="标题 11">
                <a:extLst>
                  <a:ext uri="{FF2B5EF4-FFF2-40B4-BE49-F238E27FC236}">
                    <a16:creationId xmlns:a16="http://schemas.microsoft.com/office/drawing/2014/main" id="{06DF32B8-3334-48B6-AE8F-2B037B8B2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5">
                <a:extLst>
                  <a:ext uri="{FF2B5EF4-FFF2-40B4-BE49-F238E27FC236}">
                    <a16:creationId xmlns:a16="http://schemas.microsoft.com/office/drawing/2014/main" id="{A8CAECCA-057B-4DC6-8245-AEDDBD9A384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056466404"/>
                  </p:ext>
                </p:extLst>
              </p:nvPr>
            </p:nvGraphicFramePr>
            <p:xfrm>
              <a:off x="6172200" y="1825625"/>
              <a:ext cx="5181600" cy="260045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590800">
                      <a:extLst>
                        <a:ext uri="{9D8B030D-6E8A-4147-A177-3AD203B41FA5}">
                          <a16:colId xmlns:a16="http://schemas.microsoft.com/office/drawing/2014/main" val="2167111898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275993284"/>
                        </a:ext>
                      </a:extLst>
                    </a:gridCol>
                  </a:tblGrid>
                  <a:tr h="481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smtClean="0">
                                    <a:latin typeface="Cambria Math" panose="02040503050406030204" pitchFamily="18" charset="0"/>
                                  </a:rPr>
                                  <m:t>𝚪</m:t>
                                </m:r>
                                <m:r>
                                  <a:rPr lang="en-US" altLang="zh-CN" sz="2800" b="1" smtClean="0">
                                    <a:latin typeface="Cambria Math" panose="02040503050406030204" pitchFamily="18" charset="0"/>
                                  </a:rPr>
                                  <m:t>(×</m:t>
                                </m:r>
                                <m:r>
                                  <a:rPr lang="en-US" altLang="zh-CN" sz="2800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altLang="zh-CN" sz="2800" b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  <m:r>
                                  <a:rPr lang="en-US" altLang="zh-CN" sz="2800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361608"/>
                      </a:ext>
                    </a:extLst>
                  </a:tr>
                  <a:tr h="480356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1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7.29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6342524"/>
                      </a:ext>
                    </a:extLst>
                  </a:tr>
                  <a:tr h="480356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2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7.30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41890"/>
                      </a:ext>
                    </a:extLst>
                  </a:tr>
                  <a:tr h="480356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3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7.27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092590"/>
                      </a:ext>
                    </a:extLst>
                  </a:tr>
                  <a:tr h="480356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4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7.25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4500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5">
                <a:extLst>
                  <a:ext uri="{FF2B5EF4-FFF2-40B4-BE49-F238E27FC236}">
                    <a16:creationId xmlns:a16="http://schemas.microsoft.com/office/drawing/2014/main" id="{A8CAECCA-057B-4DC6-8245-AEDDBD9A384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056466404"/>
                  </p:ext>
                </p:extLst>
              </p:nvPr>
            </p:nvGraphicFramePr>
            <p:xfrm>
              <a:off x="6172200" y="1825625"/>
              <a:ext cx="5181600" cy="260045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590800">
                      <a:extLst>
                        <a:ext uri="{9D8B030D-6E8A-4147-A177-3AD203B41FA5}">
                          <a16:colId xmlns:a16="http://schemas.microsoft.com/office/drawing/2014/main" val="2167111898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275993284"/>
                        </a:ext>
                      </a:extLst>
                    </a:gridCol>
                  </a:tblGrid>
                  <a:tr h="52781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1149" r="-100000" b="-421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235" t="-1149" r="-235" b="-421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616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1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7.29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634252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2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7.30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418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3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7.27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0925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4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>
                              <a:latin typeface="Palatino Linotype" panose="02040502050505030304" pitchFamily="18" charset="0"/>
                            </a:rPr>
                            <a:t>7.25</a:t>
                          </a:r>
                          <a:endParaRPr lang="zh-CN" altLang="en-US" sz="28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4500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4951E95A-657B-4045-AC44-BB2BD2F3CDE3}"/>
              </a:ext>
            </a:extLst>
          </p:cNvPr>
          <p:cNvSpPr txBox="1"/>
          <p:nvPr/>
        </p:nvSpPr>
        <p:spPr>
          <a:xfrm>
            <a:off x="6172200" y="5196840"/>
            <a:ext cx="5636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Insensitive &amp; can be easily gauged</a:t>
            </a:r>
            <a:endParaRPr lang="zh-CN" altLang="en-US" sz="28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9C1BC7-BFC2-4C8F-884C-89C3FD99B4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71" y="1825625"/>
            <a:ext cx="5173257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2734EF-445C-4F55-9E3C-26DDEF824B6A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5" action="ppaction://hlinksldjump"/>
              </a:rPr>
              <a:t>34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99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P</a:t>
            </a:r>
            <a:r>
              <a:rPr lang="en-US" altLang="zh-CN" sz="3200" dirty="0">
                <a:latin typeface="Palatino Linotype" panose="02040502050505030304" pitchFamily="18" charset="0"/>
              </a:rPr>
              <a:t>RODUCT</a:t>
            </a:r>
            <a:r>
              <a:rPr lang="en-US" altLang="zh-CN" dirty="0">
                <a:latin typeface="Palatino Linotype" panose="02040502050505030304" pitchFamily="18" charset="0"/>
              </a:rPr>
              <a:t> </a:t>
            </a:r>
            <a:r>
              <a:rPr lang="en-US" altLang="zh-CN" sz="4800" dirty="0">
                <a:latin typeface="Palatino Linotype" panose="02040502050505030304" pitchFamily="18" charset="0"/>
              </a:rPr>
              <a:t>U</a:t>
            </a:r>
            <a:r>
              <a:rPr lang="en-US" altLang="zh-CN" sz="3200" dirty="0">
                <a:latin typeface="Palatino Linotype" panose="02040502050505030304" pitchFamily="18" charset="0"/>
              </a:rPr>
              <a:t>TILITY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536EB6C0-B80B-4DAF-B4FD-29BCFF4B76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153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Palatino Linotype" panose="02040502050505030304" pitchFamily="18" charset="0"/>
                </a:endParaRPr>
              </a:p>
              <a:p>
                <a:pPr lvl="1"/>
                <a:r>
                  <a:rPr lang="en-US" altLang="zh-CN" dirty="0">
                    <a:latin typeface="Palatino Linotype" panose="02040502050505030304" pitchFamily="18" charset="0"/>
                  </a:rPr>
                  <a:t>Additional benefit due to sale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computed from dataset</a:t>
                </a:r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pPr lvl="1"/>
                <a:r>
                  <a:rPr lang="en-US" altLang="zh-CN" dirty="0">
                    <a:latin typeface="Palatino Linotype" panose="02040502050505030304" pitchFamily="18" charset="0"/>
                  </a:rPr>
                  <a:t>Consumer preference: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zh-CN" b="0" dirty="0">
                  <a:solidFill>
                    <a:srgbClr val="FF0000"/>
                  </a:solidFill>
                  <a:latin typeface="Palatino Linotype" panose="02040502050505030304" pitchFamily="18" charset="0"/>
                </a:endParaRPr>
              </a:p>
              <a:p>
                <a:pPr lvl="1"/>
                <a:r>
                  <a:rPr lang="en-US" altLang="zh-CN" dirty="0">
                    <a:latin typeface="Palatino Linotype" panose="02040502050505030304" pitchFamily="18" charset="0"/>
                  </a:rPr>
                  <a:t>Product quality (rating)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given in the dataset</a:t>
                </a:r>
                <a:endParaRPr lang="en-US" altLang="zh-CN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536EB6C0-B80B-4DAF-B4FD-29BCFF4B7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1537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12">
            <a:extLst>
              <a:ext uri="{FF2B5EF4-FFF2-40B4-BE49-F238E27FC236}">
                <a16:creationId xmlns:a16="http://schemas.microsoft.com/office/drawing/2014/main" id="{589118EF-DA9B-4E5A-8A79-A84C114A6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99" y="3926143"/>
            <a:ext cx="3130971" cy="25667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59C1230-C042-4A38-99BA-0F5E3CA02B6F}"/>
                  </a:ext>
                </a:extLst>
              </p:cNvPr>
              <p:cNvSpPr txBox="1"/>
              <p:nvPr/>
            </p:nvSpPr>
            <p:spPr>
              <a:xfrm>
                <a:off x="4942526" y="4147193"/>
                <a:ext cx="5119094" cy="870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59C1230-C042-4A38-99BA-0F5E3CA02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526" y="4147193"/>
                <a:ext cx="5119094" cy="8705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9486DF-C5D2-4A15-92A1-07A61E11C912}"/>
                  </a:ext>
                </a:extLst>
              </p:cNvPr>
              <p:cNvSpPr txBox="1"/>
              <p:nvPr/>
            </p:nvSpPr>
            <p:spPr>
              <a:xfrm>
                <a:off x="5004670" y="5152689"/>
                <a:ext cx="4096763" cy="531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0" dirty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𝑑𝑃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9486DF-C5D2-4A15-92A1-07A61E11C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670" y="5152689"/>
                <a:ext cx="4096763" cy="5319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73CD1D40-DE0C-44BF-A3CE-D1ED955237DB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6" action="ppaction://hlinksldjump"/>
              </a:rPr>
              <a:t>4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0B72AA8-9672-4121-95B8-A4F07C415B60}"/>
                  </a:ext>
                </a:extLst>
              </p:cNvPr>
              <p:cNvSpPr/>
              <p:nvPr/>
            </p:nvSpPr>
            <p:spPr>
              <a:xfrm>
                <a:off x="5004670" y="1547408"/>
                <a:ext cx="2231188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0B72AA8-9672-4121-95B8-A4F07C415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670" y="1547408"/>
                <a:ext cx="2231188" cy="5564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5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P</a:t>
            </a:r>
            <a:r>
              <a:rPr lang="en-US" altLang="zh-CN" sz="3200" dirty="0">
                <a:latin typeface="Palatino Linotype" panose="02040502050505030304" pitchFamily="18" charset="0"/>
              </a:rPr>
              <a:t>RODUCT</a:t>
            </a:r>
            <a:r>
              <a:rPr lang="en-US" altLang="zh-CN" dirty="0">
                <a:latin typeface="Palatino Linotype" panose="02040502050505030304" pitchFamily="18" charset="0"/>
              </a:rPr>
              <a:t> </a:t>
            </a:r>
            <a:r>
              <a:rPr lang="en-US" altLang="zh-CN" sz="4800" dirty="0">
                <a:latin typeface="Palatino Linotype" panose="02040502050505030304" pitchFamily="18" charset="0"/>
              </a:rPr>
              <a:t>U</a:t>
            </a:r>
            <a:r>
              <a:rPr lang="en-US" altLang="zh-CN" sz="3200" dirty="0">
                <a:latin typeface="Palatino Linotype" panose="02040502050505030304" pitchFamily="18" charset="0"/>
              </a:rPr>
              <a:t>TILITY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17">
                <a:extLst>
                  <a:ext uri="{FF2B5EF4-FFF2-40B4-BE49-F238E27FC236}">
                    <a16:creationId xmlns:a16="http://schemas.microsoft.com/office/drawing/2014/main" id="{86851E62-818E-4DF6-9902-93C71F8ED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Palatino Linotype" panose="02040502050505030304" pitchFamily="18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𝑑𝑃</m:t>
                        </m:r>
                      </m:den>
                    </m:f>
                  </m:oMath>
                </a14:m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by calculating </a:t>
                </a:r>
                <a:r>
                  <a:rPr lang="en-US" altLang="zh-CN" b="1" u="sng" dirty="0">
                    <a:latin typeface="Palatino Linotype" panose="02040502050505030304" pitchFamily="18" charset="0"/>
                  </a:rPr>
                  <a:t>point elasticity of 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𝑑𝑃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𝑑𝑃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u="sng" dirty="0">
                    <a:latin typeface="Palatino Linotype" panose="02040502050505030304" pitchFamily="18" charset="0"/>
                  </a:rPr>
                  <a:t>Determinants of elasticity:</a:t>
                </a:r>
              </a:p>
              <a:p>
                <a:pPr lvl="1"/>
                <a:r>
                  <a:rPr lang="en-US" altLang="zh-CN" dirty="0">
                    <a:latin typeface="Palatino Linotype" panose="02040502050505030304" pitchFamily="18" charset="0"/>
                  </a:rPr>
                  <a:t>Quantity of Substitute goods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latin typeface="Palatino Linotype" panose="02040502050505030304" pitchFamily="18" charset="0"/>
                  </a:rPr>
                  <a:t>Proportion of income taken up by product price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latin typeface="Palatino Linotype" panose="02040502050505030304" pitchFamily="18" charset="0"/>
                  </a:rPr>
                  <a:t>Maximum delay time of purchase (uniform for all items)</a:t>
                </a:r>
                <a:endParaRPr lang="en-US" altLang="zh-CN" sz="4000" dirty="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8" name="内容占位符 17">
                <a:extLst>
                  <a:ext uri="{FF2B5EF4-FFF2-40B4-BE49-F238E27FC236}">
                    <a16:creationId xmlns:a16="http://schemas.microsoft.com/office/drawing/2014/main" id="{86851E62-818E-4DF6-9902-93C71F8ED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A92580F-CE3A-489A-B1C2-8D773C27BDB3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3" action="ppaction://hlinksldjump"/>
              </a:rPr>
              <a:t>5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3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P</a:t>
            </a:r>
            <a:r>
              <a:rPr lang="en-US" altLang="zh-CN" sz="3200" dirty="0">
                <a:latin typeface="Palatino Linotype" panose="02040502050505030304" pitchFamily="18" charset="0"/>
              </a:rPr>
              <a:t>RODUCT</a:t>
            </a:r>
            <a:r>
              <a:rPr lang="en-US" altLang="zh-CN" dirty="0">
                <a:latin typeface="Palatino Linotype" panose="02040502050505030304" pitchFamily="18" charset="0"/>
              </a:rPr>
              <a:t> </a:t>
            </a:r>
            <a:r>
              <a:rPr lang="en-US" altLang="zh-CN" sz="4800" dirty="0">
                <a:latin typeface="Palatino Linotype" panose="02040502050505030304" pitchFamily="18" charset="0"/>
              </a:rPr>
              <a:t>U</a:t>
            </a:r>
            <a:r>
              <a:rPr lang="en-US" altLang="zh-CN" sz="3200" dirty="0">
                <a:latin typeface="Palatino Linotype" panose="02040502050505030304" pitchFamily="18" charset="0"/>
              </a:rPr>
              <a:t>TILITY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17">
                <a:extLst>
                  <a:ext uri="{FF2B5EF4-FFF2-40B4-BE49-F238E27FC236}">
                    <a16:creationId xmlns:a16="http://schemas.microsoft.com/office/drawing/2014/main" id="{86851E62-818E-4DF6-9902-93C71F8ED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Palatino Linotype" panose="02040502050505030304" pitchFamily="18" charset="0"/>
                  </a:rPr>
                  <a:t>Product Utility: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r>
                  <a:rPr lang="en-US" altLang="zh-CN" dirty="0">
                    <a:latin typeface="Palatino Linotype" panose="02040502050505030304" pitchFamily="18" charset="0"/>
                  </a:rPr>
                  <a:t>Modified Product Utility: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r>
                  <a:rPr lang="en-US" altLang="zh-CN" dirty="0">
                    <a:latin typeface="Palatino Linotype" panose="02040502050505030304" pitchFamily="18" charset="0"/>
                  </a:rPr>
                  <a:t>Popularity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 is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 for all customers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内容占位符 17">
                <a:extLst>
                  <a:ext uri="{FF2B5EF4-FFF2-40B4-BE49-F238E27FC236}">
                    <a16:creationId xmlns:a16="http://schemas.microsoft.com/office/drawing/2014/main" id="{86851E62-818E-4DF6-9902-93C71F8ED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E9DFE48-E0AA-4CE8-8CF8-16193FDA7FCF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3" action="ppaction://hlinksldjump"/>
              </a:rPr>
              <a:t>6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2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8AC67-5970-4196-AF80-4CE82C64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P</a:t>
            </a:r>
            <a:r>
              <a:rPr lang="en-US" altLang="zh-CN" sz="3200" dirty="0">
                <a:latin typeface="Palatino Linotype" panose="02040502050505030304" pitchFamily="18" charset="0"/>
              </a:rPr>
              <a:t>RODUCT</a:t>
            </a:r>
            <a:r>
              <a:rPr lang="en-US" altLang="zh-CN" sz="4800" dirty="0">
                <a:latin typeface="Palatino Linotype" panose="02040502050505030304" pitchFamily="18" charset="0"/>
              </a:rPr>
              <a:t> U</a:t>
            </a:r>
            <a:r>
              <a:rPr lang="en-US" altLang="zh-CN" sz="3200" dirty="0">
                <a:latin typeface="Palatino Linotype" panose="02040502050505030304" pitchFamily="18" charset="0"/>
              </a:rPr>
              <a:t>TILITY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268704A8-2049-48EF-AB5D-D94929D0620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2640064"/>
                  </p:ext>
                </p:extLst>
              </p:nvPr>
            </p:nvGraphicFramePr>
            <p:xfrm>
              <a:off x="838200" y="1825625"/>
              <a:ext cx="10515600" cy="240468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77240">
                      <a:extLst>
                        <a:ext uri="{9D8B030D-6E8A-4147-A177-3AD203B41FA5}">
                          <a16:colId xmlns:a16="http://schemas.microsoft.com/office/drawing/2014/main" val="1566951953"/>
                        </a:ext>
                      </a:extLst>
                    </a:gridCol>
                    <a:gridCol w="3474720">
                      <a:extLst>
                        <a:ext uri="{9D8B030D-6E8A-4147-A177-3AD203B41FA5}">
                          <a16:colId xmlns:a16="http://schemas.microsoft.com/office/drawing/2014/main" val="90571422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4130268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40812135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1136212593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2438648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No.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Product &amp; Brand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altLang="zh-CN" sz="2000" b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No.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Product &amp; Brand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altLang="zh-CN" sz="2000" b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89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1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Gaming Laptop-Z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10.161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6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PC Laptop-Y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9.805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0656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2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4K OLED-DD 65’’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10.154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7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PC Laptop-BB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9.784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2604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3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DSLR Camera Body Only-E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10.070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8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DSLR Camera Body Only-AA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9.765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928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4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2-in-1 Laptop-P 15.6’’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10.021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9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2-in-1 Laptop-BB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9.711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9070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5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Gaming Laptop-C 17.3’’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10.006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10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4K LED-DD 85’’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9.698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46297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268704A8-2049-48EF-AB5D-D94929D0620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2640064"/>
                  </p:ext>
                </p:extLst>
              </p:nvPr>
            </p:nvGraphicFramePr>
            <p:xfrm>
              <a:off x="838200" y="1825625"/>
              <a:ext cx="10515600" cy="240468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77240">
                      <a:extLst>
                        <a:ext uri="{9D8B030D-6E8A-4147-A177-3AD203B41FA5}">
                          <a16:colId xmlns:a16="http://schemas.microsoft.com/office/drawing/2014/main" val="1566951953"/>
                        </a:ext>
                      </a:extLst>
                    </a:gridCol>
                    <a:gridCol w="3474720">
                      <a:extLst>
                        <a:ext uri="{9D8B030D-6E8A-4147-A177-3AD203B41FA5}">
                          <a16:colId xmlns:a16="http://schemas.microsoft.com/office/drawing/2014/main" val="90571422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4130268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40812135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1136212593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243864837"/>
                        </a:ext>
                      </a:extLst>
                    </a:gridCol>
                  </a:tblGrid>
                  <a:tr h="423482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No.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Product &amp; Brand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23030" t="-7143" r="-523636" b="-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No.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Product &amp; Brand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50725" t="-7143" r="-725" b="-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2895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1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Gaming Laptop-Z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10.161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6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PC Laptop-Y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9.805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06566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2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4K OLED-DD 65’’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10.154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7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PC Laptop-BB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9.784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26044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3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DSLR Camera Body Only-E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10.070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8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DSLR Camera Body Only-AA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9.765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92866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4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2-in-1 Laptop-P 15.6’’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10.021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9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2-in-1 Laptop-BB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9.711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90708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5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Gaming Laptop-C 17.3’’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10.006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10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4K LED-DD 85’’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Palatino Linotype" panose="02040502050505030304" pitchFamily="18" charset="0"/>
                            </a:rPr>
                            <a:t>9.698</a:t>
                          </a:r>
                          <a:endParaRPr lang="zh-CN" altLang="en-US" sz="2000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46297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5B8F4B4-495B-4432-926F-7B0313B8446E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3" action="ppaction://hlinksldjump"/>
              </a:rPr>
              <a:t>7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7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S</a:t>
            </a:r>
            <a:r>
              <a:rPr lang="en-US" altLang="zh-CN" sz="3200" dirty="0">
                <a:latin typeface="Palatino Linotype" panose="02040502050505030304" pitchFamily="18" charset="0"/>
              </a:rPr>
              <a:t>HOPPING</a:t>
            </a:r>
            <a:r>
              <a:rPr lang="en-US" altLang="zh-CN" dirty="0">
                <a:latin typeface="Palatino Linotype" panose="02040502050505030304" pitchFamily="18" charset="0"/>
              </a:rPr>
              <a:t> </a:t>
            </a:r>
            <a:r>
              <a:rPr lang="en-US" altLang="zh-CN" sz="4800" dirty="0">
                <a:latin typeface="Palatino Linotype" panose="02040502050505030304" pitchFamily="18" charset="0"/>
              </a:rPr>
              <a:t>L</a:t>
            </a:r>
            <a:r>
              <a:rPr lang="en-US" altLang="zh-CN" sz="3200" dirty="0">
                <a:latin typeface="Palatino Linotype" panose="02040502050505030304" pitchFamily="18" charset="0"/>
              </a:rPr>
              <a:t>IST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98D9381-0200-47FE-98E7-F8E0AFA2C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52" y="2139518"/>
            <a:ext cx="5973170" cy="3730647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5708783-74C1-4F95-B368-3F531E37BA8A}"/>
              </a:ext>
            </a:extLst>
          </p:cNvPr>
          <p:cNvSpPr txBox="1"/>
          <p:nvPr/>
        </p:nvSpPr>
        <p:spPr>
          <a:xfrm>
            <a:off x="838200" y="2139518"/>
            <a:ext cx="1882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>
                <a:latin typeface="Palatino Linotype" panose="02040502050505030304" pitchFamily="18" charset="0"/>
              </a:rPr>
              <a:t>Primary List: </a:t>
            </a:r>
            <a:r>
              <a:rPr lang="en-US" altLang="zh-CN" sz="2000" dirty="0">
                <a:latin typeface="Palatino Linotype" panose="02040502050505030304" pitchFamily="18" charset="0"/>
              </a:rPr>
              <a:t>Highest utility</a:t>
            </a:r>
            <a:endParaRPr lang="zh-CN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91041D-0968-400E-A012-797B3A33EEA6}"/>
              </a:ext>
            </a:extLst>
          </p:cNvPr>
          <p:cNvSpPr txBox="1"/>
          <p:nvPr/>
        </p:nvSpPr>
        <p:spPr>
          <a:xfrm>
            <a:off x="838200" y="4191740"/>
            <a:ext cx="224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>
                <a:latin typeface="Palatino Linotype" panose="02040502050505030304" pitchFamily="18" charset="0"/>
              </a:rPr>
              <a:t>Secondary List: </a:t>
            </a:r>
            <a:r>
              <a:rPr lang="en-US" altLang="zh-CN" sz="2000" dirty="0">
                <a:latin typeface="Palatino Linotype" panose="02040502050505030304" pitchFamily="18" charset="0"/>
              </a:rPr>
              <a:t>High utility</a:t>
            </a:r>
            <a:endParaRPr lang="zh-CN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045B58-BF00-4636-837A-AB0968BE6C42}"/>
              </a:ext>
            </a:extLst>
          </p:cNvPr>
          <p:cNvSpPr txBox="1"/>
          <p:nvPr/>
        </p:nvSpPr>
        <p:spPr>
          <a:xfrm>
            <a:off x="8885807" y="2210539"/>
            <a:ext cx="2797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>
                <a:latin typeface="Palatino Linotype" panose="02040502050505030304" pitchFamily="18" charset="0"/>
              </a:rPr>
              <a:t>Substitution Lists: </a:t>
            </a:r>
            <a:r>
              <a:rPr lang="en-US" altLang="zh-CN" sz="2000" dirty="0">
                <a:latin typeface="Palatino Linotype" panose="02040502050505030304" pitchFamily="18" charset="0"/>
              </a:rPr>
              <a:t>Medium utility, substitutes to Primary &amp; Secondary Lists</a:t>
            </a:r>
            <a:endParaRPr lang="zh-CN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422BE6-7F33-42A3-AC70-1E25EF7B4E78}"/>
              </a:ext>
            </a:extLst>
          </p:cNvPr>
          <p:cNvSpPr/>
          <p:nvPr/>
        </p:nvSpPr>
        <p:spPr>
          <a:xfrm>
            <a:off x="685800" y="3947160"/>
            <a:ext cx="8442960" cy="2442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B77F25-FD0C-4B4F-803E-9D794724BCB1}"/>
              </a:ext>
            </a:extLst>
          </p:cNvPr>
          <p:cNvSpPr/>
          <p:nvPr/>
        </p:nvSpPr>
        <p:spPr>
          <a:xfrm>
            <a:off x="4737711" y="2085455"/>
            <a:ext cx="6768489" cy="3784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07B9152-C42E-4A35-8763-91C44B60CD2A}"/>
                  </a:ext>
                </a:extLst>
              </p:cNvPr>
              <p:cNvSpPr txBox="1"/>
              <p:nvPr/>
            </p:nvSpPr>
            <p:spPr>
              <a:xfrm>
                <a:off x="8955808" y="5051893"/>
                <a:ext cx="2011753" cy="1338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Palatino Linotype" panose="02040502050505030304" pitchFamily="18" charset="0"/>
                  </a:rPr>
                  <a:t>Same category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07B9152-C42E-4A35-8763-91C44B60C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808" y="5051893"/>
                <a:ext cx="2011753" cy="1338123"/>
              </a:xfrm>
              <a:prstGeom prst="rect">
                <a:avLst/>
              </a:prstGeom>
              <a:blipFill>
                <a:blip r:embed="rId3"/>
                <a:stretch>
                  <a:fillRect l="-2424" t="-2740" b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大括号 11">
            <a:extLst>
              <a:ext uri="{FF2B5EF4-FFF2-40B4-BE49-F238E27FC236}">
                <a16:creationId xmlns:a16="http://schemas.microsoft.com/office/drawing/2014/main" id="{BDDD4421-B71E-40B9-A1CD-F86C4BC87121}"/>
              </a:ext>
            </a:extLst>
          </p:cNvPr>
          <p:cNvSpPr/>
          <p:nvPr/>
        </p:nvSpPr>
        <p:spPr>
          <a:xfrm>
            <a:off x="8681488" y="5087405"/>
            <a:ext cx="274320" cy="12364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15D758-0E41-4AE5-8DE9-F1352E0AC1B1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4" action="ppaction://hlinksldjump"/>
              </a:rPr>
              <a:t>8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10" grpId="0" animBg="1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9DC5-5BBE-4991-A3B6-D0BFBF3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Palatino Linotype" panose="02040502050505030304" pitchFamily="18" charset="0"/>
              </a:rPr>
              <a:t>C</a:t>
            </a:r>
            <a:r>
              <a:rPr lang="en-US" altLang="zh-CN" sz="3200" dirty="0">
                <a:latin typeface="Palatino Linotype" panose="02040502050505030304" pitchFamily="18" charset="0"/>
              </a:rPr>
              <a:t>USTOMER</a:t>
            </a:r>
            <a:r>
              <a:rPr lang="en-US" altLang="zh-CN" dirty="0">
                <a:latin typeface="Palatino Linotype" panose="02040502050505030304" pitchFamily="18" charset="0"/>
              </a:rPr>
              <a:t> </a:t>
            </a:r>
            <a:r>
              <a:rPr lang="en-US" altLang="zh-CN" sz="4800" dirty="0">
                <a:latin typeface="Palatino Linotype" panose="02040502050505030304" pitchFamily="18" charset="0"/>
              </a:rPr>
              <a:t>B</a:t>
            </a:r>
            <a:r>
              <a:rPr lang="en-US" altLang="zh-CN" sz="3200" dirty="0">
                <a:latin typeface="Palatino Linotype" panose="02040502050505030304" pitchFamily="18" charset="0"/>
              </a:rPr>
              <a:t>EHAVIOR</a:t>
            </a:r>
            <a:endParaRPr lang="zh-CN" altLang="en-US" sz="3200" dirty="0">
              <a:latin typeface="Palatino Linotype" panose="0204050205050503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1955A6-A0FC-43F2-BB52-D4A38CED7F17}"/>
              </a:ext>
            </a:extLst>
          </p:cNvPr>
          <p:cNvSpPr txBox="1"/>
          <p:nvPr/>
        </p:nvSpPr>
        <p:spPr>
          <a:xfrm>
            <a:off x="1394080" y="1484026"/>
            <a:ext cx="422722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Palatino Linotype" panose="02040502050505030304" pitchFamily="18" charset="0"/>
              </a:rPr>
              <a:t>Initialize Shopping List</a:t>
            </a:r>
            <a:endParaRPr lang="zh-CN" alt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AB6EB7-4CFD-466A-816C-DF216DAC3566}"/>
              </a:ext>
            </a:extLst>
          </p:cNvPr>
          <p:cNvSpPr txBox="1"/>
          <p:nvPr/>
        </p:nvSpPr>
        <p:spPr>
          <a:xfrm>
            <a:off x="2308478" y="2245959"/>
            <a:ext cx="239842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Palatino Linotype" panose="02040502050505030304" pitchFamily="18" charset="0"/>
              </a:rPr>
              <a:t>Enter Store</a:t>
            </a:r>
            <a:endParaRPr lang="zh-CN" alt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0AA375-B9AB-4AFB-9C3E-C19D09B71530}"/>
              </a:ext>
            </a:extLst>
          </p:cNvPr>
          <p:cNvSpPr txBox="1"/>
          <p:nvPr/>
        </p:nvSpPr>
        <p:spPr>
          <a:xfrm>
            <a:off x="1776327" y="4019669"/>
            <a:ext cx="3462730" cy="945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Palatino Linotype" panose="02040502050505030304" pitchFamily="18" charset="0"/>
              </a:rPr>
              <a:t>Move to item with highest utility on list</a:t>
            </a:r>
            <a:endParaRPr lang="zh-CN" alt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595629-9578-4114-8219-D4A2C20DF803}"/>
              </a:ext>
            </a:extLst>
          </p:cNvPr>
          <p:cNvSpPr txBox="1"/>
          <p:nvPr/>
        </p:nvSpPr>
        <p:spPr>
          <a:xfrm>
            <a:off x="1776328" y="5348261"/>
            <a:ext cx="34627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Palatino Linotype" panose="02040502050505030304" pitchFamily="18" charset="0"/>
              </a:rPr>
              <a:t>Evoke Events</a:t>
            </a:r>
            <a:endParaRPr lang="zh-CN" alt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4A88FB-185B-4516-9115-D6B07937B885}"/>
              </a:ext>
            </a:extLst>
          </p:cNvPr>
          <p:cNvSpPr txBox="1"/>
          <p:nvPr/>
        </p:nvSpPr>
        <p:spPr>
          <a:xfrm>
            <a:off x="2308479" y="6101316"/>
            <a:ext cx="239842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Palatino Linotype" panose="02040502050505030304" pitchFamily="18" charset="0"/>
              </a:rPr>
              <a:t>Pay &amp; Exit</a:t>
            </a:r>
            <a:endParaRPr lang="zh-CN" alt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D770CE7C-BEA1-404D-94B3-DFDF029BC6B6}"/>
              </a:ext>
            </a:extLst>
          </p:cNvPr>
          <p:cNvSpPr/>
          <p:nvPr/>
        </p:nvSpPr>
        <p:spPr>
          <a:xfrm>
            <a:off x="1701379" y="2920404"/>
            <a:ext cx="3612631" cy="8694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AE7B96-B048-49CD-A350-4C9006465122}"/>
              </a:ext>
            </a:extLst>
          </p:cNvPr>
          <p:cNvSpPr txBox="1"/>
          <p:nvPr/>
        </p:nvSpPr>
        <p:spPr>
          <a:xfrm>
            <a:off x="1978696" y="3084008"/>
            <a:ext cx="33353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Palatino Linotype" panose="02040502050505030304" pitchFamily="18" charset="0"/>
              </a:rPr>
              <a:t>Any items on list?</a:t>
            </a:r>
            <a:endParaRPr lang="zh-CN" altLang="en-US" sz="2800" dirty="0">
              <a:latin typeface="Palatino Linotype" panose="0204050205050503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7F0708C-9A1A-4E38-8131-27A64CCE049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507692" y="2007246"/>
            <a:ext cx="2" cy="23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550C59F-3162-42D4-88EF-C3580603B508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3507692" y="2769179"/>
            <a:ext cx="3" cy="15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B94E5A8-BE4E-425F-AE00-3659B1E656F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3507692" y="3789834"/>
            <a:ext cx="3" cy="22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CEF07B9-9040-4CAB-B18F-D940E6EDE40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507692" y="4965486"/>
            <a:ext cx="1" cy="38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03CC8128-80F3-4041-8151-72B6C3B33820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>
            <a:off x="1701380" y="3355119"/>
            <a:ext cx="74949" cy="2254752"/>
          </a:xfrm>
          <a:prstGeom prst="bentConnector3">
            <a:avLst>
              <a:gd name="adj1" fmla="val 4050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8FD8FAD4-34FC-403D-9B8A-BB4ACA324A8C}"/>
              </a:ext>
            </a:extLst>
          </p:cNvPr>
          <p:cNvCxnSpPr>
            <a:stCxn id="12" idx="3"/>
            <a:endCxn id="10" idx="0"/>
          </p:cNvCxnSpPr>
          <p:nvPr/>
        </p:nvCxnSpPr>
        <p:spPr>
          <a:xfrm flipH="1">
            <a:off x="3507693" y="3345618"/>
            <a:ext cx="1806317" cy="2755698"/>
          </a:xfrm>
          <a:prstGeom prst="bentConnector4">
            <a:avLst>
              <a:gd name="adj1" fmla="val -56639"/>
              <a:gd name="adj2" fmla="val 955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A7AE82C-C6EE-479A-BBDD-E66CE9DAD3CF}"/>
              </a:ext>
            </a:extLst>
          </p:cNvPr>
          <p:cNvSpPr txBox="1"/>
          <p:nvPr/>
        </p:nvSpPr>
        <p:spPr>
          <a:xfrm>
            <a:off x="3200396" y="3716955"/>
            <a:ext cx="55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Palatino Linotype" panose="02040502050505030304" pitchFamily="18" charset="0"/>
              </a:rPr>
              <a:t>Y</a:t>
            </a:r>
            <a:endParaRPr lang="zh-CN" altLang="en-US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C4CA61B-E62E-4435-A97C-2E55D5466F61}"/>
              </a:ext>
            </a:extLst>
          </p:cNvPr>
          <p:cNvSpPr txBox="1"/>
          <p:nvPr/>
        </p:nvSpPr>
        <p:spPr>
          <a:xfrm>
            <a:off x="5343367" y="3034252"/>
            <a:ext cx="55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Palatino Linotype" panose="02040502050505030304" pitchFamily="18" charset="0"/>
              </a:rPr>
              <a:t>N</a:t>
            </a:r>
            <a:endParaRPr lang="zh-CN" altLang="en-US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5548236-5F1A-408C-8B1F-45B4F25905DA}"/>
              </a:ext>
            </a:extLst>
          </p:cNvPr>
          <p:cNvSpPr txBox="1"/>
          <p:nvPr/>
        </p:nvSpPr>
        <p:spPr>
          <a:xfrm>
            <a:off x="6877992" y="4679819"/>
            <a:ext cx="4913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Event A: </a:t>
            </a:r>
            <a:r>
              <a:rPr lang="en-US" altLang="zh-C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Product Sold out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                 / Damaged on Shelf</a:t>
            </a:r>
            <a:endParaRPr lang="zh-CN" altLang="en-US" sz="28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93163ED-C265-40F4-BD2D-13873BA2FFAF}"/>
              </a:ext>
            </a:extLst>
          </p:cNvPr>
          <p:cNvSpPr txBox="1"/>
          <p:nvPr/>
        </p:nvSpPr>
        <p:spPr>
          <a:xfrm>
            <a:off x="6869728" y="5670429"/>
            <a:ext cx="4724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Event B: </a:t>
            </a:r>
            <a:r>
              <a:rPr lang="en-US" altLang="zh-C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Product Damaged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                En Route</a:t>
            </a:r>
            <a:endParaRPr lang="zh-CN" altLang="en-US" sz="28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FD7177A5-E36A-4259-B3B9-03243B121638}"/>
              </a:ext>
            </a:extLst>
          </p:cNvPr>
          <p:cNvCxnSpPr>
            <a:cxnSpLocks/>
            <a:stCxn id="9" idx="3"/>
            <a:endCxn id="39" idx="1"/>
          </p:cNvCxnSpPr>
          <p:nvPr/>
        </p:nvCxnSpPr>
        <p:spPr>
          <a:xfrm>
            <a:off x="5239058" y="5609871"/>
            <a:ext cx="1630670" cy="5376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C9D5A1E-E7CD-4657-905A-34BB346C9E18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 flipV="1">
            <a:off x="5239058" y="5156873"/>
            <a:ext cx="1638934" cy="452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D028793-C356-4C9B-8AA6-92454F1CCC0B}"/>
              </a:ext>
            </a:extLst>
          </p:cNvPr>
          <p:cNvSpPr txBox="1"/>
          <p:nvPr/>
        </p:nvSpPr>
        <p:spPr>
          <a:xfrm>
            <a:off x="11136087" y="283029"/>
            <a:ext cx="5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hlinkClick r:id="rId2" action="ppaction://hlinksldjump"/>
              </a:rPr>
              <a:t>9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9A190BC-B162-4A69-AEBA-F9B1B7C861B2}"/>
                  </a:ext>
                </a:extLst>
              </p:cNvPr>
              <p:cNvSpPr txBox="1"/>
              <p:nvPr/>
            </p:nvSpPr>
            <p:spPr>
              <a:xfrm>
                <a:off x="6772061" y="3999351"/>
                <a:ext cx="3718560" cy="70788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accent1"/>
                    </a:solidFill>
                    <a:latin typeface="Palatino Linotype" panose="02040502050505030304" pitchFamily="18" charset="0"/>
                  </a:rPr>
                  <a:t>FLOYD Algorithm, </a:t>
                </a:r>
              </a:p>
              <a:p>
                <a:r>
                  <a:rPr lang="en-US" altLang="zh-CN" sz="2000" dirty="0">
                    <a:solidFill>
                      <a:schemeClr val="accent1"/>
                    </a:solidFill>
                    <a:latin typeface="Palatino Linotype" panose="02040502050505030304" pitchFamily="18" charset="0"/>
                  </a:rPr>
                  <a:t>Carrying Capacity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zh-CN" altLang="en-US" sz="2000" dirty="0">
                  <a:solidFill>
                    <a:schemeClr val="accent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9A190BC-B162-4A69-AEBA-F9B1B7C86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061" y="3999351"/>
                <a:ext cx="3718560" cy="707886"/>
              </a:xfrm>
              <a:prstGeom prst="rect">
                <a:avLst/>
              </a:prstGeom>
              <a:blipFill>
                <a:blip r:embed="rId3"/>
                <a:stretch>
                  <a:fillRect l="-1634" t="-3390" b="-1355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6E1455F-4B83-454C-8617-19BBCD6649C0}"/>
              </a:ext>
            </a:extLst>
          </p:cNvPr>
          <p:cNvCxnSpPr>
            <a:cxnSpLocks/>
            <a:stCxn id="25" idx="1"/>
            <a:endCxn id="8" idx="3"/>
          </p:cNvCxnSpPr>
          <p:nvPr/>
        </p:nvCxnSpPr>
        <p:spPr>
          <a:xfrm flipH="1">
            <a:off x="5239057" y="4353294"/>
            <a:ext cx="1533004" cy="1392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5366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21721</TotalTime>
  <Words>1242</Words>
  <Application>Microsoft Office PowerPoint</Application>
  <PresentationFormat>宽屏</PresentationFormat>
  <Paragraphs>444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等线</vt:lpstr>
      <vt:lpstr>等线 Light</vt:lpstr>
      <vt:lpstr>Arial</vt:lpstr>
      <vt:lpstr>Cambria Math</vt:lpstr>
      <vt:lpstr>Palatino Linotype</vt:lpstr>
      <vt:lpstr>Office 主题​​</vt:lpstr>
      <vt:lpstr>FLASH SALES</vt:lpstr>
      <vt:lpstr>OUR WORK</vt:lpstr>
      <vt:lpstr>GENERAL ASSUMPTIONS</vt:lpstr>
      <vt:lpstr>PRODUCT UTILITY</vt:lpstr>
      <vt:lpstr>PRODUCT UTILITY</vt:lpstr>
      <vt:lpstr>PRODUCT UTILITY</vt:lpstr>
      <vt:lpstr>PRODUCT UTILITY</vt:lpstr>
      <vt:lpstr>SHOPPING LIST</vt:lpstr>
      <vt:lpstr>CUSTOMER BEHAVIOR</vt:lpstr>
      <vt:lpstr>PRODUCT DAMAGE</vt:lpstr>
      <vt:lpstr>EXPERIMENTAL SIMULATION</vt:lpstr>
      <vt:lpstr>CONVERSION TO REALITY</vt:lpstr>
      <vt:lpstr>CONVERSION TO REALITY</vt:lpstr>
      <vt:lpstr>RESULTS</vt:lpstr>
      <vt:lpstr>LAYOUT OPTIMIZATION</vt:lpstr>
      <vt:lpstr>RESULTS</vt:lpstr>
      <vt:lpstr>RESULT ANALYSIS</vt:lpstr>
      <vt:lpstr>SENSITIVITY ANALYSIS</vt:lpstr>
      <vt:lpstr>PowerPoint 演示文稿</vt:lpstr>
      <vt:lpstr>THANK YOU!</vt:lpstr>
      <vt:lpstr>Q&amp;A</vt:lpstr>
      <vt:lpstr>MICROECONOMIC CONTEXT</vt:lpstr>
      <vt:lpstr>CUSTOMER INITIALIZATION</vt:lpstr>
      <vt:lpstr>CUSTOMER CAPABILITIES</vt:lpstr>
      <vt:lpstr>CUSTOMER BEHAVIOR</vt:lpstr>
      <vt:lpstr>LOCOMOTION SIMULATION</vt:lpstr>
      <vt:lpstr>PRODUCT DAMAGE QUANTIFICATION-En Route</vt:lpstr>
      <vt:lpstr>PRODUCT DAMAGE QUANTIFICATION-On Shelf</vt:lpstr>
      <vt:lpstr>SHOPPING LIST ALTERATION - Event A</vt:lpstr>
      <vt:lpstr>SHOPPING LIST ALTERATION - Event B</vt:lpstr>
      <vt:lpstr>OPTIMIZATION STRATEGY</vt:lpstr>
      <vt:lpstr>CASHIER QUEUEING RATE  v</vt:lpstr>
      <vt:lpstr>CELL CARRYING CAPACITY K</vt:lpstr>
      <vt:lpstr>GAUGING TIME  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SALES</dc:title>
  <dc:creator>Leon</dc:creator>
  <cp:lastModifiedBy> </cp:lastModifiedBy>
  <cp:revision>166</cp:revision>
  <dcterms:created xsi:type="dcterms:W3CDTF">2020-04-16T02:06:49Z</dcterms:created>
  <dcterms:modified xsi:type="dcterms:W3CDTF">2020-05-08T14:42:03Z</dcterms:modified>
</cp:coreProperties>
</file>