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275" r:id="rId2"/>
  </p:sldIdLst>
  <p:sldSz cx="12192000" cy="6858000"/>
  <p:notesSz cx="6858000" cy="9144000"/>
  <p:embeddedFontLst>
    <p:embeddedFont>
      <p:font typeface="Wingdings 2" panose="05020102010507070707" pitchFamily="18" charset="2"/>
      <p:regular r:id="rId4"/>
    </p:embeddedFont>
    <p:embeddedFont>
      <p:font typeface="Cambria Math" panose="02040503050406030204" pitchFamily="18" charset="0"/>
      <p:regular r:id="rId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08A"/>
    <a:srgbClr val="FC7E7E"/>
    <a:srgbClr val="FF0000"/>
    <a:srgbClr val="FFACAC"/>
    <a:srgbClr val="150264"/>
    <a:srgbClr val="0F007B"/>
    <a:srgbClr val="0E007B"/>
    <a:srgbClr val="FFFFFF"/>
    <a:srgbClr val="BCB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0000" autoAdjust="0"/>
  </p:normalViewPr>
  <p:slideViewPr>
    <p:cSldViewPr snapToGrid="0">
      <p:cViewPr varScale="1">
        <p:scale>
          <a:sx n="66" d="100"/>
          <a:sy n="66" d="100"/>
        </p:scale>
        <p:origin x="86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6E9EB67-D471-4AAA-966B-82A8A9DB4982}" type="datetimeFigureOut">
              <a:rPr lang="zh-CN" altLang="en-US" smtClean="0"/>
              <a:pPr/>
              <a:t>2022/4/18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62307351-DFF5-46A5-8276-46FD1071D81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15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07351-DFF5-46A5-8276-46FD1071D8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87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5C45-5C52-4C68-8A9A-392A972BD591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C213-9E09-4481-A09C-BF03A92B78A3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DC10-F42B-4B58-82D1-E93AE09CD4BB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5886-D12C-489D-9CFB-CF697FDAC6E2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7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ED89-84C7-4A39-9302-3C881F2B92FB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6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F90C-957C-4822-B486-3774C39B52CF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3E9-B82E-43C3-9D1F-EAFC4D76D7F5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AC6D-3722-4288-9D55-C65D5FAD7E20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C333-42F9-4EC2-B143-20D16058D15C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F13-C142-49EA-8301-2A03599C16EC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718-44B2-4C5B-9FB1-5A8409CF03C2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8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CEBB-D54D-4244-833A-DBC581B1330E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2CDA-107B-4961-89E3-2F0F7BF64442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DC960B7-8392-4455-B051-5ABD69C3E053}" type="datetime1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5CA0DA82-5E29-457E-9AC2-3BBDB2EF9DF0}" type="datetime1">
              <a:rPr lang="zh-CN" altLang="en-US" smtClean="0"/>
              <a:t>2022/4/18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73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C16D14F2-1C2F-42D9-AC1F-CCC0168C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Boarding Time (Under Regular States)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6878A841-0B06-4D32-9970-F9381CDDC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5541448" cy="4882706"/>
              </a:xfrm>
            </p:spPr>
            <p:txBody>
              <a:bodyPr anchor="t">
                <a:noAutofit/>
              </a:bodyPr>
              <a:lstStyle/>
              <a:p>
                <a:pPr marL="285750" indent="-285750">
                  <a:buClr>
                    <a:srgbClr val="110087"/>
                  </a:buClr>
                  <a:buSzPct val="88000"/>
                  <a:buFont typeface="Wingdings" panose="05000000000000000000" pitchFamily="2" charset="2"/>
                  <a:buChar char="p"/>
                </a:pPr>
                <a:r>
                  <a:rPr lang="en-US" altLang="zh-CN" b="1" dirty="0">
                    <a:solidFill>
                      <a:srgbClr val="13009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Calculating passenger distribution with speed</a:t>
                </a:r>
              </a:p>
              <a:p>
                <a:pPr marL="742950" lvl="1" indent="-285750">
                  <a:buClr>
                    <a:srgbClr val="110087"/>
                  </a:buClr>
                  <a:buSzPct val="88000"/>
                  <a:buFont typeface="Wingdings" panose="05000000000000000000" pitchFamily="2" charset="2"/>
                  <a:buChar char="p"/>
                </a:pP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equivalent to calculating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(the index of passenger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’s current cell at time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with the speed of all passengers.</a:t>
                </a:r>
              </a:p>
              <a:p>
                <a:pPr marL="742950" lvl="1" indent="-285750">
                  <a:buClr>
                    <a:srgbClr val="110087"/>
                  </a:buClr>
                  <a:buSzPct val="88000"/>
                  <a:buFont typeface="Wingdings" panose="05000000000000000000" pitchFamily="2" charset="2"/>
                  <a:buChar char="p"/>
                </a:pPr>
                <a:r>
                  <a:rPr lang="en-US" altLang="zh-CN" sz="1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calculate 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 time a passenger needs to enter every cell and find out which total time of the two adjacent cells include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spcBef>
                    <a:spcPts val="600"/>
                  </a:spcBef>
                  <a:buClr>
                    <a:srgbClr val="110087"/>
                  </a:buClr>
                  <a:buSzPct val="88000"/>
                  <a:buFont typeface="Wingdings" panose="05000000000000000000" pitchFamily="2" charset="2"/>
                  <a:buChar char="p"/>
                </a:pPr>
                <a:r>
                  <a:rPr lang="en-US" altLang="zh-CN" sz="1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Partial summation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6878A841-0B06-4D32-9970-F9381CDDC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5541448" cy="488270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740391"/>
              </p:ext>
            </p:extLst>
          </p:nvPr>
        </p:nvGraphicFramePr>
        <p:xfrm>
          <a:off x="920510" y="5196335"/>
          <a:ext cx="6064490" cy="1211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AxMath" r:id="rId5" imgW="4685400" imgH="936360" progId="Equation.AxMath">
                  <p:embed/>
                </p:oleObj>
              </mc:Choice>
              <mc:Fallback>
                <p:oleObj name="AxMath" r:id="rId5" imgW="4685400" imgH="936360" progId="Equation.AxMath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510" y="5196335"/>
                        <a:ext cx="6064490" cy="1211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任意多边形 19">
            <a:hlinkClick r:id="" action="ppaction://noaction"/>
            <a:extLst>
              <a:ext uri="{FF2B5EF4-FFF2-40B4-BE49-F238E27FC236}">
                <a16:creationId xmlns:a16="http://schemas.microsoft.com/office/drawing/2014/main" id="{64397CDF-ADF8-4F53-9776-1D3F9B212401}"/>
              </a:ext>
            </a:extLst>
          </p:cNvPr>
          <p:cNvSpPr/>
          <p:nvPr/>
        </p:nvSpPr>
        <p:spPr>
          <a:xfrm flipH="1">
            <a:off x="0" y="6602984"/>
            <a:ext cx="565325" cy="255016"/>
          </a:xfrm>
          <a:custGeom>
            <a:avLst/>
            <a:gdLst>
              <a:gd name="connsiteX0" fmla="*/ 2407920 w 3614928"/>
              <a:gd name="connsiteY0" fmla="*/ 312420 h 1630680"/>
              <a:gd name="connsiteX1" fmla="*/ 2910840 w 3614928"/>
              <a:gd name="connsiteY1" fmla="*/ 815340 h 1630680"/>
              <a:gd name="connsiteX2" fmla="*/ 2407920 w 3614928"/>
              <a:gd name="connsiteY2" fmla="*/ 1318260 h 1630680"/>
              <a:gd name="connsiteX3" fmla="*/ 2407920 w 3614928"/>
              <a:gd name="connsiteY3" fmla="*/ 1066800 h 1630680"/>
              <a:gd name="connsiteX4" fmla="*/ 704088 w 3614928"/>
              <a:gd name="connsiteY4" fmla="*/ 1066800 h 1630680"/>
              <a:gd name="connsiteX5" fmla="*/ 704088 w 3614928"/>
              <a:gd name="connsiteY5" fmla="*/ 563880 h 1630680"/>
              <a:gd name="connsiteX6" fmla="*/ 2407920 w 3614928"/>
              <a:gd name="connsiteY6" fmla="*/ 563880 h 1630680"/>
              <a:gd name="connsiteX7" fmla="*/ 3614928 w 3614928"/>
              <a:gd name="connsiteY7" fmla="*/ 0 h 1630680"/>
              <a:gd name="connsiteX8" fmla="*/ 0 w 3614928"/>
              <a:gd name="connsiteY8" fmla="*/ 0 h 1630680"/>
              <a:gd name="connsiteX9" fmla="*/ 0 w 3614928"/>
              <a:gd name="connsiteY9" fmla="*/ 1630680 h 1630680"/>
              <a:gd name="connsiteX10" fmla="*/ 3614928 w 3614928"/>
              <a:gd name="connsiteY10" fmla="*/ 1630680 h 16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4928" h="1630680">
                <a:moveTo>
                  <a:pt x="2407920" y="312420"/>
                </a:moveTo>
                <a:lnTo>
                  <a:pt x="2910840" y="815340"/>
                </a:lnTo>
                <a:lnTo>
                  <a:pt x="2407920" y="1318260"/>
                </a:lnTo>
                <a:lnTo>
                  <a:pt x="2407920" y="1066800"/>
                </a:lnTo>
                <a:lnTo>
                  <a:pt x="704088" y="1066800"/>
                </a:lnTo>
                <a:lnTo>
                  <a:pt x="704088" y="563880"/>
                </a:lnTo>
                <a:lnTo>
                  <a:pt x="2407920" y="563880"/>
                </a:lnTo>
                <a:close/>
                <a:moveTo>
                  <a:pt x="3614928" y="0"/>
                </a:moveTo>
                <a:lnTo>
                  <a:pt x="0" y="0"/>
                </a:lnTo>
                <a:lnTo>
                  <a:pt x="0" y="1630680"/>
                </a:lnTo>
                <a:lnTo>
                  <a:pt x="3614928" y="16306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7AE069-593E-4CCA-8065-BD0E723F7CC0}"/>
              </a:ext>
            </a:extLst>
          </p:cNvPr>
          <p:cNvSpPr txBox="1"/>
          <p:nvPr/>
        </p:nvSpPr>
        <p:spPr>
          <a:xfrm>
            <a:off x="11801475" y="64788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3333D0E-341A-4507-984A-206C8CB11A33}" type="slidenum">
              <a:rPr lang="zh-CN" altLang="en-US" sz="1200" b="1" smtClean="0">
                <a:solidFill>
                  <a:schemeClr val="accent1"/>
                </a:solidFill>
                <a:latin typeface="+mj-lt"/>
              </a:rPr>
              <a:t>1</a:t>
            </a:fld>
            <a:endParaRPr lang="zh-CN" alt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66280" y="2588260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609840" y="2588260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153400" y="2588260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696960" y="2588260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240520" y="2588260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784080" y="2588260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327640" y="2588260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0871200" y="2588260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7606792" y="3268601"/>
            <a:ext cx="0" cy="262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7606792" y="6409057"/>
            <a:ext cx="0" cy="262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609840" y="3391029"/>
            <a:ext cx="0" cy="31490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 rot="16200000">
            <a:off x="7636931" y="6381653"/>
            <a:ext cx="210312" cy="30446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12714" y="4302442"/>
            <a:ext cx="256206" cy="52324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7387590" y="4499292"/>
            <a:ext cx="1277620" cy="0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8647431" y="4302442"/>
                <a:ext cx="199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431" y="4302442"/>
                <a:ext cx="199390" cy="369332"/>
              </a:xfrm>
              <a:prstGeom prst="rect">
                <a:avLst/>
              </a:prstGeom>
              <a:blipFill>
                <a:blip r:embed="rId7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7822184" y="3214999"/>
            <a:ext cx="197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12008A"/>
                </a:solidFill>
              </a:rPr>
              <a:t>Total time</a:t>
            </a:r>
            <a:endParaRPr lang="zh-CN" altLang="en-US" dirty="0">
              <a:solidFill>
                <a:srgbClr val="12008A"/>
              </a:solidFill>
            </a:endParaRPr>
          </a:p>
        </p:txBody>
      </p:sp>
      <p:sp>
        <p:nvSpPr>
          <p:cNvPr id="25" name="右大括号 24"/>
          <p:cNvSpPr/>
          <p:nvPr/>
        </p:nvSpPr>
        <p:spPr>
          <a:xfrm rot="5400000">
            <a:off x="9965690" y="2957322"/>
            <a:ext cx="180340" cy="52933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9428480" y="3399665"/>
                <a:ext cx="2341880" cy="646331"/>
              </a:xfrm>
              <a:prstGeom prst="rect">
                <a:avLst/>
              </a:prstGeom>
              <a:noFill/>
              <a:ln w="28575">
                <a:solidFill>
                  <a:srgbClr val="12008A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occurs in cell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CN" dirty="0" smtClean="0"/>
                  <a:t>, then we take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480" y="3399665"/>
                <a:ext cx="2341880" cy="646331"/>
              </a:xfrm>
              <a:prstGeom prst="rect">
                <a:avLst/>
              </a:prstGeom>
              <a:blipFill>
                <a:blip r:embed="rId8"/>
                <a:stretch>
                  <a:fillRect l="-1799" t="-3604" b="-10811"/>
                </a:stretch>
              </a:blipFill>
              <a:ln w="28575">
                <a:solidFill>
                  <a:srgbClr val="12008A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78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-0.00039 -0.0483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4838 L -0.00039 -0.10949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0949 L 3.95833E-6 -0.15972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15972 L 3.95833E-6 -0.2164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21644 L 3.95833E-6 -0.25093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25093 L 3.95833E-6 -0.325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0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325 L 3.95833E-6 -0.41389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41389 L 3.95833E-6 -0.45834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7" grpId="1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4" grpId="0" animBg="1"/>
      <p:bldP spid="22" grpId="0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Words>40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Wingdings 2</vt:lpstr>
      <vt:lpstr>Wingdings</vt:lpstr>
      <vt:lpstr>Cambria Math</vt:lpstr>
      <vt:lpstr>Times New Roman</vt:lpstr>
      <vt:lpstr>引用</vt:lpstr>
      <vt:lpstr>AxMath</vt:lpstr>
      <vt:lpstr>Total Boarding Time (Under Regular States)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IMMC 22768821</dc:title>
  <dc:creator>stOOrz</dc:creator>
  <cp:lastModifiedBy>Allan</cp:lastModifiedBy>
  <cp:revision>264</cp:revision>
  <dcterms:created xsi:type="dcterms:W3CDTF">2022-04-09T13:58:34Z</dcterms:created>
  <dcterms:modified xsi:type="dcterms:W3CDTF">2022-04-18T13:46:23Z</dcterms:modified>
</cp:coreProperties>
</file>