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68"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C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171" autoAdjust="0"/>
  </p:normalViewPr>
  <p:slideViewPr>
    <p:cSldViewPr snapToGrid="0">
      <p:cViewPr varScale="1">
        <p:scale>
          <a:sx n="50" d="100"/>
          <a:sy n="50" d="100"/>
        </p:scale>
        <p:origin x="128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9EB67-D471-4AAA-966B-82A8A9DB4982}" type="datetimeFigureOut">
              <a:rPr lang="zh-CN" altLang="en-US" smtClean="0"/>
              <a:t>2022/4/18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07351-DFF5-46A5-8276-46FD1071D81A}" type="slidenum">
              <a:rPr lang="zh-CN" altLang="en-US" smtClean="0"/>
              <a:t>‹#›</a:t>
            </a:fld>
            <a:endParaRPr lang="zh-CN" altLang="en-US"/>
          </a:p>
        </p:txBody>
      </p:sp>
    </p:spTree>
    <p:extLst>
      <p:ext uri="{BB962C8B-B14F-4D97-AF65-F5344CB8AC3E}">
        <p14:creationId xmlns:p14="http://schemas.microsoft.com/office/powerpoint/2010/main" val="1789150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addition, we conduct some improvements on our model to make our model direct and clear. First, we use many variables to describe our model, which prevent interference of irrelevant coefficients. We also avoid intermediate variables to simplify our model. The example is shown on the slide. Finally, we make some preparations to lay the foundation for further linear construction.</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40A8E3-4AF7-4426-A464-D4E85AD92AB0}" type="slidenum">
              <a:rPr kumimoji="0" lang="zh-CN" altLang="en-US" sz="1200" b="0" i="0" u="none" strike="noStrike" kern="1200" cap="none" spc="0" normalizeH="0" baseline="0" noProof="0" smtClean="0">
                <a:ln>
                  <a:noFill/>
                </a:ln>
                <a:solidFill>
                  <a:prstClr val="black"/>
                </a:solidFill>
                <a:effectLst/>
                <a:uLnTx/>
                <a:uFillTx/>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dirty="0">
              <a:ln>
                <a:noFill/>
              </a:ln>
              <a:solidFill>
                <a:prstClr val="black"/>
              </a:solidFill>
              <a:effectLst/>
              <a:uLnTx/>
              <a:uFillTx/>
              <a:ea typeface="宋体" panose="02010600030101010101" pitchFamily="2" charset="-122"/>
              <a:cs typeface="+mn-cs"/>
            </a:endParaRPr>
          </a:p>
        </p:txBody>
      </p:sp>
    </p:spTree>
    <p:extLst>
      <p:ext uri="{BB962C8B-B14F-4D97-AF65-F5344CB8AC3E}">
        <p14:creationId xmlns:p14="http://schemas.microsoft.com/office/powerpoint/2010/main" val="424196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171213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768856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a:t>
            </a:r>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244893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a:t>
            </a:r>
          </a:p>
        </p:txBody>
      </p:sp>
      <p:sp>
        <p:nvSpPr>
          <p:cNvPr id="2" name="Date Placeholder 1"/>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469572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011562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345796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967883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57029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922439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208076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56408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862109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111032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885810" y="6041362"/>
            <a:ext cx="976879" cy="365125"/>
          </a:xfrm>
        </p:spPr>
        <p:txBody>
          <a:bodyPr/>
          <a:lstStyle/>
          <a:p>
            <a:fld id="{F23CA0D0-9D1B-42F3-82CF-0268705346EB}" type="datetimeFigureOut">
              <a:rPr lang="zh-CN" altLang="en-US" smtClean="0"/>
              <a:t>2022/4/18</a:t>
            </a:fld>
            <a:endParaRPr lang="zh-CN" altLang="en-US"/>
          </a:p>
        </p:txBody>
      </p:sp>
      <p:sp>
        <p:nvSpPr>
          <p:cNvPr id="6" name="Footer Placeholder 5"/>
          <p:cNvSpPr>
            <a:spLocks noGrp="1"/>
          </p:cNvSpPr>
          <p:nvPr>
            <p:ph type="ftr" sz="quarter" idx="11"/>
          </p:nvPr>
        </p:nvSpPr>
        <p:spPr>
          <a:xfrm>
            <a:off x="590396" y="6041362"/>
            <a:ext cx="3295413" cy="365125"/>
          </a:xfrm>
        </p:spPr>
        <p:txBody>
          <a:bodyPr/>
          <a:lstStyle/>
          <a:p>
            <a:endParaRPr lang="zh-CN" altLang="en-US"/>
          </a:p>
        </p:txBody>
      </p:sp>
      <p:sp>
        <p:nvSpPr>
          <p:cNvPr id="7" name="Slide Number Placeholder 6"/>
          <p:cNvSpPr>
            <a:spLocks noGrp="1"/>
          </p:cNvSpPr>
          <p:nvPr>
            <p:ph type="sldNum" sz="quarter" idx="12"/>
          </p:nvPr>
        </p:nvSpPr>
        <p:spPr>
          <a:xfrm>
            <a:off x="4862689" y="5915888"/>
            <a:ext cx="1062155" cy="490599"/>
          </a:xfrm>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042383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CN"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23CA0D0-9D1B-42F3-82CF-0268705346EB}" type="datetimeFigureOut">
              <a:rPr lang="zh-CN" altLang="en-US" smtClean="0"/>
              <a:t>2022/4/18</a:t>
            </a:fld>
            <a:endParaRPr lang="zh-CN"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7377320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EBF12C4-B3B7-42A8-ABC2-2F3FAFEC89B0}"/>
              </a:ext>
            </a:extLst>
          </p:cNvPr>
          <p:cNvSpPr>
            <a:spLocks noGrp="1"/>
          </p:cNvSpPr>
          <p:nvPr>
            <p:ph type="title"/>
          </p:nvPr>
        </p:nvSpPr>
        <p:spPr>
          <a:xfrm>
            <a:off x="818712" y="413735"/>
            <a:ext cx="10571998" cy="970450"/>
          </a:xfrm>
        </p:spPr>
        <p:txBody>
          <a:bodyPr anchor="ctr"/>
          <a:lstStyle/>
          <a:p>
            <a:r>
              <a:rPr lang="en-US" altLang="zh-CN" dirty="0">
                <a:latin typeface="Times New Roman" panose="02020603050405020304" pitchFamily="18" charset="0"/>
                <a:cs typeface="Times New Roman" panose="02020603050405020304" pitchFamily="18" charset="0"/>
              </a:rPr>
              <a:t>Mathematical Improvements</a:t>
            </a:r>
            <a:endParaRPr lang="zh-CN" altLang="en-US" dirty="0">
              <a:latin typeface="Times New Roman" panose="02020603050405020304" pitchFamily="18" charset="0"/>
              <a:cs typeface="Times New Roman" panose="02020603050405020304" pitchFamily="18" charset="0"/>
            </a:endParaRPr>
          </a:p>
        </p:txBody>
      </p:sp>
      <p:sp>
        <p:nvSpPr>
          <p:cNvPr id="4" name="内容占位符 3">
            <a:extLst>
              <a:ext uri="{FF2B5EF4-FFF2-40B4-BE49-F238E27FC236}">
                <a16:creationId xmlns:a16="http://schemas.microsoft.com/office/drawing/2014/main" id="{55DCE302-11B0-4322-87BB-1F0DAF15809D}"/>
              </a:ext>
            </a:extLst>
          </p:cNvPr>
          <p:cNvSpPr>
            <a:spLocks noGrp="1"/>
          </p:cNvSpPr>
          <p:nvPr>
            <p:ph idx="1"/>
          </p:nvPr>
        </p:nvSpPr>
        <p:spPr/>
        <p:txBody>
          <a:bodyPr anchor="t">
            <a:noAutofit/>
          </a:bodyPr>
          <a:lstStyle/>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lang="en-US" altLang="zh-CN" sz="1800" b="1" dirty="0">
                <a:solidFill>
                  <a:srgbClr val="13009C"/>
                </a:solidFill>
                <a:latin typeface="Times New Roman" panose="02020603050405020304" pitchFamily="18" charset="0"/>
                <a:ea typeface="+mj-ea"/>
                <a:cs typeface="Times New Roman" panose="02020603050405020304" pitchFamily="18" charset="0"/>
              </a:rPr>
              <a:t>Why?</a:t>
            </a:r>
          </a:p>
          <a:p>
            <a:pPr lvl="1" defTabSz="914400">
              <a:spcBef>
                <a:spcPts val="0"/>
              </a:spcBef>
              <a:spcAft>
                <a:spcPts val="0"/>
              </a:spcAft>
              <a:buClrTx/>
              <a:buFont typeface="Wingdings" panose="05000000000000000000" pitchFamily="2" charset="2"/>
              <a:buChar char="p"/>
              <a:defRPr/>
            </a:pPr>
            <a:r>
              <a:rPr lang="en-US" altLang="zh-CN" sz="1800" dirty="0">
                <a:latin typeface="Times New Roman" panose="02020603050405020304" pitchFamily="18" charset="0"/>
                <a:ea typeface="+mj-ea"/>
                <a:cs typeface="Times New Roman" panose="02020603050405020304" pitchFamily="18" charset="0"/>
              </a:rPr>
              <a:t>To make our model direct and clear.</a:t>
            </a:r>
          </a:p>
          <a:p>
            <a:pPr lvl="1" defTabSz="914400">
              <a:spcBef>
                <a:spcPts val="0"/>
              </a:spcBef>
              <a:spcAft>
                <a:spcPts val="0"/>
              </a:spcAft>
              <a:buClrTx/>
              <a:buFont typeface="Wingdings" panose="05000000000000000000" pitchFamily="2" charset="2"/>
              <a:buChar char="p"/>
              <a:defRPr/>
            </a:pPr>
            <a:r>
              <a:rPr lang="en-US" altLang="zh-CN" sz="1800" dirty="0">
                <a:latin typeface="Times New Roman" panose="02020603050405020304" pitchFamily="18" charset="0"/>
                <a:ea typeface="+mj-ea"/>
                <a:cs typeface="Times New Roman" panose="02020603050405020304" pitchFamily="18" charset="0"/>
              </a:rPr>
              <a:t>Facilitate our calculation.</a:t>
            </a:r>
          </a:p>
          <a:p>
            <a:pPr marR="0" lvl="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lang="en-US" altLang="zh-CN" sz="1800" b="1" dirty="0">
                <a:solidFill>
                  <a:srgbClr val="13009C"/>
                </a:solidFill>
                <a:latin typeface="Times New Roman" panose="02020603050405020304" pitchFamily="18" charset="0"/>
                <a:ea typeface="+mj-ea"/>
                <a:cs typeface="Times New Roman" panose="02020603050405020304" pitchFamily="18" charset="0"/>
              </a:rPr>
              <a:t>Use as many </a:t>
            </a:r>
            <a:r>
              <a:rPr lang="en-US" altLang="zh-CN" b="1" dirty="0">
                <a:solidFill>
                  <a:srgbClr val="13009C"/>
                </a:solidFill>
                <a:latin typeface="Times New Roman" panose="02020603050405020304" pitchFamily="18" charset="0"/>
                <a:ea typeface="+mj-ea"/>
                <a:cs typeface="Times New Roman" panose="02020603050405020304" pitchFamily="18" charset="0"/>
              </a:rPr>
              <a:t>variables as possible to describe our model.</a:t>
            </a:r>
          </a:p>
          <a:p>
            <a:pPr lvl="1" defTabSz="914400">
              <a:spcBef>
                <a:spcPts val="0"/>
              </a:spcBef>
              <a:spcAft>
                <a:spcPts val="0"/>
              </a:spcAft>
              <a:buClrTx/>
              <a:buFont typeface="Wingdings" panose="05000000000000000000" pitchFamily="2" charset="2"/>
              <a:buChar char="p"/>
              <a:defRPr/>
            </a:pPr>
            <a:r>
              <a:rPr lang="en-US" altLang="zh-CN" sz="1800" dirty="0">
                <a:solidFill>
                  <a:prstClr val="black"/>
                </a:solidFill>
                <a:latin typeface="Times New Roman" panose="02020603050405020304" pitchFamily="18" charset="0"/>
                <a:ea typeface="+mj-ea"/>
                <a:cs typeface="Times New Roman" panose="02020603050405020304" pitchFamily="18" charset="0"/>
              </a:rPr>
              <a:t>Prevent interference of irrelevant coefficients.</a:t>
            </a:r>
          </a:p>
          <a:p>
            <a:pPr lvl="1" defTabSz="914400">
              <a:spcBef>
                <a:spcPts val="0"/>
              </a:spcBef>
              <a:spcAft>
                <a:spcPts val="0"/>
              </a:spcAft>
              <a:buClrTx/>
              <a:buFont typeface="Wingdings" panose="05000000000000000000" pitchFamily="2" charset="2"/>
              <a:buChar char="p"/>
              <a:defRPr/>
            </a:pPr>
            <a:r>
              <a:rPr lang="en-US" altLang="zh-CN" sz="1800" dirty="0">
                <a:solidFill>
                  <a:prstClr val="black"/>
                </a:solidFill>
                <a:latin typeface="Times New Roman" panose="02020603050405020304" pitchFamily="18" charset="0"/>
                <a:ea typeface="+mj-ea"/>
                <a:cs typeface="Times New Roman" panose="02020603050405020304" pitchFamily="18" charset="0"/>
              </a:rPr>
              <a:t>Ensure the model’s accuracy.</a:t>
            </a:r>
          </a:p>
          <a:p>
            <a:pPr lvl="0" defTabSz="914400">
              <a:spcBef>
                <a:spcPts val="0"/>
              </a:spcBef>
              <a:spcAft>
                <a:spcPts val="0"/>
              </a:spcAft>
              <a:buClrTx/>
              <a:buFont typeface="Wingdings" panose="05000000000000000000" pitchFamily="2" charset="2"/>
              <a:buChar char="p"/>
              <a:defRPr/>
            </a:pPr>
            <a:r>
              <a:rPr lang="en-US" altLang="zh-CN" b="1" dirty="0">
                <a:solidFill>
                  <a:srgbClr val="13009C"/>
                </a:solidFill>
                <a:latin typeface="Times New Roman" panose="02020603050405020304" pitchFamily="18" charset="0"/>
                <a:ea typeface="宋体" panose="02010600030101010101" pitchFamily="2" charset="-122"/>
                <a:cs typeface="Times New Roman" panose="02020603050405020304" pitchFamily="18" charset="0"/>
              </a:rPr>
              <a:t>Avoid intermediate variables.</a:t>
            </a:r>
          </a:p>
          <a:p>
            <a:pPr lvl="1" defTabSz="914400">
              <a:spcBef>
                <a:spcPts val="0"/>
              </a:spcBef>
              <a:spcAft>
                <a:spcPts val="0"/>
              </a:spcAft>
              <a:buClrTx/>
              <a:buFont typeface="Wingdings" panose="05000000000000000000" pitchFamily="2" charset="2"/>
              <a:buChar char="p"/>
              <a:defRPr/>
            </a:pPr>
            <a:r>
              <a:rPr lang="en-US" altLang="zh-CN" sz="1800" dirty="0">
                <a:solidFill>
                  <a:prstClr val="black"/>
                </a:solidFill>
                <a:latin typeface="Times New Roman" panose="02020603050405020304" pitchFamily="18" charset="0"/>
                <a:ea typeface="+mj-ea"/>
                <a:cs typeface="Times New Roman" panose="02020603050405020304" pitchFamily="18" charset="0"/>
              </a:rPr>
              <a:t>Facilitate our calculation.</a:t>
            </a:r>
          </a:p>
          <a:p>
            <a:pPr lvl="1" defTabSz="914400">
              <a:spcBef>
                <a:spcPts val="0"/>
              </a:spcBef>
              <a:spcAft>
                <a:spcPts val="0"/>
              </a:spcAft>
              <a:buClrTx/>
              <a:buFont typeface="Wingdings" panose="05000000000000000000" pitchFamily="2" charset="2"/>
              <a:buChar char="p"/>
              <a:defRPr/>
            </a:pPr>
            <a:r>
              <a:rPr lang="en-US" altLang="zh-CN" sz="1800" dirty="0">
                <a:solidFill>
                  <a:prstClr val="black"/>
                </a:solidFill>
                <a:latin typeface="Times New Roman" panose="02020603050405020304" pitchFamily="18" charset="0"/>
                <a:ea typeface="+mj-ea"/>
                <a:cs typeface="Times New Roman" panose="02020603050405020304" pitchFamily="18" charset="0"/>
              </a:rPr>
              <a:t>Ensure that the logic of our model is smooth and rigorous.</a:t>
            </a:r>
          </a:p>
          <a:p>
            <a:pPr defTabSz="914400">
              <a:spcBef>
                <a:spcPts val="0"/>
              </a:spcBef>
              <a:spcAft>
                <a:spcPts val="0"/>
              </a:spcAft>
              <a:buClrTx/>
              <a:buFont typeface="Wingdings" panose="05000000000000000000" pitchFamily="2" charset="2"/>
              <a:buChar char="p"/>
              <a:defRPr/>
            </a:pPr>
            <a:r>
              <a:rPr lang="en-US" altLang="zh-CN" b="1" dirty="0">
                <a:solidFill>
                  <a:srgbClr val="13009C"/>
                </a:solidFill>
                <a:latin typeface="Times New Roman" panose="02020603050405020304" pitchFamily="18" charset="0"/>
                <a:ea typeface="宋体" panose="02010600030101010101" pitchFamily="2" charset="-122"/>
                <a:cs typeface="Times New Roman" panose="02020603050405020304" pitchFamily="18" charset="0"/>
              </a:rPr>
              <a:t>Lay the foundation for linear construction.</a:t>
            </a:r>
          </a:p>
          <a:p>
            <a:pPr lvl="1" defTabSz="914400">
              <a:spcBef>
                <a:spcPts val="0"/>
              </a:spcBef>
              <a:spcAft>
                <a:spcPts val="0"/>
              </a:spcAft>
              <a:buClrTx/>
              <a:buFont typeface="Wingdings" panose="05000000000000000000" pitchFamily="2" charset="2"/>
              <a:buChar char="p"/>
              <a:defRPr/>
            </a:pPr>
            <a:endPar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任意多边形 19">
            <a:hlinkClick r:id="" action="ppaction://noaction"/>
            <a:extLst>
              <a:ext uri="{FF2B5EF4-FFF2-40B4-BE49-F238E27FC236}">
                <a16:creationId xmlns:a16="http://schemas.microsoft.com/office/drawing/2014/main" id="{3DE0812A-7BFF-4498-BB9E-FF101D84CA0B}"/>
              </a:ext>
            </a:extLst>
          </p:cNvPr>
          <p:cNvSpPr/>
          <p:nvPr/>
        </p:nvSpPr>
        <p:spPr>
          <a:xfrm flipH="1">
            <a:off x="0" y="6602984"/>
            <a:ext cx="565325" cy="255016"/>
          </a:xfrm>
          <a:custGeom>
            <a:avLst/>
            <a:gdLst>
              <a:gd name="connsiteX0" fmla="*/ 2407920 w 3614928"/>
              <a:gd name="connsiteY0" fmla="*/ 312420 h 1630680"/>
              <a:gd name="connsiteX1" fmla="*/ 2910840 w 3614928"/>
              <a:gd name="connsiteY1" fmla="*/ 815340 h 1630680"/>
              <a:gd name="connsiteX2" fmla="*/ 2407920 w 3614928"/>
              <a:gd name="connsiteY2" fmla="*/ 1318260 h 1630680"/>
              <a:gd name="connsiteX3" fmla="*/ 2407920 w 3614928"/>
              <a:gd name="connsiteY3" fmla="*/ 1066800 h 1630680"/>
              <a:gd name="connsiteX4" fmla="*/ 704088 w 3614928"/>
              <a:gd name="connsiteY4" fmla="*/ 1066800 h 1630680"/>
              <a:gd name="connsiteX5" fmla="*/ 704088 w 3614928"/>
              <a:gd name="connsiteY5" fmla="*/ 563880 h 1630680"/>
              <a:gd name="connsiteX6" fmla="*/ 2407920 w 3614928"/>
              <a:gd name="connsiteY6" fmla="*/ 563880 h 1630680"/>
              <a:gd name="connsiteX7" fmla="*/ 3614928 w 3614928"/>
              <a:gd name="connsiteY7" fmla="*/ 0 h 1630680"/>
              <a:gd name="connsiteX8" fmla="*/ 0 w 3614928"/>
              <a:gd name="connsiteY8" fmla="*/ 0 h 1630680"/>
              <a:gd name="connsiteX9" fmla="*/ 0 w 3614928"/>
              <a:gd name="connsiteY9" fmla="*/ 1630680 h 1630680"/>
              <a:gd name="connsiteX10" fmla="*/ 3614928 w 3614928"/>
              <a:gd name="connsiteY10" fmla="*/ 1630680 h 16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14928" h="1630680">
                <a:moveTo>
                  <a:pt x="2407920" y="312420"/>
                </a:moveTo>
                <a:lnTo>
                  <a:pt x="2910840" y="815340"/>
                </a:lnTo>
                <a:lnTo>
                  <a:pt x="2407920" y="1318260"/>
                </a:lnTo>
                <a:lnTo>
                  <a:pt x="2407920" y="1066800"/>
                </a:lnTo>
                <a:lnTo>
                  <a:pt x="704088" y="1066800"/>
                </a:lnTo>
                <a:lnTo>
                  <a:pt x="704088" y="563880"/>
                </a:lnTo>
                <a:lnTo>
                  <a:pt x="2407920" y="563880"/>
                </a:lnTo>
                <a:close/>
                <a:moveTo>
                  <a:pt x="3614928" y="0"/>
                </a:moveTo>
                <a:lnTo>
                  <a:pt x="0" y="0"/>
                </a:lnTo>
                <a:lnTo>
                  <a:pt x="0" y="1630680"/>
                </a:lnTo>
                <a:lnTo>
                  <a:pt x="3614928" y="16306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40A185CE-79EB-4A9C-91D6-B570A56E494A}"/>
              </a:ext>
            </a:extLst>
          </p:cNvPr>
          <p:cNvSpPr txBox="1"/>
          <p:nvPr/>
        </p:nvSpPr>
        <p:spPr>
          <a:xfrm>
            <a:off x="11801475" y="6478893"/>
            <a:ext cx="261610" cy="276999"/>
          </a:xfrm>
          <a:prstGeom prst="rect">
            <a:avLst/>
          </a:prstGeom>
          <a:noFill/>
        </p:spPr>
        <p:txBody>
          <a:bodyPr wrap="none" rtlCol="0">
            <a:spAutoFit/>
          </a:bodyPr>
          <a:lstStyle/>
          <a:p>
            <a:fld id="{13333D0E-341A-4507-984A-206C8CB11A33}" type="slidenum">
              <a:rPr lang="zh-CN" altLang="en-US" sz="1200" b="1" smtClean="0">
                <a:solidFill>
                  <a:schemeClr val="accent1"/>
                </a:solidFill>
                <a:latin typeface="+mj-lt"/>
              </a:rPr>
              <a:t>1</a:t>
            </a:fld>
            <a:endParaRPr lang="zh-CN" altLang="en-US" sz="1200" b="1" dirty="0">
              <a:solidFill>
                <a:schemeClr val="accent1"/>
              </a:solidFill>
              <a:latin typeface="+mj-lt"/>
            </a:endParaRPr>
          </a:p>
        </p:txBody>
      </p:sp>
      <p:cxnSp>
        <p:nvCxnSpPr>
          <p:cNvPr id="8" name="直接箭头连接符 7">
            <a:extLst>
              <a:ext uri="{FF2B5EF4-FFF2-40B4-BE49-F238E27FC236}">
                <a16:creationId xmlns:a16="http://schemas.microsoft.com/office/drawing/2014/main" id="{BCF2EB27-E635-45CF-A9D3-B320799BA483}"/>
              </a:ext>
            </a:extLst>
          </p:cNvPr>
          <p:cNvCxnSpPr>
            <a:cxnSpLocks/>
          </p:cNvCxnSpPr>
          <p:nvPr/>
        </p:nvCxnSpPr>
        <p:spPr>
          <a:xfrm flipH="1">
            <a:off x="8730342" y="3605113"/>
            <a:ext cx="99552" cy="346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8C90A164-6928-4E9F-90E1-0F65A966F075}"/>
              </a:ext>
            </a:extLst>
          </p:cNvPr>
          <p:cNvSpPr txBox="1"/>
          <p:nvPr/>
        </p:nvSpPr>
        <p:spPr>
          <a:xfrm>
            <a:off x="7900627" y="4035250"/>
            <a:ext cx="1659429" cy="369332"/>
          </a:xfrm>
          <a:prstGeom prst="rect">
            <a:avLst/>
          </a:prstGeom>
          <a:noFill/>
          <a:ln>
            <a:solidFill>
              <a:schemeClr val="accent1"/>
            </a:solidFill>
          </a:ln>
        </p:spPr>
        <p:txBody>
          <a:bodyPr wrap="none" rtlCol="0">
            <a:spAutoFit/>
          </a:bodyPr>
          <a:lstStyle/>
          <a:p>
            <a:r>
              <a:rPr lang="en-US" altLang="zh-CN" dirty="0">
                <a:latin typeface="Times New Roman" panose="02020603050405020304" pitchFamily="18" charset="0"/>
                <a:cs typeface="Times New Roman" panose="02020603050405020304" pitchFamily="18" charset="0"/>
              </a:rPr>
              <a:t>Direct and clear</a:t>
            </a:r>
            <a:endParaRPr lang="zh-CN" altLang="en-US" dirty="0">
              <a:latin typeface="Times New Roman" panose="02020603050405020304" pitchFamily="18" charset="0"/>
              <a:cs typeface="Times New Roman" panose="02020603050405020304" pitchFamily="18" charset="0"/>
            </a:endParaRPr>
          </a:p>
        </p:txBody>
      </p:sp>
      <p:pic>
        <p:nvPicPr>
          <p:cNvPr id="14" name="图片 13">
            <a:extLst>
              <a:ext uri="{FF2B5EF4-FFF2-40B4-BE49-F238E27FC236}">
                <a16:creationId xmlns:a16="http://schemas.microsoft.com/office/drawing/2014/main" id="{C18C721E-7A3E-4DE8-A720-42B779724D1B}"/>
              </a:ext>
            </a:extLst>
          </p:cNvPr>
          <p:cNvPicPr>
            <a:picLocks noChangeAspect="1"/>
          </p:cNvPicPr>
          <p:nvPr/>
        </p:nvPicPr>
        <p:blipFill>
          <a:blip r:embed="rId3"/>
          <a:stretch>
            <a:fillRect/>
          </a:stretch>
        </p:blipFill>
        <p:spPr>
          <a:xfrm>
            <a:off x="6942992" y="3045061"/>
            <a:ext cx="5249008" cy="476316"/>
          </a:xfrm>
          <a:prstGeom prst="rect">
            <a:avLst/>
          </a:prstGeom>
        </p:spPr>
      </p:pic>
    </p:spTree>
    <p:extLst>
      <p:ext uri="{BB962C8B-B14F-4D97-AF65-F5344CB8AC3E}">
        <p14:creationId xmlns:p14="http://schemas.microsoft.com/office/powerpoint/2010/main" val="2953624464"/>
      </p:ext>
    </p:extLst>
  </p:cSld>
  <p:clrMapOvr>
    <a:masterClrMapping/>
  </p:clrMapOvr>
</p:sld>
</file>

<file path=ppt/theme/theme1.xml><?xml version="1.0" encoding="utf-8"?>
<a:theme xmlns:a="http://schemas.openxmlformats.org/drawingml/2006/main" name="引用">
  <a:themeElements>
    <a:clrScheme name="自定义 3">
      <a:dk1>
        <a:srgbClr val="FFFFFF"/>
      </a:dk1>
      <a:lt1>
        <a:srgbClr val="000000"/>
      </a:lt1>
      <a:dk2>
        <a:srgbClr val="FFFFFF"/>
      </a:dk2>
      <a:lt2>
        <a:srgbClr val="000000"/>
      </a:lt2>
      <a:accent1>
        <a:srgbClr val="21048A"/>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引用">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TM03457503[[fn=引用]]</Template>
  <TotalTime>356</TotalTime>
  <Words>139</Words>
  <Application>Microsoft Office PowerPoint</Application>
  <PresentationFormat>宽屏</PresentationFormat>
  <Paragraphs>15</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Century Gothic</vt:lpstr>
      <vt:lpstr>Times New Roman</vt:lpstr>
      <vt:lpstr>Wingdings</vt:lpstr>
      <vt:lpstr>Wingdings 2</vt:lpstr>
      <vt:lpstr>等线</vt:lpstr>
      <vt:lpstr>引用</vt:lpstr>
      <vt:lpstr>Mathematical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Boarding &amp; Disembarking</dc:title>
  <dc:creator>Allan</dc:creator>
  <cp:lastModifiedBy>lijh</cp:lastModifiedBy>
  <cp:revision>10</cp:revision>
  <dcterms:created xsi:type="dcterms:W3CDTF">2022-04-09T13:58:34Z</dcterms:created>
  <dcterms:modified xsi:type="dcterms:W3CDTF">2022-04-18T09:01:58Z</dcterms:modified>
</cp:coreProperties>
</file>