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68"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48A"/>
    <a:srgbClr val="C9C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171" autoAdjust="0"/>
  </p:normalViewPr>
  <p:slideViewPr>
    <p:cSldViewPr snapToGrid="0">
      <p:cViewPr varScale="1">
        <p:scale>
          <a:sx n="37" d="100"/>
          <a:sy n="37" d="100"/>
        </p:scale>
        <p:origin x="1387"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9EB67-D471-4AAA-966B-82A8A9DB4982}" type="datetimeFigureOut">
              <a:rPr lang="zh-CN" altLang="en-US" smtClean="0"/>
              <a:t>2022/4/18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07351-DFF5-46A5-8276-46FD1071D81A}" type="slidenum">
              <a:rPr lang="zh-CN" altLang="en-US" smtClean="0"/>
              <a:t>‹#›</a:t>
            </a:fld>
            <a:endParaRPr lang="zh-CN" altLang="en-US"/>
          </a:p>
        </p:txBody>
      </p:sp>
    </p:spTree>
    <p:extLst>
      <p:ext uri="{BB962C8B-B14F-4D97-AF65-F5344CB8AC3E}">
        <p14:creationId xmlns:p14="http://schemas.microsoft.com/office/powerpoint/2010/main" val="1789150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 addition, we conduct some improvements on our model to make our model direct and clear. First, we use many variables to describe our model, which prevent interference of irrelevant coefficients. We also avoid intermediate variables to simplify our model. The example is shown on the slide. Finally, we make some preparations to lay the foundation for further linear construction.</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40A8E3-4AF7-4426-A464-D4E85AD92AB0}" type="slidenum">
              <a:rPr kumimoji="0" lang="zh-CN" altLang="en-US" sz="1200" b="0" i="0" u="none" strike="noStrike" kern="1200" cap="none" spc="0" normalizeH="0" baseline="0" noProof="0" smtClean="0">
                <a:ln>
                  <a:noFill/>
                </a:ln>
                <a:solidFill>
                  <a:prstClr val="black"/>
                </a:solidFill>
                <a:effectLst/>
                <a:uLnTx/>
                <a:uFillTx/>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prstClr val="black"/>
              </a:solidFill>
              <a:effectLst/>
              <a:uLnTx/>
              <a:uFillTx/>
              <a:ea typeface="宋体" panose="02010600030101010101" pitchFamily="2" charset="-122"/>
              <a:cs typeface="+mn-cs"/>
            </a:endParaRPr>
          </a:p>
        </p:txBody>
      </p:sp>
    </p:spTree>
    <p:extLst>
      <p:ext uri="{BB962C8B-B14F-4D97-AF65-F5344CB8AC3E}">
        <p14:creationId xmlns:p14="http://schemas.microsoft.com/office/powerpoint/2010/main" val="424196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17121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768856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244893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469572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011562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345796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967883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57029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92243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208076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56408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86210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111032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F23CA0D0-9D1B-42F3-82CF-0268705346EB}" type="datetimeFigureOut">
              <a:rPr lang="zh-CN" altLang="en-US" smtClean="0"/>
              <a:t>2022/4/18</a:t>
            </a:fld>
            <a:endParaRPr lang="zh-CN" altLang="en-US"/>
          </a:p>
        </p:txBody>
      </p:sp>
      <p:sp>
        <p:nvSpPr>
          <p:cNvPr id="6" name="Footer Placeholder 5"/>
          <p:cNvSpPr>
            <a:spLocks noGrp="1"/>
          </p:cNvSpPr>
          <p:nvPr>
            <p:ph type="ftr" sz="quarter" idx="11"/>
          </p:nvPr>
        </p:nvSpPr>
        <p:spPr>
          <a:xfrm>
            <a:off x="590396" y="6041362"/>
            <a:ext cx="3295413" cy="365125"/>
          </a:xfrm>
        </p:spPr>
        <p:txBody>
          <a:bodyPr/>
          <a:lstStyle/>
          <a:p>
            <a:endParaRPr lang="zh-CN" altLang="en-US"/>
          </a:p>
        </p:txBody>
      </p:sp>
      <p:sp>
        <p:nvSpPr>
          <p:cNvPr id="7" name="Slide Number Placeholder 6"/>
          <p:cNvSpPr>
            <a:spLocks noGrp="1"/>
          </p:cNvSpPr>
          <p:nvPr>
            <p:ph type="sldNum" sz="quarter" idx="12"/>
          </p:nvPr>
        </p:nvSpPr>
        <p:spPr>
          <a:xfrm>
            <a:off x="4862689" y="5915888"/>
            <a:ext cx="1062155" cy="490599"/>
          </a:xfrm>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042383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CN"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23CA0D0-9D1B-42F3-82CF-0268705346EB}" type="datetimeFigureOut">
              <a:rPr lang="zh-CN" altLang="en-US" smtClean="0"/>
              <a:t>2022/4/18</a:t>
            </a:fld>
            <a:endParaRPr lang="zh-CN"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7377320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55DCE302-11B0-4322-87BB-1F0DAF15809D}"/>
              </a:ext>
            </a:extLst>
          </p:cNvPr>
          <p:cNvSpPr>
            <a:spLocks noGrp="1"/>
          </p:cNvSpPr>
          <p:nvPr>
            <p:ph idx="1"/>
          </p:nvPr>
        </p:nvSpPr>
        <p:spPr>
          <a:xfrm>
            <a:off x="818712" y="2222287"/>
            <a:ext cx="10554574" cy="5706371"/>
          </a:xfrm>
        </p:spPr>
        <p:txBody>
          <a:bodyPr anchor="t">
            <a:noAutofit/>
          </a:bodyPr>
          <a:lstStyle/>
          <a:p>
            <a:pPr marR="0" lvl="0" algn="l" defTabSz="914400" rtl="0" eaLnBrk="1" fontAlgn="auto" latinLnBrk="0" hangingPunct="1">
              <a:lnSpc>
                <a:spcPct val="150000"/>
              </a:lnSpc>
              <a:spcBef>
                <a:spcPts val="0"/>
              </a:spcBef>
              <a:spcAft>
                <a:spcPts val="0"/>
              </a:spcAft>
              <a:buClrTx/>
              <a:buSzTx/>
              <a:buFont typeface="Wingdings" panose="05000000000000000000" pitchFamily="2" charset="2"/>
              <a:buChar char="p"/>
              <a:tabLst/>
              <a:defRPr/>
            </a:pPr>
            <a:r>
              <a:rPr lang="en-US" altLang="zh-CN" sz="1800" b="1" dirty="0">
                <a:solidFill>
                  <a:srgbClr val="13009C"/>
                </a:solidFill>
                <a:latin typeface="Times New Roman" panose="02020603050405020304" pitchFamily="18" charset="0"/>
                <a:ea typeface="+mj-ea"/>
                <a:cs typeface="Times New Roman" panose="02020603050405020304" pitchFamily="18" charset="0"/>
              </a:rPr>
              <a:t>Why?</a:t>
            </a:r>
          </a:p>
          <a:p>
            <a:pPr lvl="1" defTabSz="914400">
              <a:lnSpc>
                <a:spcPct val="150000"/>
              </a:lnSpc>
              <a:spcBef>
                <a:spcPts val="0"/>
              </a:spcBef>
              <a:spcAft>
                <a:spcPts val="0"/>
              </a:spcAft>
              <a:buClrTx/>
              <a:buFont typeface="Wingdings" panose="05000000000000000000" pitchFamily="2" charset="2"/>
              <a:buChar char="p"/>
              <a:defRPr/>
            </a:pPr>
            <a:r>
              <a:rPr lang="en-US" altLang="zh-CN" sz="1800" dirty="0">
                <a:latin typeface="Times New Roman" panose="02020603050405020304" pitchFamily="18" charset="0"/>
                <a:ea typeface="+mj-ea"/>
                <a:cs typeface="Times New Roman" panose="02020603050405020304" pitchFamily="18" charset="0"/>
              </a:rPr>
              <a:t>To make our model direct and clear.</a:t>
            </a:r>
          </a:p>
          <a:p>
            <a:pPr lvl="1" defTabSz="914400">
              <a:lnSpc>
                <a:spcPct val="150000"/>
              </a:lnSpc>
              <a:spcBef>
                <a:spcPts val="0"/>
              </a:spcBef>
              <a:spcAft>
                <a:spcPts val="0"/>
              </a:spcAft>
              <a:buClrTx/>
              <a:buFont typeface="Wingdings" panose="05000000000000000000" pitchFamily="2" charset="2"/>
              <a:buChar char="p"/>
              <a:defRPr/>
            </a:pPr>
            <a:r>
              <a:rPr lang="en-US" altLang="zh-CN" sz="1800" dirty="0">
                <a:latin typeface="Times New Roman" panose="02020603050405020304" pitchFamily="18" charset="0"/>
                <a:ea typeface="+mj-ea"/>
                <a:cs typeface="Times New Roman" panose="02020603050405020304" pitchFamily="18" charset="0"/>
              </a:rPr>
              <a:t>Facilitate our calculation.</a:t>
            </a:r>
          </a:p>
          <a:p>
            <a:pPr lvl="0" defTabSz="914400">
              <a:lnSpc>
                <a:spcPct val="150000"/>
              </a:lnSpc>
              <a:spcBef>
                <a:spcPts val="0"/>
              </a:spcBef>
              <a:spcAft>
                <a:spcPts val="0"/>
              </a:spcAft>
              <a:buClrTx/>
              <a:buFont typeface="Wingdings" panose="05000000000000000000" pitchFamily="2" charset="2"/>
              <a:buChar char="p"/>
              <a:defRPr/>
            </a:pPr>
            <a:r>
              <a:rPr lang="en-US" altLang="zh-CN"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rPr>
              <a:t>Avoid </a:t>
            </a:r>
            <a:r>
              <a:rPr lang="en-US" altLang="zh-CN" b="1" dirty="0">
                <a:solidFill>
                  <a:srgbClr val="13009C"/>
                </a:solidFill>
                <a:latin typeface="Times New Roman" panose="02020603050405020304" pitchFamily="18" charset="0"/>
                <a:ea typeface="宋体" panose="02010600030101010101" pitchFamily="2" charset="-122"/>
                <a:cs typeface="Times New Roman" panose="02020603050405020304" pitchFamily="18" charset="0"/>
              </a:rPr>
              <a:t>intermediate variables</a:t>
            </a:r>
            <a:r>
              <a:rPr lang="en-US" altLang="zh-CN"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rPr>
              <a:t>.</a:t>
            </a:r>
          </a:p>
          <a:p>
            <a:pPr lvl="1" defTabSz="914400">
              <a:lnSpc>
                <a:spcPct val="150000"/>
              </a:lnSpc>
              <a:spcBef>
                <a:spcPts val="0"/>
              </a:spcBef>
              <a:spcAft>
                <a:spcPts val="0"/>
              </a:spcAft>
              <a:buClrTx/>
              <a:buFont typeface="Wingdings" panose="05000000000000000000" pitchFamily="2" charset="2"/>
              <a:buChar char="p"/>
              <a:defRPr/>
            </a:pPr>
            <a:r>
              <a:rPr lang="en-US" altLang="zh-CN" sz="1800" dirty="0">
                <a:solidFill>
                  <a:prstClr val="black"/>
                </a:solidFill>
                <a:latin typeface="Times New Roman" panose="02020603050405020304" pitchFamily="18" charset="0"/>
                <a:cs typeface="Times New Roman" panose="02020603050405020304" pitchFamily="18" charset="0"/>
              </a:rPr>
              <a:t>Prevent interference of irrelevant coefficients.</a:t>
            </a:r>
          </a:p>
          <a:p>
            <a:pPr lvl="1" defTabSz="914400">
              <a:lnSpc>
                <a:spcPct val="150000"/>
              </a:lnSpc>
              <a:spcBef>
                <a:spcPts val="0"/>
              </a:spcBef>
              <a:spcAft>
                <a:spcPts val="0"/>
              </a:spcAft>
              <a:buClrTx/>
              <a:buFont typeface="Wingdings" panose="05000000000000000000" pitchFamily="2" charset="2"/>
              <a:buChar char="p"/>
              <a:defRPr/>
            </a:pPr>
            <a:r>
              <a:rPr lang="en-US" altLang="zh-CN" sz="1800" dirty="0">
                <a:solidFill>
                  <a:prstClr val="black"/>
                </a:solidFill>
                <a:latin typeface="Times New Roman" panose="02020603050405020304" pitchFamily="18" charset="0"/>
                <a:cs typeface="Times New Roman" panose="02020603050405020304" pitchFamily="18" charset="0"/>
              </a:rPr>
              <a:t>Ensure the model’s accuracy</a:t>
            </a:r>
            <a:r>
              <a:rPr lang="en-US" altLang="zh-CN" sz="1800" dirty="0" smtClean="0">
                <a:solidFill>
                  <a:prstClr val="black"/>
                </a:solidFill>
                <a:latin typeface="Times New Roman" panose="02020603050405020304" pitchFamily="18" charset="0"/>
                <a:cs typeface="Times New Roman" panose="02020603050405020304" pitchFamily="18" charset="0"/>
              </a:rPr>
              <a:t>.</a:t>
            </a:r>
            <a:endParaRPr lang="en-US" altLang="zh-CN" b="1" dirty="0">
              <a:solidFill>
                <a:srgbClr val="13009C"/>
              </a:solidFill>
              <a:latin typeface="Times New Roman" panose="02020603050405020304" pitchFamily="18" charset="0"/>
              <a:ea typeface="宋体" panose="02010600030101010101" pitchFamily="2" charset="-122"/>
              <a:cs typeface="Times New Roman" panose="02020603050405020304" pitchFamily="18" charset="0"/>
            </a:endParaRPr>
          </a:p>
          <a:p>
            <a:pPr lvl="1" defTabSz="914400">
              <a:lnSpc>
                <a:spcPct val="150000"/>
              </a:lnSpc>
              <a:spcBef>
                <a:spcPts val="0"/>
              </a:spcBef>
              <a:spcAft>
                <a:spcPts val="0"/>
              </a:spcAft>
              <a:buClrTx/>
              <a:buFont typeface="Wingdings" panose="05000000000000000000" pitchFamily="2" charset="2"/>
              <a:buChar char="p"/>
              <a:defRPr/>
            </a:pPr>
            <a:r>
              <a:rPr lang="en-US" altLang="zh-CN" sz="1800" dirty="0">
                <a:solidFill>
                  <a:prstClr val="black"/>
                </a:solidFill>
                <a:latin typeface="Times New Roman" panose="02020603050405020304" pitchFamily="18" charset="0"/>
                <a:ea typeface="+mj-ea"/>
                <a:cs typeface="Times New Roman" panose="02020603050405020304" pitchFamily="18" charset="0"/>
              </a:rPr>
              <a:t>Facilitate our calculation.</a:t>
            </a:r>
          </a:p>
          <a:p>
            <a:pPr lvl="1" defTabSz="914400">
              <a:lnSpc>
                <a:spcPct val="150000"/>
              </a:lnSpc>
              <a:spcBef>
                <a:spcPts val="0"/>
              </a:spcBef>
              <a:spcAft>
                <a:spcPts val="0"/>
              </a:spcAft>
              <a:buClrTx/>
              <a:buFont typeface="Wingdings" panose="05000000000000000000" pitchFamily="2" charset="2"/>
              <a:buChar char="p"/>
              <a:defRPr/>
            </a:pPr>
            <a:r>
              <a:rPr lang="en-US" altLang="zh-CN" sz="1800" dirty="0">
                <a:solidFill>
                  <a:prstClr val="black"/>
                </a:solidFill>
                <a:latin typeface="Times New Roman" panose="02020603050405020304" pitchFamily="18" charset="0"/>
                <a:ea typeface="+mj-ea"/>
                <a:cs typeface="Times New Roman" panose="02020603050405020304" pitchFamily="18" charset="0"/>
              </a:rPr>
              <a:t>Ensure that the logic of our model is </a:t>
            </a:r>
            <a:r>
              <a:rPr lang="en-US" altLang="zh-CN" sz="1800" dirty="0" smtClean="0">
                <a:solidFill>
                  <a:prstClr val="black"/>
                </a:solidFill>
                <a:latin typeface="Times New Roman" panose="02020603050405020304" pitchFamily="18" charset="0"/>
                <a:ea typeface="+mj-ea"/>
                <a:cs typeface="Times New Roman" panose="02020603050405020304" pitchFamily="18" charset="0"/>
              </a:rPr>
              <a:t>coherent </a:t>
            </a:r>
            <a:r>
              <a:rPr lang="en-US" altLang="zh-CN" sz="1800" dirty="0">
                <a:solidFill>
                  <a:prstClr val="black"/>
                </a:solidFill>
                <a:latin typeface="Times New Roman" panose="02020603050405020304" pitchFamily="18" charset="0"/>
                <a:ea typeface="+mj-ea"/>
                <a:cs typeface="Times New Roman" panose="02020603050405020304" pitchFamily="18" charset="0"/>
              </a:rPr>
              <a:t>and rigorous</a:t>
            </a:r>
            <a:r>
              <a:rPr lang="en-US" altLang="zh-CN" sz="1800" dirty="0" smtClean="0">
                <a:solidFill>
                  <a:prstClr val="black"/>
                </a:solidFill>
                <a:latin typeface="Times New Roman" panose="02020603050405020304" pitchFamily="18" charset="0"/>
                <a:ea typeface="+mj-ea"/>
                <a:cs typeface="Times New Roman" panose="02020603050405020304" pitchFamily="18" charset="0"/>
              </a:rPr>
              <a:t>.</a:t>
            </a:r>
          </a:p>
          <a:p>
            <a:pPr lvl="1" defTabSz="914400">
              <a:lnSpc>
                <a:spcPct val="150000"/>
              </a:lnSpc>
              <a:spcBef>
                <a:spcPts val="0"/>
              </a:spcBef>
              <a:spcAft>
                <a:spcPts val="0"/>
              </a:spcAft>
              <a:buClrTx/>
              <a:buFont typeface="Wingdings" panose="05000000000000000000" pitchFamily="2" charset="2"/>
              <a:buChar char="p"/>
              <a:defRPr/>
            </a:pPr>
            <a:r>
              <a:rPr lang="en-US" altLang="zh-CN" sz="1800" dirty="0">
                <a:solidFill>
                  <a:prstClr val="black"/>
                </a:solidFill>
                <a:latin typeface="Times New Roman" panose="02020603050405020304" pitchFamily="18" charset="0"/>
                <a:ea typeface="+mj-ea"/>
                <a:cs typeface="Times New Roman" panose="02020603050405020304" pitchFamily="18" charset="0"/>
              </a:rPr>
              <a:t>Make the afterward analyses more </a:t>
            </a:r>
            <a:r>
              <a:rPr lang="en-US" altLang="zh-CN" sz="1800" dirty="0" smtClean="0">
                <a:solidFill>
                  <a:prstClr val="black"/>
                </a:solidFill>
                <a:latin typeface="Times New Roman" panose="02020603050405020304" pitchFamily="18" charset="0"/>
                <a:ea typeface="+mj-ea"/>
                <a:cs typeface="Times New Roman" panose="02020603050405020304" pitchFamily="18" charset="0"/>
              </a:rPr>
              <a:t>intuitive</a:t>
            </a:r>
          </a:p>
          <a:p>
            <a:pPr defTabSz="914400">
              <a:lnSpc>
                <a:spcPct val="150000"/>
              </a:lnSpc>
              <a:spcBef>
                <a:spcPts val="0"/>
              </a:spcBef>
              <a:spcAft>
                <a:spcPts val="0"/>
              </a:spcAft>
              <a:buClrTx/>
              <a:buFont typeface="Wingdings" panose="05000000000000000000" pitchFamily="2" charset="2"/>
              <a:buChar char="p"/>
              <a:defRPr/>
            </a:pPr>
            <a:r>
              <a:rPr lang="en-US" altLang="zh-CN"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rPr>
              <a:t>Lay </a:t>
            </a:r>
            <a:r>
              <a:rPr lang="en-US" altLang="zh-CN" b="1" dirty="0">
                <a:solidFill>
                  <a:srgbClr val="13009C"/>
                </a:solidFill>
                <a:latin typeface="Times New Roman" panose="02020603050405020304" pitchFamily="18" charset="0"/>
                <a:ea typeface="宋体" panose="02010600030101010101" pitchFamily="2" charset="-122"/>
                <a:cs typeface="Times New Roman" panose="02020603050405020304" pitchFamily="18" charset="0"/>
              </a:rPr>
              <a:t>the foundation for linear construction</a:t>
            </a:r>
            <a:r>
              <a:rPr lang="en-US" altLang="zh-CN" b="1" dirty="0" smtClean="0">
                <a:solidFill>
                  <a:srgbClr val="13009C"/>
                </a:solidFill>
                <a:latin typeface="Times New Roman" panose="02020603050405020304" pitchFamily="18" charset="0"/>
                <a:ea typeface="宋体" panose="02010600030101010101" pitchFamily="2" charset="-122"/>
                <a:cs typeface="Times New Roman" panose="02020603050405020304" pitchFamily="18" charset="0"/>
              </a:rPr>
              <a:t>.</a:t>
            </a:r>
          </a:p>
          <a:p>
            <a:pPr lvl="1" defTabSz="914400">
              <a:lnSpc>
                <a:spcPct val="150000"/>
              </a:lnSpc>
              <a:spcBef>
                <a:spcPts val="0"/>
              </a:spcBef>
              <a:spcAft>
                <a:spcPts val="0"/>
              </a:spcAft>
              <a:buClrTx/>
              <a:buFont typeface="Wingdings" panose="05000000000000000000" pitchFamily="2" charset="2"/>
              <a:buChar char="p"/>
              <a:defRPr/>
            </a:pP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2">
            <a:extLst>
              <a:ext uri="{FF2B5EF4-FFF2-40B4-BE49-F238E27FC236}">
                <a16:creationId xmlns:a16="http://schemas.microsoft.com/office/drawing/2014/main" id="{1EBF12C4-B3B7-42A8-ABC2-2F3FAFEC89B0}"/>
              </a:ext>
            </a:extLst>
          </p:cNvPr>
          <p:cNvSpPr>
            <a:spLocks noGrp="1"/>
          </p:cNvSpPr>
          <p:nvPr>
            <p:ph type="title"/>
          </p:nvPr>
        </p:nvSpPr>
        <p:spPr>
          <a:xfrm>
            <a:off x="818712" y="413735"/>
            <a:ext cx="10571998" cy="970450"/>
          </a:xfrm>
        </p:spPr>
        <p:txBody>
          <a:bodyPr anchor="ctr"/>
          <a:lstStyle/>
          <a:p>
            <a:r>
              <a:rPr lang="en-US" altLang="zh-CN" dirty="0" smtClean="0">
                <a:latin typeface="Times New Roman" panose="02020603050405020304" pitchFamily="18" charset="0"/>
                <a:cs typeface="Times New Roman" panose="02020603050405020304" pitchFamily="18" charset="0"/>
              </a:rPr>
              <a:t>Mathematical (Algebraic) Simplifications</a:t>
            </a:r>
            <a:endParaRPr lang="zh-CN" altLang="en-US" dirty="0">
              <a:latin typeface="Times New Roman" panose="02020603050405020304" pitchFamily="18" charset="0"/>
              <a:cs typeface="Times New Roman" panose="02020603050405020304" pitchFamily="18" charset="0"/>
            </a:endParaRPr>
          </a:p>
        </p:txBody>
      </p:sp>
      <p:sp>
        <p:nvSpPr>
          <p:cNvPr id="9" name="任意多边形 19">
            <a:hlinkClick r:id="" action="ppaction://noaction"/>
            <a:extLst>
              <a:ext uri="{FF2B5EF4-FFF2-40B4-BE49-F238E27FC236}">
                <a16:creationId xmlns:a16="http://schemas.microsoft.com/office/drawing/2014/main" id="{3DE0812A-7BFF-4498-BB9E-FF101D84CA0B}"/>
              </a:ext>
            </a:extLst>
          </p:cNvPr>
          <p:cNvSpPr/>
          <p:nvPr/>
        </p:nvSpPr>
        <p:spPr>
          <a:xfrm flipH="1">
            <a:off x="0" y="6602984"/>
            <a:ext cx="565325" cy="255016"/>
          </a:xfrm>
          <a:custGeom>
            <a:avLst/>
            <a:gdLst>
              <a:gd name="connsiteX0" fmla="*/ 2407920 w 3614928"/>
              <a:gd name="connsiteY0" fmla="*/ 312420 h 1630680"/>
              <a:gd name="connsiteX1" fmla="*/ 2910840 w 3614928"/>
              <a:gd name="connsiteY1" fmla="*/ 815340 h 1630680"/>
              <a:gd name="connsiteX2" fmla="*/ 2407920 w 3614928"/>
              <a:gd name="connsiteY2" fmla="*/ 1318260 h 1630680"/>
              <a:gd name="connsiteX3" fmla="*/ 2407920 w 3614928"/>
              <a:gd name="connsiteY3" fmla="*/ 1066800 h 1630680"/>
              <a:gd name="connsiteX4" fmla="*/ 704088 w 3614928"/>
              <a:gd name="connsiteY4" fmla="*/ 1066800 h 1630680"/>
              <a:gd name="connsiteX5" fmla="*/ 704088 w 3614928"/>
              <a:gd name="connsiteY5" fmla="*/ 563880 h 1630680"/>
              <a:gd name="connsiteX6" fmla="*/ 2407920 w 3614928"/>
              <a:gd name="connsiteY6" fmla="*/ 563880 h 1630680"/>
              <a:gd name="connsiteX7" fmla="*/ 3614928 w 3614928"/>
              <a:gd name="connsiteY7" fmla="*/ 0 h 1630680"/>
              <a:gd name="connsiteX8" fmla="*/ 0 w 3614928"/>
              <a:gd name="connsiteY8" fmla="*/ 0 h 1630680"/>
              <a:gd name="connsiteX9" fmla="*/ 0 w 3614928"/>
              <a:gd name="connsiteY9" fmla="*/ 1630680 h 1630680"/>
              <a:gd name="connsiteX10" fmla="*/ 3614928 w 3614928"/>
              <a:gd name="connsiteY10" fmla="*/ 1630680 h 16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14928" h="1630680">
                <a:moveTo>
                  <a:pt x="2407920" y="312420"/>
                </a:moveTo>
                <a:lnTo>
                  <a:pt x="2910840" y="815340"/>
                </a:lnTo>
                <a:lnTo>
                  <a:pt x="2407920" y="1318260"/>
                </a:lnTo>
                <a:lnTo>
                  <a:pt x="2407920" y="1066800"/>
                </a:lnTo>
                <a:lnTo>
                  <a:pt x="704088" y="1066800"/>
                </a:lnTo>
                <a:lnTo>
                  <a:pt x="704088" y="563880"/>
                </a:lnTo>
                <a:lnTo>
                  <a:pt x="2407920" y="563880"/>
                </a:lnTo>
                <a:close/>
                <a:moveTo>
                  <a:pt x="3614928" y="0"/>
                </a:moveTo>
                <a:lnTo>
                  <a:pt x="0" y="0"/>
                </a:lnTo>
                <a:lnTo>
                  <a:pt x="0" y="1630680"/>
                </a:lnTo>
                <a:lnTo>
                  <a:pt x="3614928" y="16306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40A185CE-79EB-4A9C-91D6-B570A56E494A}"/>
              </a:ext>
            </a:extLst>
          </p:cNvPr>
          <p:cNvSpPr txBox="1"/>
          <p:nvPr/>
        </p:nvSpPr>
        <p:spPr>
          <a:xfrm>
            <a:off x="11801475" y="6478893"/>
            <a:ext cx="261610" cy="276999"/>
          </a:xfrm>
          <a:prstGeom prst="rect">
            <a:avLst/>
          </a:prstGeom>
          <a:noFill/>
        </p:spPr>
        <p:txBody>
          <a:bodyPr wrap="none" rtlCol="0">
            <a:spAutoFit/>
          </a:bodyPr>
          <a:lstStyle/>
          <a:p>
            <a:fld id="{13333D0E-341A-4507-984A-206C8CB11A33}" type="slidenum">
              <a:rPr lang="zh-CN" altLang="en-US" sz="1200" b="1" smtClean="0">
                <a:solidFill>
                  <a:schemeClr val="accent1"/>
                </a:solidFill>
                <a:latin typeface="+mj-lt"/>
              </a:rPr>
              <a:t>1</a:t>
            </a:fld>
            <a:endParaRPr lang="zh-CN" altLang="en-US" sz="1200" b="1" dirty="0">
              <a:solidFill>
                <a:schemeClr val="accent1"/>
              </a:solidFill>
              <a:latin typeface="+mj-lt"/>
            </a:endParaRPr>
          </a:p>
        </p:txBody>
      </p:sp>
      <p:cxnSp>
        <p:nvCxnSpPr>
          <p:cNvPr id="8" name="直接箭头连接符 7">
            <a:extLst>
              <a:ext uri="{FF2B5EF4-FFF2-40B4-BE49-F238E27FC236}">
                <a16:creationId xmlns:a16="http://schemas.microsoft.com/office/drawing/2014/main" id="{BCF2EB27-E635-45CF-A9D3-B320799BA483}"/>
              </a:ext>
            </a:extLst>
          </p:cNvPr>
          <p:cNvCxnSpPr>
            <a:cxnSpLocks/>
            <a:endCxn id="11" idx="0"/>
          </p:cNvCxnSpPr>
          <p:nvPr/>
        </p:nvCxnSpPr>
        <p:spPr>
          <a:xfrm flipH="1">
            <a:off x="8431037" y="4100533"/>
            <a:ext cx="99552" cy="430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8C90A164-6928-4E9F-90E1-0F65A966F075}"/>
              </a:ext>
            </a:extLst>
          </p:cNvPr>
          <p:cNvSpPr txBox="1"/>
          <p:nvPr/>
        </p:nvSpPr>
        <p:spPr>
          <a:xfrm>
            <a:off x="7601322" y="4530670"/>
            <a:ext cx="1659429" cy="369332"/>
          </a:xfrm>
          <a:prstGeom prst="rect">
            <a:avLst/>
          </a:prstGeom>
          <a:noFill/>
          <a:ln w="28575">
            <a:solidFill>
              <a:schemeClr val="accent1"/>
            </a:solidFill>
          </a:ln>
        </p:spPr>
        <p:txBody>
          <a:bodyPr wrap="none" rtlCol="0">
            <a:spAutoFit/>
          </a:bodyPr>
          <a:lstStyle/>
          <a:p>
            <a:r>
              <a:rPr lang="en-US" altLang="zh-CN" dirty="0">
                <a:latin typeface="Times New Roman" panose="02020603050405020304" pitchFamily="18" charset="0"/>
                <a:cs typeface="Times New Roman" panose="02020603050405020304" pitchFamily="18" charset="0"/>
              </a:rPr>
              <a:t>Direct and clear</a:t>
            </a:r>
            <a:endParaRPr lang="zh-CN" altLang="en-US" dirty="0">
              <a:latin typeface="Times New Roman" panose="02020603050405020304" pitchFamily="18" charset="0"/>
              <a:cs typeface="Times New Roman" panose="02020603050405020304"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981058634"/>
              </p:ext>
            </p:extLst>
          </p:nvPr>
        </p:nvGraphicFramePr>
        <p:xfrm>
          <a:off x="6214527" y="2715699"/>
          <a:ext cx="5476712" cy="1372700"/>
        </p:xfrm>
        <a:graphic>
          <a:graphicData uri="http://schemas.openxmlformats.org/presentationml/2006/ole">
            <mc:AlternateContent xmlns:mc="http://schemas.openxmlformats.org/markup-compatibility/2006">
              <mc:Choice xmlns:v="urn:schemas-microsoft-com:vml" Requires="v">
                <p:oleObj spid="_x0000_s1030" name="AxMath" r:id="rId4" imgW="4208040" imgH="1055880" progId="Equation.AxMath">
                  <p:embed/>
                </p:oleObj>
              </mc:Choice>
              <mc:Fallback>
                <p:oleObj name="AxMath" r:id="rId4" imgW="4208040" imgH="1055880" progId="Equation.AxMath">
                  <p:embed/>
                  <p:pic>
                    <p:nvPicPr>
                      <p:cNvPr id="4" name="对象 3"/>
                      <p:cNvPicPr/>
                      <p:nvPr/>
                    </p:nvPicPr>
                    <p:blipFill>
                      <a:blip r:embed="rId5"/>
                      <a:stretch>
                        <a:fillRect/>
                      </a:stretch>
                    </p:blipFill>
                    <p:spPr>
                      <a:xfrm>
                        <a:off x="6214527" y="2715699"/>
                        <a:ext cx="5476712" cy="1372700"/>
                      </a:xfrm>
                      <a:prstGeom prst="rect">
                        <a:avLst/>
                      </a:prstGeom>
                      <a:ln w="28575">
                        <a:solidFill>
                          <a:schemeClr val="accent1"/>
                        </a:solidFill>
                      </a:ln>
                    </p:spPr>
                  </p:pic>
                </p:oleObj>
              </mc:Fallback>
            </mc:AlternateContent>
          </a:graphicData>
        </a:graphic>
      </p:graphicFrame>
      <p:sp>
        <p:nvSpPr>
          <p:cNvPr id="2" name="矩形 1"/>
          <p:cNvSpPr/>
          <p:nvPr/>
        </p:nvSpPr>
        <p:spPr>
          <a:xfrm>
            <a:off x="7472680" y="3639820"/>
            <a:ext cx="320040" cy="307340"/>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110997" y="3035300"/>
            <a:ext cx="320040" cy="307340"/>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538968" y="2773680"/>
            <a:ext cx="519176" cy="323088"/>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058143" y="3627530"/>
            <a:ext cx="568529" cy="307340"/>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9610406" y="3627530"/>
            <a:ext cx="320040" cy="307340"/>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897012" y="3022354"/>
            <a:ext cx="320040" cy="307340"/>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p:nvPr/>
        </p:nvCxnSpPr>
        <p:spPr>
          <a:xfrm>
            <a:off x="9768840" y="3934870"/>
            <a:ext cx="233680" cy="13940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8C90A164-6928-4E9F-90E1-0F65A966F075}"/>
                  </a:ext>
                </a:extLst>
              </p:cNvPr>
              <p:cNvSpPr txBox="1"/>
              <p:nvPr/>
            </p:nvSpPr>
            <p:spPr>
              <a:xfrm>
                <a:off x="7185147" y="5341054"/>
                <a:ext cx="4747133" cy="369332"/>
              </a:xfrm>
              <a:prstGeom prst="rect">
                <a:avLst/>
              </a:prstGeom>
              <a:noFill/>
              <a:ln w="28575">
                <a:solidFill>
                  <a:schemeClr val="accent1"/>
                </a:solidFill>
              </a:ln>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Constants: only focus on the critical variables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𝑣</m:t>
                    </m:r>
                  </m:oMath>
                </a14:m>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Choice>
        <mc:Fallback xmlns="">
          <p:sp>
            <p:nvSpPr>
              <p:cNvPr id="28" name="文本框 27">
                <a:extLst>
                  <a:ext uri="{FF2B5EF4-FFF2-40B4-BE49-F238E27FC236}">
                    <a16:creationId xmlns:a16="http://schemas.microsoft.com/office/drawing/2014/main" id="{8C90A164-6928-4E9F-90E1-0F65A966F075}"/>
                  </a:ext>
                </a:extLst>
              </p:cNvPr>
              <p:cNvSpPr txBox="1">
                <a:spLocks noRot="1" noChangeAspect="1" noMove="1" noResize="1" noEditPoints="1" noAdjustHandles="1" noChangeArrowheads="1" noChangeShapeType="1" noTextEdit="1"/>
              </p:cNvSpPr>
              <p:nvPr/>
            </p:nvSpPr>
            <p:spPr>
              <a:xfrm>
                <a:off x="7185147" y="5341054"/>
                <a:ext cx="4747133" cy="369332"/>
              </a:xfrm>
              <a:prstGeom prst="rect">
                <a:avLst/>
              </a:prstGeom>
              <a:blipFill>
                <a:blip r:embed="rId6"/>
                <a:stretch>
                  <a:fillRect l="-894" t="-4545" b="-18182"/>
                </a:stretch>
              </a:blipFill>
              <a:ln w="28575">
                <a:solidFill>
                  <a:schemeClr val="accent1"/>
                </a:solidFill>
              </a:ln>
            </p:spPr>
            <p:txBody>
              <a:bodyPr/>
              <a:lstStyle/>
              <a:p>
                <a:r>
                  <a:rPr lang="zh-CN" altLang="en-US">
                    <a:noFill/>
                  </a:rPr>
                  <a:t> </a:t>
                </a:r>
              </a:p>
            </p:txBody>
          </p:sp>
        </mc:Fallback>
      </mc:AlternateContent>
    </p:spTree>
    <p:extLst>
      <p:ext uri="{BB962C8B-B14F-4D97-AF65-F5344CB8AC3E}">
        <p14:creationId xmlns:p14="http://schemas.microsoft.com/office/powerpoint/2010/main" val="2953624464"/>
      </p:ext>
    </p:extLst>
  </p:cSld>
  <p:clrMapOvr>
    <a:masterClrMapping/>
  </p:clrMapOvr>
</p:sld>
</file>

<file path=ppt/theme/theme1.xml><?xml version="1.0" encoding="utf-8"?>
<a:theme xmlns:a="http://schemas.openxmlformats.org/drawingml/2006/main" name="引用">
  <a:themeElements>
    <a:clrScheme name="自定义 3">
      <a:dk1>
        <a:srgbClr val="FFFFFF"/>
      </a:dk1>
      <a:lt1>
        <a:srgbClr val="000000"/>
      </a:lt1>
      <a:dk2>
        <a:srgbClr val="FFFFFF"/>
      </a:dk2>
      <a:lt2>
        <a:srgbClr val="000000"/>
      </a:lt2>
      <a:accent1>
        <a:srgbClr val="21048A"/>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引用">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TM03457503[[fn=引用]]</Template>
  <TotalTime>481</TotalTime>
  <Words>148</Words>
  <Application>Microsoft Office PowerPoint</Application>
  <PresentationFormat>宽屏</PresentationFormat>
  <Paragraphs>16</Paragraphs>
  <Slides>1</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vt:i4>
      </vt:variant>
    </vt:vector>
  </HeadingPairs>
  <TitlesOfParts>
    <vt:vector size="10" baseType="lpstr">
      <vt:lpstr>Cambria Math</vt:lpstr>
      <vt:lpstr>Century Gothic</vt:lpstr>
      <vt:lpstr>Times New Roman</vt:lpstr>
      <vt:lpstr>Wingdings</vt:lpstr>
      <vt:lpstr>Wingdings 2</vt:lpstr>
      <vt:lpstr>宋体</vt:lpstr>
      <vt:lpstr>等线</vt:lpstr>
      <vt:lpstr>引用</vt:lpstr>
      <vt:lpstr>AxMath</vt:lpstr>
      <vt:lpstr>Mathematical (Algebraic) Simplifications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Boarding &amp; Disembarking</dc:title>
  <dc:creator>Allan</dc:creator>
  <cp:lastModifiedBy>Allan</cp:lastModifiedBy>
  <cp:revision>17</cp:revision>
  <dcterms:created xsi:type="dcterms:W3CDTF">2022-04-09T13:58:34Z</dcterms:created>
  <dcterms:modified xsi:type="dcterms:W3CDTF">2022-04-18T11:22:42Z</dcterms:modified>
</cp:coreProperties>
</file>