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1"/>
      <p:bold r:id="rId42"/>
      <p:italic r:id="rId43"/>
      <p:boldItalic r:id="rId44"/>
    </p:embeddedFont>
    <p:embeddedFont>
      <p:font typeface="Lato" panose="020B0604020202020204" charset="0"/>
      <p:regular r:id="rId45"/>
      <p:bold r:id="rId46"/>
      <p:italic r:id="rId47"/>
      <p:boldItalic r:id="rId48"/>
    </p:embeddedFont>
    <p:embeddedFont>
      <p:font typeface="Montserrat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A58431-F07F-47A4-8738-43CC2A446FD5}">
  <a:tblStyle styleId="{28A58431-F07F-47A4-8738-43CC2A446F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709E1A-C6F5-43C7-9D2A-B5C478141E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her immc" userId="d70558a745574750" providerId="LiveId" clId="{70DB8A9C-6EB7-4B8D-AF02-28F5D1D7CDB3}"/>
    <pc:docChg chg="delSld modSld">
      <pc:chgData name="esther immc" userId="d70558a745574750" providerId="LiveId" clId="{70DB8A9C-6EB7-4B8D-AF02-28F5D1D7CDB3}" dt="2019-07-23T04:30:35.101" v="1" actId="6549"/>
      <pc:docMkLst>
        <pc:docMk/>
      </pc:docMkLst>
      <pc:sldChg chg="del">
        <pc:chgData name="esther immc" userId="d70558a745574750" providerId="LiveId" clId="{70DB8A9C-6EB7-4B8D-AF02-28F5D1D7CDB3}" dt="2019-07-23T04:30:20.953" v="0" actId="2696"/>
        <pc:sldMkLst>
          <pc:docMk/>
          <pc:sldMk cId="0" sldId="276"/>
        </pc:sldMkLst>
      </pc:sldChg>
      <pc:sldChg chg="modSp">
        <pc:chgData name="esther immc" userId="d70558a745574750" providerId="LiveId" clId="{70DB8A9C-6EB7-4B8D-AF02-28F5D1D7CDB3}" dt="2019-07-23T04:30:35.101" v="1" actId="6549"/>
        <pc:sldMkLst>
          <pc:docMk/>
          <pc:sldMk cId="0" sldId="277"/>
        </pc:sldMkLst>
        <pc:spChg chg="mod">
          <ac:chgData name="esther immc" userId="d70558a745574750" providerId="LiveId" clId="{70DB8A9C-6EB7-4B8D-AF02-28F5D1D7CDB3}" dt="2019-07-23T04:30:35.101" v="1" actId="6549"/>
          <ac:spMkLst>
            <pc:docMk/>
            <pc:sldMk cId="0" sldId="277"/>
            <ac:spMk id="2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69f5d5684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69f5d5684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69f5d5684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69f5d5684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9f5d5684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69f5d5684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69f5d5684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69f5d5684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9f5d5684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69f5d5684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69f5d5684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69f5d5684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69f5d5684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69f5d5684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69f5d5684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69f5d5684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69f5d5684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69f5d5684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69f5d5684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69f5d5684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2c2c25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2c2c25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69f5d5684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69f5d5684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66c07d5b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66c07d5b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66c07d5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66c07d5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69f5d5684_1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69f5d5684_1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69f5d5684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69f5d5684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69f5d5684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69f5d5684_1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69f5d5684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69f5d5684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1d6eb5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11d6eb5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11d6eb5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11d6eb5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11d6eb5f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11d6eb5f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7fd7a8a9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7fd7a8a9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7fd7a8a9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7fd7a8a9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66c07d5b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66c07d5b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2293/36% because we assume linear relationship between the water usage and crop plantation, by 1/36%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BTW LAMMMMMMMMMM WOULD YOU MIND CHECKING THE NUMERICAL VALUE I COULDN’T GET YOUR ANSWER WITH YOUR EQUATION, I ALWAYS GET 7835, I THINK IT’S BECAUSE I USE 1/36% BUT YOU USE 2.78 TIMES CAN YOU FINALISE THAT THANKYOU (PERSONALLY PREFER CHANGING IT INTO MY VALUE OR SIMPLY IGNORE IT NO ONE KNOWS THE VALUE IS WRONG ANYWAY)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don’t think it really matters, just a rounding error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66c07d5b8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66c07d5b8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66c07d5b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66c07d5b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we dont consider nuclear and biofuel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Solar: cheapest, less reliable and occupies least land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Wind: middle, reliable and middle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HEP: most expensive, reliable and occupies most land (but mostly rivers and reservoirs)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66c07d5b8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66c07d5b8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Together with developing renewable energy to reduce carbon emission to 0, the carbon dioxide level can reach equilibrium one day (just troll: then what if there is net absorption and one day no more GHG in the atmosphere)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66c07d5b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66c07d5b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66c07d5b8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66c07d5b8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66c07d5b8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66c07d5b8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66c07d5b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66c07d5b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the bracketed (i) can also be omitted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9f5d568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9f5d568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9f5d56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9f5d56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9f5d568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9f5d568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2c2c25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2c2c25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2c2c258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2c2c258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9f5d568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69f5d568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Carrying Capacity: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Are We Past The Limit?</a:t>
            </a:r>
            <a:endParaRPr sz="32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 Paul’s Co-educational College, Hong Kong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Yukki He, Justin Lam, Kinsey Yuen, Angel Au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IMMC2019006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125" y="3013375"/>
            <a:ext cx="1784450" cy="17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Construction of model - Part I: Construction of respective formulas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00" y="3119325"/>
            <a:ext cx="8660976" cy="8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241500" y="1567650"/>
            <a:ext cx="8661000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General formula</a:t>
            </a:r>
            <a:endParaRPr sz="3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Construction of model - Part I: Construction of respective formulas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241500" y="1279650"/>
            <a:ext cx="8661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Food &amp; Water</a:t>
            </a:r>
            <a:endParaRPr sz="36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 rotWithShape="1">
          <a:blip r:embed="rId3">
            <a:alphaModFix/>
          </a:blip>
          <a:srcRect t="55319" r="24941" b="21266"/>
          <a:stretch/>
        </p:blipFill>
        <p:spPr>
          <a:xfrm>
            <a:off x="554750" y="3640527"/>
            <a:ext cx="7965202" cy="81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 t="20176" r="75519" b="55318"/>
          <a:stretch/>
        </p:blipFill>
        <p:spPr>
          <a:xfrm>
            <a:off x="3588538" y="2817713"/>
            <a:ext cx="1966924" cy="6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t="76586" r="75519"/>
          <a:stretch/>
        </p:blipFill>
        <p:spPr>
          <a:xfrm>
            <a:off x="3588550" y="4477875"/>
            <a:ext cx="1966901" cy="61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00" y="2079525"/>
            <a:ext cx="8278609" cy="71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Construction of model - Part I: Construction of respective formulas</a:t>
            </a:r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226100" y="1567550"/>
            <a:ext cx="8765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Carbon Emission</a:t>
            </a:r>
            <a:endParaRPr sz="3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74350"/>
            <a:ext cx="8839199" cy="622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4">
            <a:alphaModFix/>
          </a:blip>
          <a:srcRect t="8847" b="13681"/>
          <a:stretch/>
        </p:blipFill>
        <p:spPr>
          <a:xfrm>
            <a:off x="3388238" y="3429000"/>
            <a:ext cx="2367525" cy="7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Required data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lphaLcPeriod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World Population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lphaLcPeriod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The world’s consumption or emission of the above factors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lphaLcPeriod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The current resources available or the maximum amount the Earth can sustain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Sources of data/information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lphaL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Food and Agriculture Organization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lphaL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World Health Organization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lphaL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Other credible organizations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lphaL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Papers written by professors/scholars with doctorates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1297500" y="223850"/>
            <a:ext cx="7038900" cy="1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Construction of model - Part II: Finding suitable data to input into the formulas+Results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297500" y="252175"/>
            <a:ext cx="7038900" cy="1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Construction of model - Part II: Finding suitable data to input into the formulas+Results</a:t>
            </a:r>
            <a:endParaRPr/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13" y="3337050"/>
            <a:ext cx="8476774" cy="11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813" y="2021725"/>
            <a:ext cx="7314375" cy="9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1297500" y="252175"/>
            <a:ext cx="7038900" cy="1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Construction of model - Part III: Development of an ideal situation</a:t>
            </a:r>
            <a:endParaRPr/>
          </a:p>
        </p:txBody>
      </p:sp>
      <p:sp>
        <p:nvSpPr>
          <p:cNvPr id="243" name="Google Shape;243;p27"/>
          <p:cNvSpPr txBox="1"/>
          <p:nvPr/>
        </p:nvSpPr>
        <p:spPr>
          <a:xfrm>
            <a:off x="1297625" y="1757000"/>
            <a:ext cx="7038900" cy="2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Definition: </a:t>
            </a:r>
            <a:endParaRPr sz="24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Char char="-"/>
            </a:pPr>
            <a:r>
              <a:rPr lang="en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Without overconsumption of resources</a:t>
            </a:r>
            <a:endParaRPr sz="24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Char char="-"/>
            </a:pPr>
            <a:r>
              <a:rPr lang="en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Equal distribution of resources</a:t>
            </a:r>
            <a:endParaRPr sz="24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Char char="-"/>
            </a:pPr>
            <a:r>
              <a:rPr lang="en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 wasted usable resources</a:t>
            </a:r>
            <a:endParaRPr sz="24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title"/>
          </p:nvPr>
        </p:nvSpPr>
        <p:spPr>
          <a:xfrm>
            <a:off x="1297500" y="252175"/>
            <a:ext cx="7038900" cy="1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Construction of model - Part III: Development of an ideal situation</a:t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1297500" y="1488525"/>
            <a:ext cx="7038900" cy="1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Modification of our model: </a:t>
            </a:r>
            <a:endParaRPr sz="24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-"/>
            </a:pPr>
            <a:r>
              <a:rPr lang="en" sz="18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Consumption adjusted to minimum requirements</a:t>
            </a:r>
            <a:endParaRPr sz="18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-"/>
            </a:pPr>
            <a:r>
              <a:rPr lang="en" sz="18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None of the resources are wasted</a:t>
            </a:r>
            <a:endParaRPr sz="18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48025"/>
            <a:ext cx="8839196" cy="577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7613" y="3240350"/>
            <a:ext cx="2708779" cy="5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174" y="3973475"/>
            <a:ext cx="6919650" cy="4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72875" y="4410024"/>
            <a:ext cx="2798250" cy="6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1297500" y="252175"/>
            <a:ext cx="7038900" cy="1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Construction of model - Part III: Development of an ideal situation</a:t>
            </a:r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1297500" y="1488525"/>
            <a:ext cx="7038900" cy="3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Modification of our model: </a:t>
            </a:r>
            <a:endParaRPr sz="24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-"/>
            </a:pPr>
            <a:r>
              <a:rPr lang="en" sz="18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No data regarding unnecessary carbon emissions</a:t>
            </a:r>
            <a:endParaRPr sz="18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-"/>
            </a:pPr>
            <a:r>
              <a:rPr lang="en" sz="18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Carrying capacity of carbon emissions remains unchanged</a:t>
            </a:r>
            <a:endParaRPr sz="18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297500" y="252175"/>
            <a:ext cx="7038900" cy="1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Construction of model - Part III: Development of an ideal situation</a:t>
            </a:r>
            <a:endParaRPr/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" y="3182180"/>
            <a:ext cx="8320051" cy="107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4">
            <a:alphaModFix/>
          </a:blip>
          <a:srcRect t="48371" b="5"/>
          <a:stretch/>
        </p:blipFill>
        <p:spPr>
          <a:xfrm>
            <a:off x="2108525" y="1838731"/>
            <a:ext cx="4926949" cy="6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Analysis of our model - Strengths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AutoNum type="arabicPeriod"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Robust to changes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AutoNum type="arabicPeriod"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Comprehensiveness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AutoNum type="arabicPeriod"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Convenience &amp; Efficiency</a:t>
            </a: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Carrying Capacity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K</a:t>
            </a:r>
            <a:r>
              <a:rPr lang="en"/>
              <a:t>=4.09 billion</a:t>
            </a: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Analysis of our model - Weaknesses</a:t>
            </a:r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AutoNum type="arabicPeriod"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Inaccuracy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AutoNum type="arabicPeriod"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Limited consideration of factors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3" name="Google Shape;28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1297500" y="337075"/>
            <a:ext cx="73056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Anticipated Future Conditions</a:t>
            </a:r>
            <a:endParaRPr b="1"/>
          </a:p>
        </p:txBody>
      </p:sp>
      <p:sp>
        <p:nvSpPr>
          <p:cNvPr id="296" name="Google Shape;296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Increased consumption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-"/>
            </a:pPr>
            <a:r>
              <a:rPr lang="en" sz="1400" dirty="0">
                <a:latin typeface="Cambria"/>
                <a:ea typeface="Cambria"/>
                <a:cs typeface="Cambria"/>
                <a:sym typeface="Cambria"/>
              </a:rPr>
              <a:t>Rising living standard and quality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>
            <a:spLocks noGrp="1"/>
          </p:cNvSpPr>
          <p:nvPr>
            <p:ph type="body" idx="4294967295"/>
          </p:nvPr>
        </p:nvSpPr>
        <p:spPr>
          <a:xfrm>
            <a:off x="1052550" y="3815225"/>
            <a:ext cx="70389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Different scenarios when population reaches carrying capacity. </a:t>
            </a:r>
            <a:endParaRPr sz="1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Note.</a:t>
            </a:r>
            <a:r>
              <a:rPr lang="en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Reprinted from </a:t>
            </a:r>
            <a:r>
              <a:rPr lang="en" sz="14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Limits to Growth: The 30-Year Update</a:t>
            </a:r>
            <a:r>
              <a:rPr lang="en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(p. 168), by Meadows, D.H., Meadows, D. L., Randers, J., 2004. White River Junction VT: Chelsea Green Publishing Company. Copyright 2004 by Meadows, D.</a:t>
            </a:r>
            <a:endParaRPr sz="1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03" name="Google Shape;3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50" y="322700"/>
            <a:ext cx="7806275" cy="33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Solutions and Suggestions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body" idx="1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ambria"/>
                <a:ea typeface="Cambria"/>
                <a:cs typeface="Cambria"/>
                <a:sym typeface="Cambria"/>
              </a:rPr>
              <a:t>Carbon Dioxide</a:t>
            </a:r>
            <a:endParaRPr sz="2400"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Reduce emission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mbria"/>
              <a:buChar char="-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Clean renewable energy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Increase absorption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mbria"/>
              <a:buChar char="-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Afforestation/Planting trees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Synthetic Trees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Other methods to remove carbon</a:t>
            </a:r>
            <a:endParaRPr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Solutions and Suggestions</a:t>
            </a:r>
            <a:endParaRPr/>
          </a:p>
        </p:txBody>
      </p:sp>
      <p:sp>
        <p:nvSpPr>
          <p:cNvPr id="317" name="Google Shape;317;p37"/>
          <p:cNvSpPr txBox="1">
            <a:spLocks noGrp="1"/>
          </p:cNvSpPr>
          <p:nvPr>
            <p:ph type="body" idx="1"/>
          </p:nvPr>
        </p:nvSpPr>
        <p:spPr>
          <a:xfrm>
            <a:off x="1297500" y="12149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Water</a:t>
            </a:r>
            <a:endParaRPr sz="24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Reduce demand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just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Char char="-"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Reducing waste and overconsumption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Increase supply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Char char="-"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Desalination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mbria"/>
              <a:buChar char="-"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“Mining” of glaciers and ice caps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8" name="Google Shape;31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Solutions and Suggestions</a:t>
            </a:r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1"/>
          </p:nvPr>
        </p:nvSpPr>
        <p:spPr>
          <a:xfrm>
            <a:off x="1297500" y="1041650"/>
            <a:ext cx="7038900" cy="3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ambria"/>
                <a:ea typeface="Cambria"/>
                <a:cs typeface="Cambria"/>
                <a:sym typeface="Cambria"/>
              </a:rPr>
              <a:t>Food</a:t>
            </a:r>
            <a:endParaRPr sz="2400"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Reduce demand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mbria"/>
              <a:buChar char="-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Reducing waste and overconsumption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Increase supply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mbria"/>
              <a:buChar char="-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Cultivating more land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Countering land degradation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GM food</a:t>
            </a:r>
            <a:endParaRPr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</a:t>
            </a: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32" name="Google Shape;3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550" y="1049225"/>
            <a:ext cx="6070800" cy="36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45" name="Google Shape;34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351" name="Google Shape;351;p42"/>
          <p:cNvGraphicFramePr/>
          <p:nvPr/>
        </p:nvGraphicFramePr>
        <p:xfrm>
          <a:off x="152400" y="29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{ED709E1A-C6F5-43C7-9D2A-B5C478141E59}</a:tableStyleId>
              </a:tblPr>
              <a:tblGrid>
                <a:gridCol w="22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Food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Carbon Emission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Realistic Situation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17.7 billion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11.6 - 12.8 billion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4.09 billion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Ideal Situation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31.7 billion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37.0 - 40.5 billion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4.09 billion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Carrying Capacity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883175" y="1342425"/>
            <a:ext cx="6851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Definition of carrying capacity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Cambria"/>
              <a:buChar char="-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Maximum population an environment can sustain indefinitely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Factors affecting  carrying capacity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Cambria"/>
              <a:buChar char="-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Rate of consumption of resources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-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Rate of production of resources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-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Current rate of damage to the environment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-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Current rate of recovery of the environment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275" y="2418825"/>
            <a:ext cx="3045950" cy="21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-- Food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3"/>
          <p:cNvSpPr txBox="1">
            <a:spLocks noGrp="1"/>
          </p:cNvSpPr>
          <p:nvPr>
            <p:ph type="body" idx="1"/>
          </p:nvPr>
        </p:nvSpPr>
        <p:spPr>
          <a:xfrm>
            <a:off x="1297500" y="1248000"/>
            <a:ext cx="6986100" cy="3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2013,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2370 kcal/capita/day agricultural products produced and consumed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514 kcal/capita/day livestock produced and consumed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Only 36% of all arable land used for agriculture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7.21 billion population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all arable land is used for planting crops,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food supply = 2370/36%+514 = 7097 kcal/capita/day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KF(r)=N*F/f(r)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Carrying capacity based on food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=7.21billion*7097/(2370+514)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=17.7 billion people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58" name="Google Shape;3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70" y="3620375"/>
            <a:ext cx="1078075" cy="3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-- Water</a:t>
            </a:r>
            <a:endParaRPr/>
          </a:p>
        </p:txBody>
      </p:sp>
      <p:sp>
        <p:nvSpPr>
          <p:cNvPr id="365" name="Google Shape;365;p44"/>
          <p:cNvSpPr txBox="1">
            <a:spLocks noGrp="1"/>
          </p:cNvSpPr>
          <p:nvPr>
            <p:ph type="body" idx="1"/>
          </p:nvPr>
        </p:nvSpPr>
        <p:spPr>
          <a:xfrm>
            <a:off x="1297500" y="8670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Accessible renewable freshwater: 12500 cubic km in 1996, 13700 cubic km in 2025(predicted)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2014,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3760 cubic km withdrawn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~61% total water supply (2293 cubic km) used for crops, 8% (301 cubic km) for livestock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7.30 billion population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assuming a linear relationship between water usage and energy produced by crops and that the consumption of water in other sectors remain unchanged,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water usage when all arable land is used for planting crops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=2293/36% + 3760*(1-61%) = 7844(?see speaker’s notes) cubic km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Kw(r)=N*W/w(r),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Carrying capacity based on water = 11.6 to 12.8 billion people</a:t>
            </a:r>
            <a:endParaRPr/>
          </a:p>
        </p:txBody>
      </p:sp>
      <p:pic>
        <p:nvPicPr>
          <p:cNvPr id="366" name="Google Shape;3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450" y="4326725"/>
            <a:ext cx="1229175" cy="3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-- Carbon</a:t>
            </a:r>
            <a:endParaRPr/>
          </a:p>
        </p:txBody>
      </p:sp>
      <p:sp>
        <p:nvSpPr>
          <p:cNvPr id="373" name="Google Shape;373;p4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2014,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26% absorbed by ocean, 30% absorbed by land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7.30 billion population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Kc=N*A/E,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Kc=N*percentage of carbon absorbed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=4.09 billion people</a:t>
            </a:r>
            <a:endParaRPr/>
          </a:p>
        </p:txBody>
      </p:sp>
      <p:pic>
        <p:nvPicPr>
          <p:cNvPr id="374" name="Google Shape;3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0" y="2706300"/>
            <a:ext cx="992700" cy="31908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-- Carbon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Renewable Energy: Solar, Wind &amp; HEP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6"/>
          <p:cNvSpPr txBox="1">
            <a:spLocks noGrp="1"/>
          </p:cNvSpPr>
          <p:nvPr>
            <p:ph type="body" idx="1"/>
          </p:nvPr>
        </p:nvSpPr>
        <p:spPr>
          <a:xfrm>
            <a:off x="1297500" y="14200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5.08 million GWh per year (~3% total electricity consumption)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Strengths and Weaknesses of these renewable energy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Costs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Reliability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Area of land use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Takes time for carbon to be absorbed and reach equilibrium → other methods to speed up process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82" name="Google Shape;382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-- Carbon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Afforestation</a:t>
            </a:r>
            <a:endParaRPr/>
          </a:p>
        </p:txBody>
      </p:sp>
      <p:sp>
        <p:nvSpPr>
          <p:cNvPr id="388" name="Google Shape;388;p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 tree absorbs 48 pounds (0.0218 tonnes) per year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9.795 Gigatonnes of carbon dioxide emitted in 2014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7.30 billion population in the same year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(someone add equation pleaseeeee)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103 trees needed to raise carrying capacity by 1 person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400 billion trees needed to support the entire population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infeasible to raise carrying capacity by merely planting trees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but it can alleviate the situation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-- Carbon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8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3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Synthetic Trees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~1000 times more effective in taking up carbon than normal trees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40 million trees needed for supporting the population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high cost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also unable to fully sustain mankind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Turning Carbon Dioxide into Rocks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Strip oxygen ions from carbon dioxide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Mix with water and inject underground\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no consistent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→ still promising solutions that can be considered</a:t>
            </a:r>
            <a:endParaRPr/>
          </a:p>
        </p:txBody>
      </p:sp>
      <p:sp>
        <p:nvSpPr>
          <p:cNvPr id="396" name="Google Shape;39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-- Water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waste by means of drip irrigation and changing behaviour</a:t>
            </a:r>
            <a:endParaRPr/>
          </a:p>
        </p:txBody>
      </p:sp>
      <p:sp>
        <p:nvSpPr>
          <p:cNvPr id="402" name="Google Shape;402;p49"/>
          <p:cNvSpPr txBox="1">
            <a:spLocks noGrp="1"/>
          </p:cNvSpPr>
          <p:nvPr>
            <p:ph type="body" idx="1"/>
          </p:nvPr>
        </p:nvSpPr>
        <p:spPr>
          <a:xfrm>
            <a:off x="1297500" y="18723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Agricultural</a:t>
            </a:r>
            <a:endParaRPr b="1" u="sng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Recalling figures in the previous sections, in 2014,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6677 cubic km used for agriculture if all arable land is used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~24% of all water used in agriculture (1602 cubic km) lost due to food wastage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6376 cubic km used for irrigation, as 301 cubic km is used for livestock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~50% of water used for irrigation (3339 cubic km) lost due to inefficient methods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of water consumed in 2014 in agricultural sector without any wastage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6677-1602-3339 =1736 cubic km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-- Water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waste by means of drip irrigation and changing consumption behaviour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0"/>
          <p:cNvSpPr txBox="1">
            <a:spLocks noGrp="1"/>
          </p:cNvSpPr>
          <p:nvPr>
            <p:ph type="body" idx="1"/>
          </p:nvPr>
        </p:nvSpPr>
        <p:spPr>
          <a:xfrm>
            <a:off x="1297500" y="1520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Domestic</a:t>
            </a:r>
            <a:endParaRPr b="1"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20L (20e-12 cubic km) as basic human needs for each person per day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Minimum global domestic water use in 2014 = 20e-12*7.30 billion = 0.146 cubic km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Industrial</a:t>
            </a:r>
            <a:endParaRPr b="1"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19.5% total water consumption (734 cubic km) in 2014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Assuming the water consumption in industrial sector remains unchanged,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water consumption in 2014= 1736 + 0.146 + 734 = 2470 cubic km</a:t>
            </a:r>
            <a:endParaRPr/>
          </a:p>
        </p:txBody>
      </p:sp>
      <p:sp>
        <p:nvSpPr>
          <p:cNvPr id="410" name="Google Shape;41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-- Water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waste by means of drip irrigation and changing consumption behaviour</a:t>
            </a:r>
            <a:endParaRPr/>
          </a:p>
        </p:txBody>
      </p:sp>
      <p:sp>
        <p:nvSpPr>
          <p:cNvPr id="416" name="Google Shape;416;p5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7.30 billion population in 2014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Kw(i) = N*W/w(i)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Carrying capacity based on water when there is no wastage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7.30billion*12500/2470 to 7.30billion*13700/2470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=37.0 to 40.5 billion people</a:t>
            </a:r>
            <a:endParaRPr/>
          </a:p>
        </p:txBody>
      </p:sp>
      <p:sp>
        <p:nvSpPr>
          <p:cNvPr id="417" name="Google Shape;41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1297500" y="17520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Current conditions and technology </a:t>
            </a:r>
            <a:r>
              <a:rPr lang="en" sz="1800" b="1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do not change</a:t>
            </a:r>
            <a:endParaRPr sz="18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Consumption of resources and carbon emissions are </a:t>
            </a:r>
            <a:r>
              <a:rPr lang="en" sz="1800" b="1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linearly related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to the world’s population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Effect of the economy or society are not taken into consideration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Astronomical time spans are not taken into consideration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 b="1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All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planet’s accessible resources will be used for maintaining humans’ survival.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164" name="Google Shape;164;p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{28A58431-F07F-47A4-8738-43CC2A446FD5}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6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Global population compared with CO2 Level.</a:t>
                      </a:r>
                      <a:endParaRPr sz="1200" baseline="300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Note.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From “The Correlation between global population and global CO2,” by Graves, R., 2016 (https://wattsupwiththat.com/2016/05/17/the-correlation-between-global-population-and-global-co2/). Copyright 2006-2019 by Anthony Watts.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Global population compared with water withdrawal/consumption. 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Note. From “AQUASTAT” by Food and Agriculture Organization of the United Nations(FAO), 2016 (http://www.fao.org/nr/water/aquastat/water_use/index.stm). Copyright 2016 by FAO.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01" y="272950"/>
            <a:ext cx="4276350" cy="27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8611" y="473675"/>
            <a:ext cx="4439189" cy="23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assumptions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Current conditions and technology </a:t>
            </a:r>
            <a:r>
              <a:rPr lang="en" sz="1800" b="1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do not change</a:t>
            </a:r>
            <a:endParaRPr sz="18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Usage of resources and carbon emissions are </a:t>
            </a:r>
            <a:r>
              <a:rPr lang="en" sz="1800" b="1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linearly related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to the world’s population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Effect of the population on the economy or society in the timespan are not taken into consideration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Astronomical time spans are not taken into consideration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AutoNum type="arabicPeriod"/>
            </a:pPr>
            <a:r>
              <a:rPr lang="en" sz="1800" b="1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All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the planet’s accessible resources will be used to support a hypothetical “maximum population”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Crucial Factors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Resources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Related to the availability of resources, consumption and production rates of resources</a:t>
            </a:r>
            <a:endParaRPr sz="1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186" name="Google Shape;186;p20"/>
          <p:cNvGraphicFramePr/>
          <p:nvPr/>
        </p:nvGraphicFramePr>
        <p:xfrm>
          <a:off x="1297500" y="1307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{28A58431-F07F-47A4-8738-43CC2A446FD5}</a:tableStyleId>
              </a:tblPr>
              <a:tblGrid>
                <a:gridCol w="344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Dumped factors</a:t>
                      </a:r>
                      <a:endParaRPr sz="1800" b="1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Selected Factors</a:t>
                      </a:r>
                      <a:endParaRPr sz="1800" b="1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Space</a:t>
                      </a:r>
                      <a:endParaRPr sz="1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Food </a:t>
                      </a:r>
                      <a:endParaRPr sz="1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Energy</a:t>
                      </a:r>
                      <a:endParaRPr sz="1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Water</a:t>
                      </a:r>
                      <a:endParaRPr sz="1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Damage+Recovery of the planet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Related to the rate of damage to the planet and rate of recovery of the planet</a:t>
            </a:r>
            <a:endParaRPr sz="1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3" name="Google Shape;193;p21"/>
          <p:cNvGraphicFramePr/>
          <p:nvPr/>
        </p:nvGraphicFramePr>
        <p:xfrm>
          <a:off x="1297500" y="1832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{28A58431-F07F-47A4-8738-43CC2A446FD5}</a:tableStyleId>
              </a:tblPr>
              <a:tblGrid>
                <a:gridCol w="344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Dumped factors</a:t>
                      </a:r>
                      <a:endParaRPr sz="1800" b="1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Selected Factors</a:t>
                      </a:r>
                      <a:endParaRPr sz="1800" b="1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Damage of the nitrogen and phosphorus cycles</a:t>
                      </a:r>
                      <a:endParaRPr sz="1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Carbon emission</a:t>
                      </a:r>
                      <a:endParaRPr sz="18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Microsoft Office PowerPoint</Application>
  <PresentationFormat>全屏显示(16:9)</PresentationFormat>
  <Paragraphs>312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Arial</vt:lpstr>
      <vt:lpstr>Times New Roman</vt:lpstr>
      <vt:lpstr>Montserrat</vt:lpstr>
      <vt:lpstr>Lato</vt:lpstr>
      <vt:lpstr>Cambria</vt:lpstr>
      <vt:lpstr>Focus</vt:lpstr>
      <vt:lpstr>Carrying Capacity: Are We Past The Limit?</vt:lpstr>
      <vt:lpstr>Carrying Capacity  K=4.09 billion</vt:lpstr>
      <vt:lpstr>Carrying Capacity</vt:lpstr>
      <vt:lpstr>Assumptions</vt:lpstr>
      <vt:lpstr>PowerPoint 演示文稿</vt:lpstr>
      <vt:lpstr>Our assumptions</vt:lpstr>
      <vt:lpstr>Crucial Factors</vt:lpstr>
      <vt:lpstr>Resources Related to the availability of resources, consumption and production rates of resources </vt:lpstr>
      <vt:lpstr>Damage+Recovery of the planet Related to the rate of damage to the planet and rate of recovery of the planet </vt:lpstr>
      <vt:lpstr>Construction of model - Part I: Construction of respective formulas   </vt:lpstr>
      <vt:lpstr>Construction of model - Part I: Construction of respective formulas   </vt:lpstr>
      <vt:lpstr>Construction of model - Part I: Construction of respective formulas</vt:lpstr>
      <vt:lpstr>Construction of model - Part II: Finding suitable data to input into the formulas+Results</vt:lpstr>
      <vt:lpstr>Construction of model - Part II: Finding suitable data to input into the formulas+Results</vt:lpstr>
      <vt:lpstr>Construction of model - Part III: Development of an ideal situation</vt:lpstr>
      <vt:lpstr>Construction of model - Part III: Development of an ideal situation</vt:lpstr>
      <vt:lpstr>Construction of model - Part III: Development of an ideal situation</vt:lpstr>
      <vt:lpstr>Construction of model - Part III: Development of an ideal situation</vt:lpstr>
      <vt:lpstr>Analysis of our model - Strengths</vt:lpstr>
      <vt:lpstr>Analysis of our model - Weaknesses</vt:lpstr>
      <vt:lpstr>Anticipated Future Conditions</vt:lpstr>
      <vt:lpstr>PowerPoint 演示文稿</vt:lpstr>
      <vt:lpstr>Solutions and Suggestions</vt:lpstr>
      <vt:lpstr>Solutions and Suggestions</vt:lpstr>
      <vt:lpstr>Solutions and Suggestions</vt:lpstr>
      <vt:lpstr>Conclusion</vt:lpstr>
      <vt:lpstr>Thank you</vt:lpstr>
      <vt:lpstr>Appendix</vt:lpstr>
      <vt:lpstr>PowerPoint 演示文稿</vt:lpstr>
      <vt:lpstr>Equations -- Food </vt:lpstr>
      <vt:lpstr>Equations -- Water</vt:lpstr>
      <vt:lpstr>Equations -- Carbon</vt:lpstr>
      <vt:lpstr>Solutions -- Carbon Renewable Energy: Solar, Wind &amp; HEP </vt:lpstr>
      <vt:lpstr>Solutions -- Carbon Afforestation</vt:lpstr>
      <vt:lpstr>Solutions -- Carbon </vt:lpstr>
      <vt:lpstr>Solutions -- Water Reducing waste by means of drip irrigation and changing behaviour</vt:lpstr>
      <vt:lpstr>Solutions -- Water Reducing waste by means of drip irrigation and changing consumption behaviour </vt:lpstr>
      <vt:lpstr>Solutions -- Water Reducing waste by means of drip irrigation and changing consumption behaviour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Carrying Capacity: Are We Past The Limit?</dc:title>
  <cp:lastModifiedBy>esther immc</cp:lastModifiedBy>
  <cp:revision>1</cp:revision>
  <dcterms:modified xsi:type="dcterms:W3CDTF">2019-07-23T04:30:38Z</dcterms:modified>
</cp:coreProperties>
</file>