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Lst>
  <p:sldSz cx="6858000" cy="136794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p:scale>
          <a:sx n="115" d="100"/>
          <a:sy n="115" d="100"/>
        </p:scale>
        <p:origin x="108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238751"/>
            <a:ext cx="5829300" cy="4762488"/>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7184899"/>
            <a:ext cx="5143500" cy="330270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01223D9-FD7C-2044-ACA2-9C254C65F6F3}" type="datetimeFigureOut">
              <a:rPr lang="en-CA" smtClean="0"/>
              <a:t>2022-03-10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A49AD0-088D-0F48-9C2A-FCF61F95DE7E}" type="slidenum">
              <a:rPr lang="en-CA" smtClean="0"/>
              <a:t>‹#›</a:t>
            </a:fld>
            <a:endParaRPr lang="en-CA"/>
          </a:p>
        </p:txBody>
      </p:sp>
    </p:spTree>
    <p:extLst>
      <p:ext uri="{BB962C8B-B14F-4D97-AF65-F5344CB8AC3E}">
        <p14:creationId xmlns:p14="http://schemas.microsoft.com/office/powerpoint/2010/main" val="2714504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01223D9-FD7C-2044-ACA2-9C254C65F6F3}" type="datetimeFigureOut">
              <a:rPr lang="en-CA" smtClean="0"/>
              <a:t>2022-03-10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A49AD0-088D-0F48-9C2A-FCF61F95DE7E}" type="slidenum">
              <a:rPr lang="en-CA" smtClean="0"/>
              <a:t>‹#›</a:t>
            </a:fld>
            <a:endParaRPr lang="en-CA"/>
          </a:p>
        </p:txBody>
      </p:sp>
    </p:spTree>
    <p:extLst>
      <p:ext uri="{BB962C8B-B14F-4D97-AF65-F5344CB8AC3E}">
        <p14:creationId xmlns:p14="http://schemas.microsoft.com/office/powerpoint/2010/main" val="1817365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728306"/>
            <a:ext cx="1478756" cy="1159273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728306"/>
            <a:ext cx="4350544" cy="115927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01223D9-FD7C-2044-ACA2-9C254C65F6F3}" type="datetimeFigureOut">
              <a:rPr lang="en-CA" smtClean="0"/>
              <a:t>2022-03-10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A49AD0-088D-0F48-9C2A-FCF61F95DE7E}" type="slidenum">
              <a:rPr lang="en-CA" smtClean="0"/>
              <a:t>‹#›</a:t>
            </a:fld>
            <a:endParaRPr lang="en-CA"/>
          </a:p>
        </p:txBody>
      </p:sp>
    </p:spTree>
    <p:extLst>
      <p:ext uri="{BB962C8B-B14F-4D97-AF65-F5344CB8AC3E}">
        <p14:creationId xmlns:p14="http://schemas.microsoft.com/office/powerpoint/2010/main" val="1018332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01223D9-FD7C-2044-ACA2-9C254C65F6F3}" type="datetimeFigureOut">
              <a:rPr lang="en-CA" smtClean="0"/>
              <a:t>2022-03-10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A49AD0-088D-0F48-9C2A-FCF61F95DE7E}" type="slidenum">
              <a:rPr lang="en-CA" smtClean="0"/>
              <a:t>‹#›</a:t>
            </a:fld>
            <a:endParaRPr lang="en-CA"/>
          </a:p>
        </p:txBody>
      </p:sp>
    </p:spTree>
    <p:extLst>
      <p:ext uri="{BB962C8B-B14F-4D97-AF65-F5344CB8AC3E}">
        <p14:creationId xmlns:p14="http://schemas.microsoft.com/office/powerpoint/2010/main" val="524003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410376"/>
            <a:ext cx="5915025" cy="5690286"/>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9154495"/>
            <a:ext cx="5915025" cy="29923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01223D9-FD7C-2044-ACA2-9C254C65F6F3}" type="datetimeFigureOut">
              <a:rPr lang="en-CA" smtClean="0"/>
              <a:t>2022-03-10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A49AD0-088D-0F48-9C2A-FCF61F95DE7E}" type="slidenum">
              <a:rPr lang="en-CA" smtClean="0"/>
              <a:t>‹#›</a:t>
            </a:fld>
            <a:endParaRPr lang="en-CA"/>
          </a:p>
        </p:txBody>
      </p:sp>
    </p:spTree>
    <p:extLst>
      <p:ext uri="{BB962C8B-B14F-4D97-AF65-F5344CB8AC3E}">
        <p14:creationId xmlns:p14="http://schemas.microsoft.com/office/powerpoint/2010/main" val="2015304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3641531"/>
            <a:ext cx="2914650" cy="867950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3641531"/>
            <a:ext cx="2914650" cy="867950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01223D9-FD7C-2044-ACA2-9C254C65F6F3}" type="datetimeFigureOut">
              <a:rPr lang="en-CA" smtClean="0"/>
              <a:t>2022-03-10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A49AD0-088D-0F48-9C2A-FCF61F95DE7E}" type="slidenum">
              <a:rPr lang="en-CA" smtClean="0"/>
              <a:t>‹#›</a:t>
            </a:fld>
            <a:endParaRPr lang="en-CA"/>
          </a:p>
        </p:txBody>
      </p:sp>
    </p:spTree>
    <p:extLst>
      <p:ext uri="{BB962C8B-B14F-4D97-AF65-F5344CB8AC3E}">
        <p14:creationId xmlns:p14="http://schemas.microsoft.com/office/powerpoint/2010/main" val="188175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728309"/>
            <a:ext cx="5915025" cy="2644069"/>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3353376"/>
            <a:ext cx="2901255" cy="164343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4996813"/>
            <a:ext cx="2901255" cy="73495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3353376"/>
            <a:ext cx="2915543" cy="164343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4996813"/>
            <a:ext cx="2915543" cy="73495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01223D9-FD7C-2044-ACA2-9C254C65F6F3}" type="datetimeFigureOut">
              <a:rPr lang="en-CA" smtClean="0"/>
              <a:t>2022-03-10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BA49AD0-088D-0F48-9C2A-FCF61F95DE7E}" type="slidenum">
              <a:rPr lang="en-CA" smtClean="0"/>
              <a:t>‹#›</a:t>
            </a:fld>
            <a:endParaRPr lang="en-CA"/>
          </a:p>
        </p:txBody>
      </p:sp>
    </p:spTree>
    <p:extLst>
      <p:ext uri="{BB962C8B-B14F-4D97-AF65-F5344CB8AC3E}">
        <p14:creationId xmlns:p14="http://schemas.microsoft.com/office/powerpoint/2010/main" val="266144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01223D9-FD7C-2044-ACA2-9C254C65F6F3}" type="datetimeFigureOut">
              <a:rPr lang="en-CA" smtClean="0"/>
              <a:t>2022-03-10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BA49AD0-088D-0F48-9C2A-FCF61F95DE7E}" type="slidenum">
              <a:rPr lang="en-CA" smtClean="0"/>
              <a:t>‹#›</a:t>
            </a:fld>
            <a:endParaRPr lang="en-CA"/>
          </a:p>
        </p:txBody>
      </p:sp>
    </p:spTree>
    <p:extLst>
      <p:ext uri="{BB962C8B-B14F-4D97-AF65-F5344CB8AC3E}">
        <p14:creationId xmlns:p14="http://schemas.microsoft.com/office/powerpoint/2010/main" val="5007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223D9-FD7C-2044-ACA2-9C254C65F6F3}" type="datetimeFigureOut">
              <a:rPr lang="en-CA" smtClean="0"/>
              <a:t>2022-03-10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BA49AD0-088D-0F48-9C2A-FCF61F95DE7E}" type="slidenum">
              <a:rPr lang="en-CA" smtClean="0"/>
              <a:t>‹#›</a:t>
            </a:fld>
            <a:endParaRPr lang="en-CA"/>
          </a:p>
        </p:txBody>
      </p:sp>
    </p:spTree>
    <p:extLst>
      <p:ext uri="{BB962C8B-B14F-4D97-AF65-F5344CB8AC3E}">
        <p14:creationId xmlns:p14="http://schemas.microsoft.com/office/powerpoint/2010/main" val="339472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911966"/>
            <a:ext cx="2211884" cy="3191881"/>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969596"/>
            <a:ext cx="3471863" cy="97213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4103846"/>
            <a:ext cx="2211884" cy="760288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D01223D9-FD7C-2044-ACA2-9C254C65F6F3}" type="datetimeFigureOut">
              <a:rPr lang="en-CA" smtClean="0"/>
              <a:t>2022-03-10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A49AD0-088D-0F48-9C2A-FCF61F95DE7E}" type="slidenum">
              <a:rPr lang="en-CA" smtClean="0"/>
              <a:t>‹#›</a:t>
            </a:fld>
            <a:endParaRPr lang="en-CA"/>
          </a:p>
        </p:txBody>
      </p:sp>
    </p:spTree>
    <p:extLst>
      <p:ext uri="{BB962C8B-B14F-4D97-AF65-F5344CB8AC3E}">
        <p14:creationId xmlns:p14="http://schemas.microsoft.com/office/powerpoint/2010/main" val="408615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911966"/>
            <a:ext cx="2211884" cy="3191881"/>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969596"/>
            <a:ext cx="3471863" cy="972130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4103846"/>
            <a:ext cx="2211884" cy="760288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D01223D9-FD7C-2044-ACA2-9C254C65F6F3}" type="datetimeFigureOut">
              <a:rPr lang="en-CA" smtClean="0"/>
              <a:t>2022-03-10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A49AD0-088D-0F48-9C2A-FCF61F95DE7E}" type="slidenum">
              <a:rPr lang="en-CA" smtClean="0"/>
              <a:t>‹#›</a:t>
            </a:fld>
            <a:endParaRPr lang="en-CA"/>
          </a:p>
        </p:txBody>
      </p:sp>
    </p:spTree>
    <p:extLst>
      <p:ext uri="{BB962C8B-B14F-4D97-AF65-F5344CB8AC3E}">
        <p14:creationId xmlns:p14="http://schemas.microsoft.com/office/powerpoint/2010/main" val="756349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728309"/>
            <a:ext cx="5915025" cy="2644069"/>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3641531"/>
            <a:ext cx="5915025" cy="8679509"/>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8" y="12678862"/>
            <a:ext cx="1543050" cy="728306"/>
          </a:xfrm>
          <a:prstGeom prst="rect">
            <a:avLst/>
          </a:prstGeom>
        </p:spPr>
        <p:txBody>
          <a:bodyPr vert="horz" lIns="91440" tIns="45720" rIns="91440" bIns="45720" rtlCol="0" anchor="ctr"/>
          <a:lstStyle>
            <a:lvl1pPr algn="l">
              <a:defRPr sz="900">
                <a:solidFill>
                  <a:schemeClr val="tx1">
                    <a:tint val="75000"/>
                  </a:schemeClr>
                </a:solidFill>
              </a:defRPr>
            </a:lvl1pPr>
          </a:lstStyle>
          <a:p>
            <a:fld id="{D01223D9-FD7C-2044-ACA2-9C254C65F6F3}" type="datetimeFigureOut">
              <a:rPr lang="en-CA" smtClean="0"/>
              <a:t>2022-03-10</a:t>
            </a:fld>
            <a:endParaRPr lang="en-CA"/>
          </a:p>
        </p:txBody>
      </p:sp>
      <p:sp>
        <p:nvSpPr>
          <p:cNvPr id="5" name="Footer Placeholder 4"/>
          <p:cNvSpPr>
            <a:spLocks noGrp="1"/>
          </p:cNvSpPr>
          <p:nvPr>
            <p:ph type="ftr" sz="quarter" idx="3"/>
          </p:nvPr>
        </p:nvSpPr>
        <p:spPr>
          <a:xfrm>
            <a:off x="2271713" y="12678862"/>
            <a:ext cx="2314575" cy="728306"/>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43463" y="12678862"/>
            <a:ext cx="1543050" cy="728306"/>
          </a:xfrm>
          <a:prstGeom prst="rect">
            <a:avLst/>
          </a:prstGeom>
        </p:spPr>
        <p:txBody>
          <a:bodyPr vert="horz" lIns="91440" tIns="45720" rIns="91440" bIns="45720" rtlCol="0" anchor="ctr"/>
          <a:lstStyle>
            <a:lvl1pPr algn="r">
              <a:defRPr sz="900">
                <a:solidFill>
                  <a:schemeClr val="tx1">
                    <a:tint val="75000"/>
                  </a:schemeClr>
                </a:solidFill>
              </a:defRPr>
            </a:lvl1pPr>
          </a:lstStyle>
          <a:p>
            <a:fld id="{9BA49AD0-088D-0F48-9C2A-FCF61F95DE7E}" type="slidenum">
              <a:rPr lang="en-CA" smtClean="0"/>
              <a:t>‹#›</a:t>
            </a:fld>
            <a:endParaRPr lang="en-CA"/>
          </a:p>
        </p:txBody>
      </p:sp>
    </p:spTree>
    <p:extLst>
      <p:ext uri="{BB962C8B-B14F-4D97-AF65-F5344CB8AC3E}">
        <p14:creationId xmlns:p14="http://schemas.microsoft.com/office/powerpoint/2010/main" val="12711239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fitnesstrackerinfohub.netlify.app/"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AEE351-E813-3049-B1C7-C3673C935990}"/>
              </a:ext>
            </a:extLst>
          </p:cNvPr>
          <p:cNvSpPr txBox="1"/>
          <p:nvPr/>
        </p:nvSpPr>
        <p:spPr>
          <a:xfrm>
            <a:off x="114297" y="245248"/>
            <a:ext cx="2550698" cy="795474"/>
          </a:xfrm>
          <a:prstGeom prst="rect">
            <a:avLst/>
          </a:prstGeom>
          <a:noFill/>
        </p:spPr>
        <p:txBody>
          <a:bodyPr wrap="none" rtlCol="0">
            <a:spAutoFit/>
          </a:bodyPr>
          <a:lstStyle/>
          <a:p>
            <a:r>
              <a:rPr lang="en-CA" sz="4569" dirty="0">
                <a:latin typeface="Lato" panose="020F0502020204030203" pitchFamily="34" charset="77"/>
              </a:rPr>
              <a:t>MINGAR</a:t>
            </a:r>
          </a:p>
        </p:txBody>
      </p:sp>
      <p:sp>
        <p:nvSpPr>
          <p:cNvPr id="5" name="Triangle 4">
            <a:extLst>
              <a:ext uri="{FF2B5EF4-FFF2-40B4-BE49-F238E27FC236}">
                <a16:creationId xmlns:a16="http://schemas.microsoft.com/office/drawing/2014/main" id="{8886AD2A-66DD-F643-A59F-920F2767A989}"/>
              </a:ext>
            </a:extLst>
          </p:cNvPr>
          <p:cNvSpPr>
            <a:spLocks noChangeAspect="1"/>
          </p:cNvSpPr>
          <p:nvPr/>
        </p:nvSpPr>
        <p:spPr>
          <a:xfrm rot="10800000">
            <a:off x="271056" y="924590"/>
            <a:ext cx="348477" cy="264205"/>
          </a:xfrm>
          <a:prstGeom prst="triangle">
            <a:avLst>
              <a:gd name="adj" fmla="val 5035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CA" sz="1246"/>
          </a:p>
        </p:txBody>
      </p:sp>
    </p:spTree>
    <p:extLst>
      <p:ext uri="{BB962C8B-B14F-4D97-AF65-F5344CB8AC3E}">
        <p14:creationId xmlns:p14="http://schemas.microsoft.com/office/powerpoint/2010/main" val="326019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38D188-0BBC-5A45-89A0-5FFA642FEE4D}"/>
              </a:ext>
            </a:extLst>
          </p:cNvPr>
          <p:cNvSpPr txBox="1"/>
          <p:nvPr/>
        </p:nvSpPr>
        <p:spPr>
          <a:xfrm>
            <a:off x="110359" y="1095687"/>
            <a:ext cx="6637282" cy="11356955"/>
          </a:xfrm>
          <a:prstGeom prst="rect">
            <a:avLst/>
          </a:prstGeom>
          <a:noFill/>
        </p:spPr>
        <p:txBody>
          <a:bodyPr wrap="square" rtlCol="0">
            <a:spAutoFit/>
          </a:bodyPr>
          <a:lstStyle/>
          <a:p>
            <a:r>
              <a:rPr lang="en-CA" sz="1200" dirty="0">
                <a:latin typeface="Arial" panose="020B0604020202020204" pitchFamily="34" charset="0"/>
                <a:cs typeface="Arial" panose="020B0604020202020204" pitchFamily="34" charset="0"/>
              </a:rPr>
              <a:t>Hi,</a:t>
            </a:r>
          </a:p>
          <a:p>
            <a:endParaRPr lang="en-CA" sz="1200" dirty="0">
              <a:latin typeface="Arial" panose="020B0604020202020204" pitchFamily="34" charset="0"/>
              <a:cs typeface="Arial" panose="020B0604020202020204" pitchFamily="34" charset="0"/>
            </a:endParaRPr>
          </a:p>
          <a:p>
            <a:r>
              <a:rPr lang="en-CA" sz="1200" dirty="0">
                <a:latin typeface="Arial" panose="020B0604020202020204" pitchFamily="34" charset="0"/>
                <a:cs typeface="Arial" panose="020B0604020202020204" pitchFamily="34" charset="0"/>
              </a:rPr>
              <a:t>Thanks again for the great work on the </a:t>
            </a:r>
            <a:r>
              <a:rPr lang="en-CA" sz="1200" i="1" dirty="0">
                <a:latin typeface="Arial" panose="020B0604020202020204" pitchFamily="34" charset="0"/>
                <a:cs typeface="Arial" panose="020B0604020202020204" pitchFamily="34" charset="0"/>
              </a:rPr>
              <a:t>Small Steps</a:t>
            </a:r>
            <a:r>
              <a:rPr lang="en-CA" sz="1200" dirty="0">
                <a:latin typeface="Arial" panose="020B0604020202020204" pitchFamily="34" charset="0"/>
                <a:cs typeface="Arial" panose="020B0604020202020204" pitchFamily="34" charset="0"/>
              </a:rPr>
              <a:t> project last year. I’m reaching out with another piece of work I’m hoping you can take on.</a:t>
            </a:r>
          </a:p>
          <a:p>
            <a:endParaRPr lang="en-CA" sz="1200" dirty="0">
              <a:latin typeface="Arial" panose="020B0604020202020204" pitchFamily="34" charset="0"/>
              <a:cs typeface="Arial" panose="020B0604020202020204" pitchFamily="34" charset="0"/>
            </a:endParaRPr>
          </a:p>
          <a:p>
            <a:r>
              <a:rPr lang="en-CA" sz="1200" dirty="0">
                <a:latin typeface="Arial" panose="020B0604020202020204" pitchFamily="34" charset="0"/>
                <a:cs typeface="Arial" panose="020B0604020202020204" pitchFamily="34" charset="0"/>
              </a:rPr>
              <a:t>I've included some information below, but the big idea is that we want some specialist statistics support to help us better understand issues around our new lines of wearables fitness trackers/smartwatches and our customers.</a:t>
            </a:r>
          </a:p>
          <a:p>
            <a:endParaRPr lang="en-CA" sz="1200" dirty="0">
              <a:latin typeface="Arial" panose="020B0604020202020204" pitchFamily="34" charset="0"/>
              <a:cs typeface="Arial" panose="020B0604020202020204" pitchFamily="34" charset="0"/>
            </a:endParaRPr>
          </a:p>
          <a:p>
            <a:r>
              <a:rPr lang="en-CA" sz="1200" b="1" dirty="0">
                <a:latin typeface="Arial" panose="020B0604020202020204" pitchFamily="34" charset="0"/>
                <a:cs typeface="Arial" panose="020B0604020202020204" pitchFamily="34" charset="0"/>
              </a:rPr>
              <a:t>Company background:</a:t>
            </a:r>
            <a:r>
              <a:rPr lang="en-CA" sz="1200" dirty="0">
                <a:latin typeface="Arial" panose="020B0604020202020204" pitchFamily="34" charset="0"/>
                <a:cs typeface="Arial" panose="020B0604020202020204" pitchFamily="34" charset="0"/>
              </a:rPr>
              <a:t> </a:t>
            </a:r>
            <a:r>
              <a:rPr lang="en-CA" sz="1200" dirty="0" err="1">
                <a:latin typeface="Arial" panose="020B0604020202020204" pitchFamily="34" charset="0"/>
                <a:cs typeface="Arial" panose="020B0604020202020204" pitchFamily="34" charset="0"/>
              </a:rPr>
              <a:t>Mingar</a:t>
            </a:r>
            <a:r>
              <a:rPr lang="en-CA" sz="1200" dirty="0">
                <a:latin typeface="Arial" panose="020B0604020202020204" pitchFamily="34" charset="0"/>
                <a:cs typeface="Arial" panose="020B0604020202020204" pitchFamily="34" charset="0"/>
              </a:rPr>
              <a:t> started out making GPS units for marine vehicles and military personnel, before branching out to personal GPS units for runners in the early 2000s. Over the years, we have developed a number of products aimed at outdoor recreation, including high-end fitness tracking wearable devices.</a:t>
            </a:r>
          </a:p>
          <a:p>
            <a:endParaRPr lang="en-CA" sz="1200" dirty="0">
              <a:latin typeface="Arial" panose="020B0604020202020204" pitchFamily="34" charset="0"/>
              <a:cs typeface="Arial" panose="020B0604020202020204" pitchFamily="34" charset="0"/>
            </a:endParaRPr>
          </a:p>
          <a:p>
            <a:r>
              <a:rPr lang="en-CA" sz="1200" b="1" dirty="0">
                <a:latin typeface="Arial" panose="020B0604020202020204" pitchFamily="34" charset="0"/>
                <a:cs typeface="Arial" panose="020B0604020202020204" pitchFamily="34" charset="0"/>
              </a:rPr>
              <a:t>Competition: </a:t>
            </a:r>
            <a:r>
              <a:rPr lang="en-CA" sz="1200" dirty="0">
                <a:latin typeface="Arial" panose="020B0604020202020204" pitchFamily="34" charset="0"/>
                <a:cs typeface="Arial" panose="020B0604020202020204" pitchFamily="34" charset="0"/>
              </a:rPr>
              <a:t>Traditionally, our main competitor in the fitness tracker space is </a:t>
            </a:r>
            <a:r>
              <a:rPr lang="en-CA" sz="1200" dirty="0" err="1">
                <a:latin typeface="Arial" panose="020B0604020202020204" pitchFamily="34" charset="0"/>
                <a:cs typeface="Arial" panose="020B0604020202020204" pitchFamily="34" charset="0"/>
              </a:rPr>
              <a:t>Bitfit</a:t>
            </a:r>
            <a:r>
              <a:rPr lang="en-CA" sz="1200" dirty="0">
                <a:latin typeface="Arial" panose="020B0604020202020204" pitchFamily="34" charset="0"/>
                <a:cs typeface="Arial" panose="020B0604020202020204" pitchFamily="34" charset="0"/>
              </a:rPr>
              <a:t>, a company that has exclusively focused on personal fitness tracking devices. Their devices are smaller, the price point is lower, and their app currently offers more insights. They have designed and marketed their product for the average consumer who is interested in living a healthy lifestyle.</a:t>
            </a:r>
          </a:p>
          <a:p>
            <a:endParaRPr lang="en-CA" sz="1200" dirty="0">
              <a:latin typeface="Arial" panose="020B0604020202020204" pitchFamily="34" charset="0"/>
              <a:cs typeface="Arial" panose="020B0604020202020204" pitchFamily="34" charset="0"/>
            </a:endParaRPr>
          </a:p>
          <a:p>
            <a:r>
              <a:rPr lang="en-CA" sz="1200" b="1" dirty="0">
                <a:latin typeface="Arial" panose="020B0604020202020204" pitchFamily="34" charset="0"/>
                <a:cs typeface="Arial" panose="020B0604020202020204" pitchFamily="34" charset="0"/>
              </a:rPr>
              <a:t>Situation:</a:t>
            </a:r>
            <a:r>
              <a:rPr lang="en-CA" sz="1200" dirty="0">
                <a:latin typeface="Arial" panose="020B0604020202020204" pitchFamily="34" charset="0"/>
                <a:cs typeface="Arial" panose="020B0604020202020204" pitchFamily="34" charset="0"/>
              </a:rPr>
              <a:t> Wearables are a growing market. We want to not only grow with that market but also gain market share. To compete with </a:t>
            </a:r>
            <a:r>
              <a:rPr lang="en-CA" sz="1200" dirty="0" err="1">
                <a:latin typeface="Arial" panose="020B0604020202020204" pitchFamily="34" charset="0"/>
                <a:cs typeface="Arial" panose="020B0604020202020204" pitchFamily="34" charset="0"/>
              </a:rPr>
              <a:t>Bitfit</a:t>
            </a:r>
            <a:r>
              <a:rPr lang="en-CA" sz="1200" dirty="0">
                <a:latin typeface="Arial" panose="020B0604020202020204" pitchFamily="34" charset="0"/>
                <a:cs typeface="Arial" panose="020B0604020202020204" pitchFamily="34" charset="0"/>
              </a:rPr>
              <a:t>, we’ve recently expanded our product offerings. We’ve added the ‘Active’ and ‘Advance’ lines at a more approachable price point for the average </a:t>
            </a:r>
          </a:p>
          <a:p>
            <a:r>
              <a:rPr lang="en-CA" sz="1200" dirty="0">
                <a:latin typeface="Arial" panose="020B0604020202020204" pitchFamily="34" charset="0"/>
                <a:cs typeface="Arial" panose="020B0604020202020204" pitchFamily="34" charset="0"/>
              </a:rPr>
              <a:t>We'd like to bring you on board to help us with some key insights for marketing and product considerations. Some of our key questions are below. I'd also like to highlight that ethical treatment of our customer data is a key part of our business values, and it would be great to emphasize these considerations in your report.</a:t>
            </a:r>
            <a:br>
              <a:rPr lang="en-CA" sz="1200" dirty="0">
                <a:latin typeface="Arial" panose="020B0604020202020204" pitchFamily="34" charset="0"/>
                <a:cs typeface="Arial" panose="020B0604020202020204" pitchFamily="34" charset="0"/>
              </a:rPr>
            </a:br>
            <a:endParaRPr lang="en-CA" sz="1200" dirty="0">
              <a:latin typeface="Arial" panose="020B0604020202020204" pitchFamily="34" charset="0"/>
              <a:cs typeface="Arial" panose="020B0604020202020204" pitchFamily="34" charset="0"/>
            </a:endParaRPr>
          </a:p>
          <a:p>
            <a:r>
              <a:rPr lang="en-CA" sz="1200" b="1" dirty="0">
                <a:latin typeface="Arial" panose="020B0604020202020204" pitchFamily="34" charset="0"/>
                <a:cs typeface="Arial" panose="020B0604020202020204" pitchFamily="34" charset="0"/>
              </a:rPr>
              <a:t>Questions:</a:t>
            </a:r>
            <a:endParaRPr lang="en-CA"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CA" sz="1200" dirty="0">
                <a:latin typeface="Arial" panose="020B0604020202020204" pitchFamily="34" charset="0"/>
                <a:cs typeface="Arial" panose="020B0604020202020204" pitchFamily="34" charset="0"/>
              </a:rPr>
              <a:t>Our </a:t>
            </a:r>
            <a:r>
              <a:rPr lang="en-CA" sz="1200" b="1" dirty="0">
                <a:latin typeface="Arial" panose="020B0604020202020204" pitchFamily="34" charset="0"/>
                <a:cs typeface="Arial" panose="020B0604020202020204" pitchFamily="34" charset="0"/>
              </a:rPr>
              <a:t>marketing team</a:t>
            </a:r>
            <a:r>
              <a:rPr lang="en-CA" sz="1200" dirty="0">
                <a:latin typeface="Arial" panose="020B0604020202020204" pitchFamily="34" charset="0"/>
                <a:cs typeface="Arial" panose="020B0604020202020204" pitchFamily="34" charset="0"/>
              </a:rPr>
              <a:t> wants information to inform their strategy in the Canadian market. Who are our new customers? How are buyers of the newer and more affordable 'Active' and 'Advance' products different to our traditional customers? We're especially interested in understanding if these two lines have attracted customers outside of our traditionally higher-income base.</a:t>
            </a:r>
          </a:p>
          <a:p>
            <a:pPr marL="285750" indent="-285750">
              <a:buFont typeface="Arial" panose="020B0604020202020204" pitchFamily="34" charset="0"/>
              <a:buChar char="•"/>
            </a:pPr>
            <a:r>
              <a:rPr lang="en-CA" sz="1200" dirty="0">
                <a:latin typeface="Arial" panose="020B0604020202020204" pitchFamily="34" charset="0"/>
                <a:cs typeface="Arial" panose="020B0604020202020204" pitchFamily="34" charset="0"/>
              </a:rPr>
              <a:t>Our </a:t>
            </a:r>
            <a:r>
              <a:rPr lang="en-CA" sz="1200" b="1" dirty="0">
                <a:latin typeface="Arial" panose="020B0604020202020204" pitchFamily="34" charset="0"/>
                <a:cs typeface="Arial" panose="020B0604020202020204" pitchFamily="34" charset="0"/>
              </a:rPr>
              <a:t>social media team</a:t>
            </a:r>
            <a:r>
              <a:rPr lang="en-CA" sz="1200" dirty="0">
                <a:latin typeface="Arial" panose="020B0604020202020204" pitchFamily="34" charset="0"/>
                <a:cs typeface="Arial" panose="020B0604020202020204" pitchFamily="34" charset="0"/>
              </a:rPr>
              <a:t> is currently tracking a trend in complaints that our devices are performing poorly for users with darker skin, particularly with respect to </a:t>
            </a:r>
            <a:r>
              <a:rPr lang="en-CA" sz="1200" b="1" dirty="0">
                <a:latin typeface="Arial" panose="020B0604020202020204" pitchFamily="34" charset="0"/>
                <a:cs typeface="Arial" panose="020B0604020202020204" pitchFamily="34" charset="0"/>
              </a:rPr>
              <a:t>sleep scores</a:t>
            </a:r>
            <a:r>
              <a:rPr lang="en-CA" sz="1200" dirty="0">
                <a:latin typeface="Arial" panose="020B0604020202020204" pitchFamily="34" charset="0"/>
                <a:cs typeface="Arial" panose="020B0604020202020204" pitchFamily="34" charset="0"/>
              </a:rPr>
              <a:t>. Could you investigate this? We don’t collect data on race or ethnicity but want to ensure we're taking this concern seriously as having our devices labelled as 'racist' would be very damaging and of course, not in line with our values as a company.  </a:t>
            </a:r>
          </a:p>
          <a:p>
            <a:pPr marL="285750" indent="-285750">
              <a:buFont typeface="Arial" panose="020B0604020202020204" pitchFamily="34" charset="0"/>
              <a:buChar char="•"/>
            </a:pPr>
            <a:r>
              <a:rPr lang="en-CA" sz="1200" dirty="0">
                <a:latin typeface="Arial" panose="020B0604020202020204" pitchFamily="34" charset="0"/>
                <a:cs typeface="Arial" panose="020B0604020202020204" pitchFamily="34" charset="0"/>
              </a:rPr>
              <a:t>Obviously, this data is sensitive and of commercial significance. NDAs will be required from anyone working on the project.</a:t>
            </a:r>
          </a:p>
          <a:p>
            <a:endParaRPr lang="en-CA" sz="1200" b="1" dirty="0">
              <a:latin typeface="Arial" panose="020B0604020202020204" pitchFamily="34" charset="0"/>
              <a:cs typeface="Arial" panose="020B0604020202020204" pitchFamily="34" charset="0"/>
            </a:endParaRPr>
          </a:p>
          <a:p>
            <a:r>
              <a:rPr lang="en-CA" sz="1200" b="1" dirty="0">
                <a:latin typeface="Arial" panose="020B0604020202020204" pitchFamily="34" charset="0"/>
                <a:cs typeface="Arial" panose="020B0604020202020204" pitchFamily="34" charset="0"/>
              </a:rPr>
              <a:t>I’ll be able to provide:</a:t>
            </a:r>
            <a:r>
              <a:rPr lang="en-CA" sz="12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CA" sz="1200" dirty="0">
                <a:latin typeface="Arial" panose="020B0604020202020204" pitchFamily="34" charset="0"/>
                <a:cs typeface="Arial" panose="020B0604020202020204" pitchFamily="34" charset="0"/>
              </a:rPr>
              <a:t>Customer-level data (age, gender, etc.)</a:t>
            </a:r>
          </a:p>
          <a:p>
            <a:pPr marL="285750" indent="-285750">
              <a:buFont typeface="Arial" panose="020B0604020202020204" pitchFamily="34" charset="0"/>
              <a:buChar char="•"/>
            </a:pPr>
            <a:r>
              <a:rPr lang="en-CA" sz="1200" dirty="0">
                <a:latin typeface="Arial" panose="020B0604020202020204" pitchFamily="34" charset="0"/>
                <a:cs typeface="Arial" panose="020B0604020202020204" pitchFamily="34" charset="0"/>
              </a:rPr>
              <a:t>Customer-device linkage data</a:t>
            </a:r>
          </a:p>
          <a:p>
            <a:pPr marL="285750" indent="-285750">
              <a:buFont typeface="Arial" panose="020B0604020202020204" pitchFamily="34" charset="0"/>
              <a:buChar char="•"/>
            </a:pPr>
            <a:r>
              <a:rPr lang="en-CA" sz="1200" dirty="0">
                <a:latin typeface="Arial" panose="020B0604020202020204" pitchFamily="34" charset="0"/>
                <a:cs typeface="Arial" panose="020B0604020202020204" pitchFamily="34" charset="0"/>
              </a:rPr>
              <a:t>Device data (this is an industry updated resource </a:t>
            </a:r>
            <a:r>
              <a:rPr lang="en-CA" sz="1200" dirty="0">
                <a:latin typeface="Arial" panose="020B0604020202020204" pitchFamily="34" charset="0"/>
                <a:cs typeface="Arial" panose="020B0604020202020204" pitchFamily="34" charset="0"/>
                <a:hlinkClick r:id="rId2"/>
              </a:rPr>
              <a:t>https://fitnesstrackerinfohub.netlify.app/</a:t>
            </a:r>
            <a:r>
              <a:rPr lang="en-CA" sz="1200" dirty="0">
                <a:latin typeface="Arial" panose="020B0604020202020204" pitchFamily="34" charset="0"/>
                <a:cs typeface="Arial" panose="020B0604020202020204" pitchFamily="34" charset="0"/>
              </a:rPr>
              <a:t>)</a:t>
            </a:r>
            <a:br>
              <a:rPr lang="en-CA" sz="1200" dirty="0">
                <a:latin typeface="Arial" panose="020B0604020202020204" pitchFamily="34" charset="0"/>
                <a:cs typeface="Arial" panose="020B0604020202020204" pitchFamily="34" charset="0"/>
              </a:rPr>
            </a:br>
            <a:endParaRPr lang="en-CA" sz="1200" dirty="0">
              <a:latin typeface="Arial" panose="020B0604020202020204" pitchFamily="34" charset="0"/>
              <a:cs typeface="Arial" panose="020B0604020202020204" pitchFamily="34" charset="0"/>
            </a:endParaRPr>
          </a:p>
          <a:p>
            <a:r>
              <a:rPr lang="en-CA" sz="1200" dirty="0">
                <a:latin typeface="Arial" panose="020B0604020202020204" pitchFamily="34" charset="0"/>
                <a:cs typeface="Arial" panose="020B0604020202020204" pitchFamily="34" charset="0"/>
              </a:rPr>
              <a:t>Let me know if you have any questions, and if you’re ready to get the ball rolling, please complete this NDA (docx or pdf) and submit them through our NDA portal. After that, I’ll reach out with the data. Would be great if the final deliverable could have a summary targeted for the Board of Directors, as well as a more technical piece for our in-house analyst team to look over as well.</a:t>
            </a:r>
          </a:p>
          <a:p>
            <a:endParaRPr lang="en-CA" sz="1200" dirty="0">
              <a:latin typeface="Arial" panose="020B0604020202020204" pitchFamily="34" charset="0"/>
              <a:cs typeface="Arial" panose="020B0604020202020204" pitchFamily="34" charset="0"/>
            </a:endParaRPr>
          </a:p>
          <a:p>
            <a:r>
              <a:rPr lang="en-CA" sz="1200" dirty="0">
                <a:latin typeface="Arial" panose="020B0604020202020204" pitchFamily="34" charset="0"/>
                <a:cs typeface="Arial" panose="020B0604020202020204" pitchFamily="34" charset="0"/>
              </a:rPr>
              <a:t>I assume same fee structure as last time applies? That will be fine on our end. Will pay hourly with a cap at 40 hours unless otherwise discussed.</a:t>
            </a:r>
          </a:p>
          <a:p>
            <a:endParaRPr lang="en-CA" sz="1200" dirty="0">
              <a:latin typeface="Arial" panose="020B0604020202020204" pitchFamily="34" charset="0"/>
              <a:cs typeface="Arial" panose="020B0604020202020204" pitchFamily="34" charset="0"/>
            </a:endParaRPr>
          </a:p>
          <a:p>
            <a:r>
              <a:rPr lang="en-CA" sz="1200" dirty="0">
                <a:latin typeface="Arial" panose="020B0604020202020204" pitchFamily="34" charset="0"/>
                <a:cs typeface="Arial" panose="020B0604020202020204" pitchFamily="34" charset="0"/>
              </a:rPr>
              <a:t>Best, </a:t>
            </a:r>
          </a:p>
          <a:p>
            <a:r>
              <a:rPr lang="en-CA" sz="1200" dirty="0">
                <a:latin typeface="Arial" panose="020B0604020202020204" pitchFamily="34" charset="0"/>
                <a:cs typeface="Arial" panose="020B0604020202020204" pitchFamily="34" charset="0"/>
              </a:rPr>
              <a:t>Roberta Fettucine</a:t>
            </a:r>
            <a:br>
              <a:rPr lang="en-CA" sz="1200" dirty="0">
                <a:latin typeface="Arial" panose="020B0604020202020204" pitchFamily="34" charset="0"/>
                <a:cs typeface="Arial" panose="020B0604020202020204" pitchFamily="34" charset="0"/>
              </a:rPr>
            </a:br>
            <a:endParaRPr lang="en-CA" sz="1200" dirty="0">
              <a:latin typeface="Arial" panose="020B0604020202020204" pitchFamily="34" charset="0"/>
              <a:cs typeface="Arial" panose="020B0604020202020204" pitchFamily="34" charset="0"/>
            </a:endParaRPr>
          </a:p>
          <a:p>
            <a:r>
              <a:rPr lang="en-CA" sz="1200" dirty="0">
                <a:latin typeface="Arial" panose="020B0604020202020204" pitchFamily="34" charset="0"/>
                <a:cs typeface="Arial" panose="020B0604020202020204" pitchFamily="34" charset="0"/>
              </a:rPr>
              <a:t>Product Manager, Wearables | MINGAR</a:t>
            </a:r>
          </a:p>
          <a:p>
            <a:endParaRPr lang="en-CA" sz="12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5C7F497-E35B-AE42-9418-3E119902EC12}"/>
              </a:ext>
            </a:extLst>
          </p:cNvPr>
          <p:cNvSpPr txBox="1"/>
          <p:nvPr/>
        </p:nvSpPr>
        <p:spPr>
          <a:xfrm>
            <a:off x="70452" y="12020454"/>
            <a:ext cx="2550698" cy="795474"/>
          </a:xfrm>
          <a:prstGeom prst="rect">
            <a:avLst/>
          </a:prstGeom>
          <a:noFill/>
        </p:spPr>
        <p:txBody>
          <a:bodyPr wrap="none" rtlCol="0">
            <a:spAutoFit/>
          </a:bodyPr>
          <a:lstStyle/>
          <a:p>
            <a:r>
              <a:rPr lang="en-CA" sz="4569" dirty="0">
                <a:latin typeface="Lato" panose="020F0502020204030203" pitchFamily="34" charset="77"/>
              </a:rPr>
              <a:t>MINGAR</a:t>
            </a:r>
          </a:p>
        </p:txBody>
      </p:sp>
      <p:sp>
        <p:nvSpPr>
          <p:cNvPr id="7" name="Triangle 6">
            <a:extLst>
              <a:ext uri="{FF2B5EF4-FFF2-40B4-BE49-F238E27FC236}">
                <a16:creationId xmlns:a16="http://schemas.microsoft.com/office/drawing/2014/main" id="{1A83816B-F64C-1043-B8E2-9F4D3BA4B4E8}"/>
              </a:ext>
            </a:extLst>
          </p:cNvPr>
          <p:cNvSpPr>
            <a:spLocks noChangeAspect="1"/>
          </p:cNvSpPr>
          <p:nvPr/>
        </p:nvSpPr>
        <p:spPr>
          <a:xfrm rot="10800000">
            <a:off x="227211" y="12699796"/>
            <a:ext cx="348477" cy="264205"/>
          </a:xfrm>
          <a:prstGeom prst="triangle">
            <a:avLst>
              <a:gd name="adj" fmla="val 5035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endParaRPr lang="en-CA" sz="1246"/>
          </a:p>
        </p:txBody>
      </p:sp>
      <p:pic>
        <p:nvPicPr>
          <p:cNvPr id="9" name="Picture 8" descr="Icon&#10;&#10;Description automatically generated with medium confidence">
            <a:extLst>
              <a:ext uri="{FF2B5EF4-FFF2-40B4-BE49-F238E27FC236}">
                <a16:creationId xmlns:a16="http://schemas.microsoft.com/office/drawing/2014/main" id="{B385236D-E394-4E4F-BC47-A7EDF231038B}"/>
              </a:ext>
            </a:extLst>
          </p:cNvPr>
          <p:cNvPicPr>
            <a:picLocks noChangeAspect="1"/>
          </p:cNvPicPr>
          <p:nvPr/>
        </p:nvPicPr>
        <p:blipFill>
          <a:blip r:embed="rId3"/>
          <a:stretch>
            <a:fillRect/>
          </a:stretch>
        </p:blipFill>
        <p:spPr>
          <a:xfrm>
            <a:off x="110359" y="13142250"/>
            <a:ext cx="2242320" cy="448464"/>
          </a:xfrm>
          <a:prstGeom prst="rect">
            <a:avLst/>
          </a:prstGeom>
        </p:spPr>
      </p:pic>
      <p:pic>
        <p:nvPicPr>
          <p:cNvPr id="11" name="Picture 10" descr="Background pattern&#10;&#10;Description automatically generated with low confidence">
            <a:extLst>
              <a:ext uri="{FF2B5EF4-FFF2-40B4-BE49-F238E27FC236}">
                <a16:creationId xmlns:a16="http://schemas.microsoft.com/office/drawing/2014/main" id="{A192B14B-41F9-C84E-9C0F-D778FC9B573A}"/>
              </a:ext>
            </a:extLst>
          </p:cNvPr>
          <p:cNvPicPr>
            <a:picLocks noChangeAspect="1"/>
          </p:cNvPicPr>
          <p:nvPr/>
        </p:nvPicPr>
        <p:blipFill>
          <a:blip r:embed="rId4"/>
          <a:stretch>
            <a:fillRect/>
          </a:stretch>
        </p:blipFill>
        <p:spPr>
          <a:xfrm>
            <a:off x="0" y="49106"/>
            <a:ext cx="6858000" cy="952973"/>
          </a:xfrm>
          <a:prstGeom prst="rect">
            <a:avLst/>
          </a:prstGeom>
        </p:spPr>
      </p:pic>
      <p:sp>
        <p:nvSpPr>
          <p:cNvPr id="12" name="TextBox 11">
            <a:extLst>
              <a:ext uri="{FF2B5EF4-FFF2-40B4-BE49-F238E27FC236}">
                <a16:creationId xmlns:a16="http://schemas.microsoft.com/office/drawing/2014/main" id="{3C8B8F67-54DB-F543-8F60-06A47D80691A}"/>
              </a:ext>
            </a:extLst>
          </p:cNvPr>
          <p:cNvSpPr txBox="1"/>
          <p:nvPr/>
        </p:nvSpPr>
        <p:spPr>
          <a:xfrm rot="10800000" flipV="1">
            <a:off x="490778" y="567685"/>
            <a:ext cx="3558709" cy="246221"/>
          </a:xfrm>
          <a:prstGeom prst="rect">
            <a:avLst/>
          </a:prstGeom>
          <a:solidFill>
            <a:schemeClr val="bg1"/>
          </a:solidFill>
        </p:spPr>
        <p:txBody>
          <a:bodyPr wrap="square" rtlCol="0">
            <a:spAutoFit/>
          </a:bodyPr>
          <a:lstStyle/>
          <a:p>
            <a:r>
              <a:rPr lang="en-CA" sz="1000" b="1" dirty="0">
                <a:latin typeface="Arial" panose="020B0604020202020204" pitchFamily="34" charset="0"/>
                <a:cs typeface="Arial" panose="020B0604020202020204" pitchFamily="34" charset="0"/>
              </a:rPr>
              <a:t>Roberta Fettucine </a:t>
            </a:r>
            <a:r>
              <a:rPr lang="en-CA" sz="1000" dirty="0">
                <a:latin typeface="Arial" panose="020B0604020202020204" pitchFamily="34" charset="0"/>
                <a:cs typeface="Arial" panose="020B0604020202020204" pitchFamily="34" charset="0"/>
              </a:rPr>
              <a:t>&lt;boba.fettucine@mingar.ca&gt;</a:t>
            </a:r>
          </a:p>
        </p:txBody>
      </p:sp>
      <p:pic>
        <p:nvPicPr>
          <p:cNvPr id="13" name="Picture 12">
            <a:extLst>
              <a:ext uri="{FF2B5EF4-FFF2-40B4-BE49-F238E27FC236}">
                <a16:creationId xmlns:a16="http://schemas.microsoft.com/office/drawing/2014/main" id="{E8623027-6F01-2B40-A357-39B936EE7044}"/>
              </a:ext>
            </a:extLst>
          </p:cNvPr>
          <p:cNvPicPr>
            <a:picLocks noChangeAspect="1"/>
          </p:cNvPicPr>
          <p:nvPr/>
        </p:nvPicPr>
        <p:blipFill rotWithShape="1">
          <a:blip r:embed="rId5"/>
          <a:srcRect t="2924" b="22066"/>
          <a:stretch/>
        </p:blipFill>
        <p:spPr>
          <a:xfrm>
            <a:off x="70452" y="591201"/>
            <a:ext cx="400650" cy="400701"/>
          </a:xfrm>
          <a:prstGeom prst="ellipse">
            <a:avLst/>
          </a:prstGeom>
        </p:spPr>
      </p:pic>
    </p:spTree>
    <p:extLst>
      <p:ext uri="{BB962C8B-B14F-4D97-AF65-F5344CB8AC3E}">
        <p14:creationId xmlns:p14="http://schemas.microsoft.com/office/powerpoint/2010/main" val="7018195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3577</TotalTime>
  <Words>641</Words>
  <Application>Microsoft Macintosh PowerPoint</Application>
  <PresentationFormat>Custom</PresentationFormat>
  <Paragraphs>31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Lato</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Liza Bolton</dc:creator>
  <cp:lastModifiedBy>Liza Bolton</cp:lastModifiedBy>
  <cp:revision>2</cp:revision>
  <cp:lastPrinted>2022-03-11T03:37:27Z</cp:lastPrinted>
  <dcterms:created xsi:type="dcterms:W3CDTF">2022-02-14T23:49:35Z</dcterms:created>
  <dcterms:modified xsi:type="dcterms:W3CDTF">2022-03-11T19:36:28Z</dcterms:modified>
</cp:coreProperties>
</file>