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65" r:id="rId4"/>
    <p:sldId id="266" r:id="rId5"/>
    <p:sldId id="26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451"/>
    <a:srgbClr val="EE8576"/>
    <a:srgbClr val="849B6C"/>
    <a:srgbClr val="FFBC43"/>
    <a:srgbClr val="62929A"/>
    <a:srgbClr val="CA69A2"/>
    <a:srgbClr val="004F63"/>
    <a:srgbClr val="EC7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1"/>
    <p:restoredTop sz="94699"/>
  </p:normalViewPr>
  <p:slideViewPr>
    <p:cSldViewPr snapToGrid="0" snapToObjects="1">
      <p:cViewPr varScale="1">
        <p:scale>
          <a:sx n="143" d="100"/>
          <a:sy n="143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EB9F5-BBB2-7445-B922-1DFCD724E790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B5A4A-090D-8448-84A9-D9BA525BC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17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B5A4A-090D-8448-84A9-D9BA525BC22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35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B5A4A-090D-8448-84A9-D9BA525BC22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02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F1F3-4107-3E43-99E2-BD0899F2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6E998-6E45-8B49-ACB3-5E6C79AA1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74E4-B60A-DA44-AD1E-F581C359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43D3-1A9D-614C-ABDF-E97E760F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F214-4C53-A745-8A5E-55CA6A6C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4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779A-019F-EA41-8465-970B7C7C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725-79B5-7145-8325-F26E8F3A0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212E-55E1-C540-AA12-339D7E63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7220-3F17-9D47-9FB6-40694893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C2C0-EEAC-2B47-89FB-7B8B4BB1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10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F9DC6-E02E-6C41-B577-3EE9A525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43B1E-B3EC-CA47-8BF3-64075322D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BF18-4EDA-144B-B14F-5FDD9E88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AEB4-2A6B-9E4F-A541-2DA05C06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7E9B-52E6-9545-B0F8-F493D38C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2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F84D-E8B4-CE4C-B56E-8E52D196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88DE-9D15-E842-80D2-EC97BB4B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BAD7-5148-2748-A6AB-4500FC8A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E7BB-F641-A640-9E10-A0CC1EDE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0C16-A92E-344D-8785-1A868508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74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63DE-444C-4F46-A20E-3E668E1D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0E194-392D-0340-826C-BC8C284A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2B13-2E3E-7948-9328-5F1632E9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2B5A-E816-054C-9BEC-65311558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3D29-0A67-AE44-AB32-C5363D97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68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5B8D-519D-9C49-9CDC-BE7E6166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F67B-E591-0344-9265-A9BCE6E41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6FA90-9532-5C49-A2A9-C174D5B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5AA0B-7F60-8F49-981B-1B7D1C17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A5DB8-4306-E74A-8B82-99E18F98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9A84-E65C-4543-B5A1-0F8C6743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65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4488-CDD5-D147-80E0-55627DD7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2428C-9C0B-EB49-8223-1F5B48DB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C7C8F-FB45-074D-BD15-F3E95EFE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CE8E0-2DAA-EE43-BD6B-04CA946FC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63F0-F784-4243-86FF-06A9DC798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F6C5D-87E7-9140-BD02-7DF920BD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0DEEF-56A9-1E46-99E5-81BBCF74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9CF53-FCF1-A143-B5B5-1ADB8F29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01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1547-C9F2-7040-802C-77B0B497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964FD-A478-0F44-B19E-14113D66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59DC0-C0D3-D345-AFFC-38C33E7D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2DED7-2533-514E-94BA-B254962B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30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12270-0E3D-524A-A15B-F35AAD32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406B8-E4D5-1C44-912C-04FE0B76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0512B-AE2B-E746-AAB1-47466E45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0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50A5-841B-0D4E-A133-290B1FF6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B684-EC2A-834B-8B8E-CC049B06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ACF6-8FA0-2341-B7B5-DC8545607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71E0-4550-874D-ABCC-76EB87D0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87A81-82B8-C94C-B729-35B03328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4D31F-0BF6-EE4D-A831-BEAF935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92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901-9E1B-3941-A79C-F5EDDA9E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320E6-FDA3-504E-AAB0-B46D8BA9A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9B981-A6B3-264E-8C7E-A7D6B4BAB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DF0E-189E-E24B-9E17-A95894B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0AE2E-97CA-A44D-8030-A13A8288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EDE2-B0BD-6443-9E3A-27A274B3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02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CBBDC-1FDF-444A-97B2-6DFB9AAC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22B0-2195-384D-A1F3-18493E3C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95AD-BF49-4B44-8C01-A9814970C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B32F-0FDE-8A46-9F36-4AA4CF2274A7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01F7-0FB9-024D-AB69-8699918F3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E2F1-1F7D-6843-820C-8733E01F7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B846-DC36-9D43-9D1C-25FE83519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1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FF616-BE90-824E-889C-BF5B673F75EF}"/>
              </a:ext>
            </a:extLst>
          </p:cNvPr>
          <p:cNvSpPr/>
          <p:nvPr/>
        </p:nvSpPr>
        <p:spPr>
          <a:xfrm>
            <a:off x="2013857" y="1284512"/>
            <a:ext cx="5000400" cy="979200"/>
          </a:xfrm>
          <a:prstGeom prst="rect">
            <a:avLst/>
          </a:prstGeom>
          <a:solidFill>
            <a:srgbClr val="EC7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9D13B-4C75-554E-AEB3-9B67B71AB783}"/>
              </a:ext>
            </a:extLst>
          </p:cNvPr>
          <p:cNvSpPr/>
          <p:nvPr/>
        </p:nvSpPr>
        <p:spPr>
          <a:xfrm>
            <a:off x="2013857" y="3135084"/>
            <a:ext cx="5000400" cy="979714"/>
          </a:xfrm>
          <a:prstGeom prst="rect">
            <a:avLst/>
          </a:prstGeom>
          <a:solidFill>
            <a:srgbClr val="004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D4B67-8F3D-8A41-B48E-73E80F6819F7}"/>
              </a:ext>
            </a:extLst>
          </p:cNvPr>
          <p:cNvSpPr/>
          <p:nvPr/>
        </p:nvSpPr>
        <p:spPr>
          <a:xfrm>
            <a:off x="2013857" y="4974773"/>
            <a:ext cx="9000000" cy="979714"/>
          </a:xfrm>
          <a:prstGeom prst="rect">
            <a:avLst/>
          </a:prstGeom>
          <a:solidFill>
            <a:srgbClr val="CA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659C2-A25C-2B47-BFB1-93E134141EA6}"/>
              </a:ext>
            </a:extLst>
          </p:cNvPr>
          <p:cNvSpPr txBox="1"/>
          <p:nvPr/>
        </p:nvSpPr>
        <p:spPr>
          <a:xfrm>
            <a:off x="674913" y="158944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B68D3-267B-3249-8A04-C4D22462DC78}"/>
              </a:ext>
            </a:extLst>
          </p:cNvPr>
          <p:cNvSpPr txBox="1"/>
          <p:nvPr/>
        </p:nvSpPr>
        <p:spPr>
          <a:xfrm>
            <a:off x="499448" y="3434577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Lato" panose="020F0502020204030203" pitchFamily="34" charset="77"/>
              </a:rPr>
              <a:t>Mixed </a:t>
            </a:r>
          </a:p>
          <a:p>
            <a:pPr algn="ctr"/>
            <a:r>
              <a:rPr lang="en-CA" dirty="0">
                <a:latin typeface="Lato" panose="020F0502020204030203" pitchFamily="34" charset="77"/>
              </a:rPr>
              <a:t>assessment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E4042-1CDB-5240-8A33-73E91A8B2F27}"/>
              </a:ext>
            </a:extLst>
          </p:cNvPr>
          <p:cNvSpPr txBox="1"/>
          <p:nvPr/>
        </p:nvSpPr>
        <p:spPr>
          <a:xfrm>
            <a:off x="498102" y="529084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Final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922A-8868-454B-B418-2E7A0DC21816}"/>
              </a:ext>
            </a:extLst>
          </p:cNvPr>
          <p:cNvSpPr txBox="1"/>
          <p:nvPr/>
        </p:nvSpPr>
        <p:spPr>
          <a:xfrm>
            <a:off x="7217229" y="158944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D0163-2918-A94A-AD74-10D101DBAFB5}"/>
              </a:ext>
            </a:extLst>
          </p:cNvPr>
          <p:cNvSpPr txBox="1"/>
          <p:nvPr/>
        </p:nvSpPr>
        <p:spPr>
          <a:xfrm>
            <a:off x="7217229" y="343457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5359-51CC-0445-B48E-29E80985D72F}"/>
              </a:ext>
            </a:extLst>
          </p:cNvPr>
          <p:cNvSpPr txBox="1"/>
          <p:nvPr/>
        </p:nvSpPr>
        <p:spPr>
          <a:xfrm>
            <a:off x="11068185" y="52908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45%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1FA7D-3627-7D4B-B733-0D543EE47312}"/>
              </a:ext>
            </a:extLst>
          </p:cNvPr>
          <p:cNvSpPr txBox="1"/>
          <p:nvPr/>
        </p:nvSpPr>
        <p:spPr>
          <a:xfrm>
            <a:off x="6318276" y="648866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Minis work the same way, but this is the simplest version </a:t>
            </a:r>
          </a:p>
        </p:txBody>
      </p:sp>
    </p:spTree>
    <p:extLst>
      <p:ext uri="{BB962C8B-B14F-4D97-AF65-F5344CB8AC3E}">
        <p14:creationId xmlns:p14="http://schemas.microsoft.com/office/powerpoint/2010/main" val="13691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FF616-BE90-824E-889C-BF5B673F75EF}"/>
              </a:ext>
            </a:extLst>
          </p:cNvPr>
          <p:cNvSpPr/>
          <p:nvPr/>
        </p:nvSpPr>
        <p:spPr>
          <a:xfrm>
            <a:off x="2013857" y="1284512"/>
            <a:ext cx="5000400" cy="979200"/>
          </a:xfrm>
          <a:prstGeom prst="rect">
            <a:avLst/>
          </a:prstGeom>
          <a:solidFill>
            <a:srgbClr val="EC7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9D13B-4C75-554E-AEB3-9B67B71AB783}"/>
              </a:ext>
            </a:extLst>
          </p:cNvPr>
          <p:cNvSpPr/>
          <p:nvPr/>
        </p:nvSpPr>
        <p:spPr>
          <a:xfrm>
            <a:off x="2013857" y="3135084"/>
            <a:ext cx="5000400" cy="979714"/>
          </a:xfrm>
          <a:prstGeom prst="rect">
            <a:avLst/>
          </a:prstGeom>
          <a:solidFill>
            <a:srgbClr val="004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D4B67-8F3D-8A41-B48E-73E80F6819F7}"/>
              </a:ext>
            </a:extLst>
          </p:cNvPr>
          <p:cNvSpPr/>
          <p:nvPr/>
        </p:nvSpPr>
        <p:spPr>
          <a:xfrm>
            <a:off x="2013857" y="4974773"/>
            <a:ext cx="9000000" cy="979714"/>
          </a:xfrm>
          <a:prstGeom prst="rect">
            <a:avLst/>
          </a:prstGeom>
          <a:solidFill>
            <a:srgbClr val="CA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659C2-A25C-2B47-BFB1-93E134141EA6}"/>
              </a:ext>
            </a:extLst>
          </p:cNvPr>
          <p:cNvSpPr txBox="1"/>
          <p:nvPr/>
        </p:nvSpPr>
        <p:spPr>
          <a:xfrm>
            <a:off x="674913" y="158944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B68D3-267B-3249-8A04-C4D22462DC78}"/>
              </a:ext>
            </a:extLst>
          </p:cNvPr>
          <p:cNvSpPr txBox="1"/>
          <p:nvPr/>
        </p:nvSpPr>
        <p:spPr>
          <a:xfrm>
            <a:off x="499448" y="3434577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Lato" panose="020F0502020204030203" pitchFamily="34" charset="77"/>
              </a:rPr>
              <a:t>Mixed </a:t>
            </a:r>
          </a:p>
          <a:p>
            <a:pPr algn="ctr"/>
            <a:r>
              <a:rPr lang="en-CA" dirty="0">
                <a:latin typeface="Lato" panose="020F0502020204030203" pitchFamily="34" charset="77"/>
              </a:rPr>
              <a:t>assessment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E4042-1CDB-5240-8A33-73E91A8B2F27}"/>
              </a:ext>
            </a:extLst>
          </p:cNvPr>
          <p:cNvSpPr txBox="1"/>
          <p:nvPr/>
        </p:nvSpPr>
        <p:spPr>
          <a:xfrm>
            <a:off x="498102" y="529084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Final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922A-8868-454B-B418-2E7A0DC21816}"/>
              </a:ext>
            </a:extLst>
          </p:cNvPr>
          <p:cNvSpPr txBox="1"/>
          <p:nvPr/>
        </p:nvSpPr>
        <p:spPr>
          <a:xfrm>
            <a:off x="7217229" y="158944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D0163-2918-A94A-AD74-10D101DBAFB5}"/>
              </a:ext>
            </a:extLst>
          </p:cNvPr>
          <p:cNvSpPr txBox="1"/>
          <p:nvPr/>
        </p:nvSpPr>
        <p:spPr>
          <a:xfrm>
            <a:off x="7217229" y="343457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5359-51CC-0445-B48E-29E80985D72F}"/>
              </a:ext>
            </a:extLst>
          </p:cNvPr>
          <p:cNvSpPr txBox="1"/>
          <p:nvPr/>
        </p:nvSpPr>
        <p:spPr>
          <a:xfrm>
            <a:off x="11068185" y="52908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45%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1FA7D-3627-7D4B-B733-0D543EE47312}"/>
              </a:ext>
            </a:extLst>
          </p:cNvPr>
          <p:cNvSpPr txBox="1"/>
          <p:nvPr/>
        </p:nvSpPr>
        <p:spPr>
          <a:xfrm>
            <a:off x="6318276" y="648866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Minis work the same way, but this is the simplest version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0396447-D23E-5245-82AA-DF80FDE59255}"/>
              </a:ext>
            </a:extLst>
          </p:cNvPr>
          <p:cNvSpPr/>
          <p:nvPr/>
        </p:nvSpPr>
        <p:spPr>
          <a:xfrm rot="5400000">
            <a:off x="3650698" y="-911197"/>
            <a:ext cx="424543" cy="374760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DFA1BC0-74E9-7D46-A6C4-D3E97C455259}"/>
              </a:ext>
            </a:extLst>
          </p:cNvPr>
          <p:cNvSpPr/>
          <p:nvPr/>
        </p:nvSpPr>
        <p:spPr>
          <a:xfrm rot="5400000">
            <a:off x="3574370" y="1112952"/>
            <a:ext cx="424543" cy="349920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4990A34-3BB0-D14C-862E-7B411FE0ADE1}"/>
              </a:ext>
            </a:extLst>
          </p:cNvPr>
          <p:cNvSpPr/>
          <p:nvPr/>
        </p:nvSpPr>
        <p:spPr>
          <a:xfrm rot="5400000">
            <a:off x="5736772" y="717677"/>
            <a:ext cx="424543" cy="7870375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5B451-992B-1E42-9679-192C5F1FF544}"/>
              </a:ext>
            </a:extLst>
          </p:cNvPr>
          <p:cNvSpPr txBox="1"/>
          <p:nvPr/>
        </p:nvSpPr>
        <p:spPr>
          <a:xfrm>
            <a:off x="5998029" y="57694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75% on the portfolio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8B432-6329-FF4A-B640-B53CB8673A46}"/>
              </a:ext>
            </a:extLst>
          </p:cNvPr>
          <p:cNvSpPr txBox="1"/>
          <p:nvPr/>
        </p:nvSpPr>
        <p:spPr>
          <a:xfrm>
            <a:off x="5736770" y="2536174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70% on the mixed assessment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C4FC8-07DF-8A49-8882-1DF501739183}"/>
              </a:ext>
            </a:extLst>
          </p:cNvPr>
          <p:cNvSpPr txBox="1"/>
          <p:nvPr/>
        </p:nvSpPr>
        <p:spPr>
          <a:xfrm>
            <a:off x="9053476" y="411479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88% on 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98996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FF616-BE90-824E-889C-BF5B673F75EF}"/>
              </a:ext>
            </a:extLst>
          </p:cNvPr>
          <p:cNvSpPr/>
          <p:nvPr/>
        </p:nvSpPr>
        <p:spPr>
          <a:xfrm>
            <a:off x="2013857" y="1284512"/>
            <a:ext cx="5000400" cy="979200"/>
          </a:xfrm>
          <a:prstGeom prst="rect">
            <a:avLst/>
          </a:prstGeom>
          <a:solidFill>
            <a:srgbClr val="EC7925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9D13B-4C75-554E-AEB3-9B67B71AB783}"/>
              </a:ext>
            </a:extLst>
          </p:cNvPr>
          <p:cNvSpPr/>
          <p:nvPr/>
        </p:nvSpPr>
        <p:spPr>
          <a:xfrm>
            <a:off x="2013857" y="3135084"/>
            <a:ext cx="5000400" cy="979714"/>
          </a:xfrm>
          <a:prstGeom prst="rect">
            <a:avLst/>
          </a:prstGeom>
          <a:solidFill>
            <a:srgbClr val="004F6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D4B67-8F3D-8A41-B48E-73E80F6819F7}"/>
              </a:ext>
            </a:extLst>
          </p:cNvPr>
          <p:cNvSpPr/>
          <p:nvPr/>
        </p:nvSpPr>
        <p:spPr>
          <a:xfrm>
            <a:off x="2013857" y="4974773"/>
            <a:ext cx="9000000" cy="979714"/>
          </a:xfrm>
          <a:prstGeom prst="rect">
            <a:avLst/>
          </a:prstGeom>
          <a:solidFill>
            <a:srgbClr val="CA69A2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659C2-A25C-2B47-BFB1-93E134141EA6}"/>
              </a:ext>
            </a:extLst>
          </p:cNvPr>
          <p:cNvSpPr txBox="1"/>
          <p:nvPr/>
        </p:nvSpPr>
        <p:spPr>
          <a:xfrm>
            <a:off x="674913" y="158944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B68D3-267B-3249-8A04-C4D22462DC78}"/>
              </a:ext>
            </a:extLst>
          </p:cNvPr>
          <p:cNvSpPr txBox="1"/>
          <p:nvPr/>
        </p:nvSpPr>
        <p:spPr>
          <a:xfrm>
            <a:off x="499448" y="3434577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Lato" panose="020F0502020204030203" pitchFamily="34" charset="77"/>
              </a:rPr>
              <a:t>Mixed </a:t>
            </a:r>
          </a:p>
          <a:p>
            <a:pPr algn="ctr"/>
            <a:r>
              <a:rPr lang="en-CA" dirty="0">
                <a:latin typeface="Lato" panose="020F0502020204030203" pitchFamily="34" charset="77"/>
              </a:rPr>
              <a:t>assessment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E4042-1CDB-5240-8A33-73E91A8B2F27}"/>
              </a:ext>
            </a:extLst>
          </p:cNvPr>
          <p:cNvSpPr txBox="1"/>
          <p:nvPr/>
        </p:nvSpPr>
        <p:spPr>
          <a:xfrm>
            <a:off x="498102" y="529084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Final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922A-8868-454B-B418-2E7A0DC21816}"/>
              </a:ext>
            </a:extLst>
          </p:cNvPr>
          <p:cNvSpPr txBox="1"/>
          <p:nvPr/>
        </p:nvSpPr>
        <p:spPr>
          <a:xfrm>
            <a:off x="7217229" y="158944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D0163-2918-A94A-AD74-10D101DBAFB5}"/>
              </a:ext>
            </a:extLst>
          </p:cNvPr>
          <p:cNvSpPr txBox="1"/>
          <p:nvPr/>
        </p:nvSpPr>
        <p:spPr>
          <a:xfrm>
            <a:off x="7217229" y="343457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5359-51CC-0445-B48E-29E80985D72F}"/>
              </a:ext>
            </a:extLst>
          </p:cNvPr>
          <p:cNvSpPr txBox="1"/>
          <p:nvPr/>
        </p:nvSpPr>
        <p:spPr>
          <a:xfrm>
            <a:off x="11068185" y="52908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45%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1FA7D-3627-7D4B-B733-0D543EE47312}"/>
              </a:ext>
            </a:extLst>
          </p:cNvPr>
          <p:cNvSpPr txBox="1"/>
          <p:nvPr/>
        </p:nvSpPr>
        <p:spPr>
          <a:xfrm>
            <a:off x="6318276" y="648866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Minis work the same way, but this is the simplest version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0396447-D23E-5245-82AA-DF80FDE59255}"/>
              </a:ext>
            </a:extLst>
          </p:cNvPr>
          <p:cNvSpPr/>
          <p:nvPr/>
        </p:nvSpPr>
        <p:spPr>
          <a:xfrm rot="5400000">
            <a:off x="3650698" y="-911197"/>
            <a:ext cx="424543" cy="374760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DFA1BC0-74E9-7D46-A6C4-D3E97C455259}"/>
              </a:ext>
            </a:extLst>
          </p:cNvPr>
          <p:cNvSpPr/>
          <p:nvPr/>
        </p:nvSpPr>
        <p:spPr>
          <a:xfrm rot="5400000">
            <a:off x="3574370" y="1112952"/>
            <a:ext cx="424543" cy="349920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4990A34-3BB0-D14C-862E-7B411FE0ADE1}"/>
              </a:ext>
            </a:extLst>
          </p:cNvPr>
          <p:cNvSpPr/>
          <p:nvPr/>
        </p:nvSpPr>
        <p:spPr>
          <a:xfrm rot="5400000">
            <a:off x="5736772" y="717677"/>
            <a:ext cx="424543" cy="7870375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5B451-992B-1E42-9679-192C5F1FF544}"/>
              </a:ext>
            </a:extLst>
          </p:cNvPr>
          <p:cNvSpPr txBox="1"/>
          <p:nvPr/>
        </p:nvSpPr>
        <p:spPr>
          <a:xfrm>
            <a:off x="5998029" y="57694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75% on the portfolio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8B432-6329-FF4A-B640-B53CB8673A46}"/>
              </a:ext>
            </a:extLst>
          </p:cNvPr>
          <p:cNvSpPr txBox="1"/>
          <p:nvPr/>
        </p:nvSpPr>
        <p:spPr>
          <a:xfrm>
            <a:off x="5736770" y="2536174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70% on the mixed assessment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C4FC8-07DF-8A49-8882-1DF501739183}"/>
              </a:ext>
            </a:extLst>
          </p:cNvPr>
          <p:cNvSpPr txBox="1"/>
          <p:nvPr/>
        </p:nvSpPr>
        <p:spPr>
          <a:xfrm>
            <a:off x="9053476" y="411479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88% on the final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D82A2-E768-9D46-84FE-A2B9C7D2BD04}"/>
              </a:ext>
            </a:extLst>
          </p:cNvPr>
          <p:cNvSpPr/>
          <p:nvPr/>
        </p:nvSpPr>
        <p:spPr>
          <a:xfrm>
            <a:off x="2013857" y="1293191"/>
            <a:ext cx="3722913" cy="979200"/>
          </a:xfrm>
          <a:prstGeom prst="rect">
            <a:avLst/>
          </a:prstGeom>
          <a:solidFill>
            <a:srgbClr val="EC7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4DADC-23C8-294E-9DEA-21EF4D7028A6}"/>
              </a:ext>
            </a:extLst>
          </p:cNvPr>
          <p:cNvSpPr/>
          <p:nvPr/>
        </p:nvSpPr>
        <p:spPr>
          <a:xfrm>
            <a:off x="2026155" y="3123946"/>
            <a:ext cx="3499201" cy="979714"/>
          </a:xfrm>
          <a:prstGeom prst="rect">
            <a:avLst/>
          </a:prstGeom>
          <a:solidFill>
            <a:srgbClr val="004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D86763-E6B4-124C-9581-3934AC2675CA}"/>
              </a:ext>
            </a:extLst>
          </p:cNvPr>
          <p:cNvSpPr/>
          <p:nvPr/>
        </p:nvSpPr>
        <p:spPr>
          <a:xfrm>
            <a:off x="2013857" y="4974770"/>
            <a:ext cx="7870374" cy="979714"/>
          </a:xfrm>
          <a:prstGeom prst="rect">
            <a:avLst/>
          </a:prstGeom>
          <a:solidFill>
            <a:srgbClr val="CA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881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FF616-BE90-824E-889C-BF5B673F75EF}"/>
              </a:ext>
            </a:extLst>
          </p:cNvPr>
          <p:cNvSpPr/>
          <p:nvPr/>
        </p:nvSpPr>
        <p:spPr>
          <a:xfrm>
            <a:off x="322183" y="2222233"/>
            <a:ext cx="3026231" cy="979200"/>
          </a:xfrm>
          <a:prstGeom prst="rect">
            <a:avLst/>
          </a:prstGeom>
          <a:solidFill>
            <a:srgbClr val="EC7925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9D13B-4C75-554E-AEB3-9B67B71AB783}"/>
              </a:ext>
            </a:extLst>
          </p:cNvPr>
          <p:cNvSpPr/>
          <p:nvPr/>
        </p:nvSpPr>
        <p:spPr>
          <a:xfrm>
            <a:off x="3348414" y="2221719"/>
            <a:ext cx="3026231" cy="979714"/>
          </a:xfrm>
          <a:prstGeom prst="rect">
            <a:avLst/>
          </a:prstGeom>
          <a:solidFill>
            <a:srgbClr val="004F6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D4B67-8F3D-8A41-B48E-73E80F6819F7}"/>
              </a:ext>
            </a:extLst>
          </p:cNvPr>
          <p:cNvSpPr/>
          <p:nvPr/>
        </p:nvSpPr>
        <p:spPr>
          <a:xfrm>
            <a:off x="6374645" y="2221719"/>
            <a:ext cx="5446780" cy="979714"/>
          </a:xfrm>
          <a:prstGeom prst="rect">
            <a:avLst/>
          </a:prstGeom>
          <a:solidFill>
            <a:srgbClr val="CA69A2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1FA7D-3627-7D4B-B733-0D543EE47312}"/>
              </a:ext>
            </a:extLst>
          </p:cNvPr>
          <p:cNvSpPr txBox="1"/>
          <p:nvPr/>
        </p:nvSpPr>
        <p:spPr>
          <a:xfrm>
            <a:off x="6318276" y="648866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Minis work the same way, but this is the simplest version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D82A2-E768-9D46-84FE-A2B9C7D2BD04}"/>
              </a:ext>
            </a:extLst>
          </p:cNvPr>
          <p:cNvSpPr/>
          <p:nvPr/>
        </p:nvSpPr>
        <p:spPr>
          <a:xfrm>
            <a:off x="322183" y="3251734"/>
            <a:ext cx="2253098" cy="979200"/>
          </a:xfrm>
          <a:prstGeom prst="rect">
            <a:avLst/>
          </a:prstGeom>
          <a:solidFill>
            <a:srgbClr val="EC7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4DADC-23C8-294E-9DEA-21EF4D7028A6}"/>
              </a:ext>
            </a:extLst>
          </p:cNvPr>
          <p:cNvSpPr/>
          <p:nvPr/>
        </p:nvSpPr>
        <p:spPr>
          <a:xfrm>
            <a:off x="2575281" y="3247824"/>
            <a:ext cx="2117709" cy="979714"/>
          </a:xfrm>
          <a:prstGeom prst="rect">
            <a:avLst/>
          </a:prstGeom>
          <a:solidFill>
            <a:srgbClr val="004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D86763-E6B4-124C-9581-3934AC2675CA}"/>
              </a:ext>
            </a:extLst>
          </p:cNvPr>
          <p:cNvSpPr/>
          <p:nvPr/>
        </p:nvSpPr>
        <p:spPr>
          <a:xfrm>
            <a:off x="4692990" y="3247824"/>
            <a:ext cx="4763133" cy="979714"/>
          </a:xfrm>
          <a:prstGeom prst="rect">
            <a:avLst/>
          </a:prstGeom>
          <a:solidFill>
            <a:srgbClr val="CA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Lato" panose="020F0502020204030203" pitchFamily="34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29F68-AB29-954F-B85E-C4B76D06F8B0}"/>
              </a:ext>
            </a:extLst>
          </p:cNvPr>
          <p:cNvSpPr txBox="1"/>
          <p:nvPr/>
        </p:nvSpPr>
        <p:spPr>
          <a:xfrm>
            <a:off x="6096000" y="4227538"/>
            <a:ext cx="336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latin typeface="Lato" panose="020F0502020204030203" pitchFamily="34" charset="77"/>
              </a:rPr>
              <a:t>Your mark* (~76%)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D0499-CC00-944A-BC7D-CC3BBE181C57}"/>
              </a:ext>
            </a:extLst>
          </p:cNvPr>
          <p:cNvSpPr txBox="1"/>
          <p:nvPr/>
        </p:nvSpPr>
        <p:spPr>
          <a:xfrm>
            <a:off x="8321428" y="1819729"/>
            <a:ext cx="350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latin typeface="Lato" panose="020F0502020204030203" pitchFamily="34" charset="77"/>
              </a:rPr>
              <a:t>95% of the coursework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0F564-56AD-F047-A400-4A9C9791C8DD}"/>
              </a:ext>
            </a:extLst>
          </p:cNvPr>
          <p:cNvSpPr/>
          <p:nvPr/>
        </p:nvSpPr>
        <p:spPr>
          <a:xfrm>
            <a:off x="8057011" y="5842337"/>
            <a:ext cx="3837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dirty="0">
                <a:latin typeface="Lato" panose="020F0502020204030203" pitchFamily="34" charset="77"/>
              </a:rPr>
              <a:t>Not counting the knowledge basket*</a:t>
            </a:r>
          </a:p>
        </p:txBody>
      </p:sp>
    </p:spTree>
    <p:extLst>
      <p:ext uri="{BB962C8B-B14F-4D97-AF65-F5344CB8AC3E}">
        <p14:creationId xmlns:p14="http://schemas.microsoft.com/office/powerpoint/2010/main" val="37407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4BD015A-26E7-C647-9E97-DC034993F087}"/>
              </a:ext>
            </a:extLst>
          </p:cNvPr>
          <p:cNvSpPr/>
          <p:nvPr/>
        </p:nvSpPr>
        <p:spPr>
          <a:xfrm>
            <a:off x="5634940" y="4245367"/>
            <a:ext cx="900000" cy="900000"/>
          </a:xfrm>
          <a:prstGeom prst="ellipse">
            <a:avLst/>
          </a:prstGeom>
          <a:solidFill>
            <a:srgbClr val="629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B8C25E-0519-604A-A246-B347386BB5B2}"/>
              </a:ext>
            </a:extLst>
          </p:cNvPr>
          <p:cNvSpPr/>
          <p:nvPr/>
        </p:nvSpPr>
        <p:spPr>
          <a:xfrm>
            <a:off x="6534940" y="4245367"/>
            <a:ext cx="900000" cy="900000"/>
          </a:xfrm>
          <a:prstGeom prst="ellipse">
            <a:avLst/>
          </a:prstGeom>
          <a:solidFill>
            <a:srgbClr val="FFB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22BE36-E370-6347-B9AD-6528CF0F9EC5}"/>
              </a:ext>
            </a:extLst>
          </p:cNvPr>
          <p:cNvSpPr/>
          <p:nvPr/>
        </p:nvSpPr>
        <p:spPr>
          <a:xfrm>
            <a:off x="4734940" y="4245367"/>
            <a:ext cx="900000" cy="900000"/>
          </a:xfrm>
          <a:prstGeom prst="ellipse">
            <a:avLst/>
          </a:prstGeom>
          <a:solidFill>
            <a:srgbClr val="849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C63F9-D5CA-9A4E-9D6F-14E2E1468E7F}"/>
              </a:ext>
            </a:extLst>
          </p:cNvPr>
          <p:cNvSpPr/>
          <p:nvPr/>
        </p:nvSpPr>
        <p:spPr>
          <a:xfrm>
            <a:off x="3834940" y="4245367"/>
            <a:ext cx="900000" cy="900000"/>
          </a:xfrm>
          <a:prstGeom prst="ellipse">
            <a:avLst/>
          </a:prstGeom>
          <a:solidFill>
            <a:srgbClr val="EE8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775D1F-3000-CD4E-BA53-FB313C70EC1E}"/>
              </a:ext>
            </a:extLst>
          </p:cNvPr>
          <p:cNvSpPr/>
          <p:nvPr/>
        </p:nvSpPr>
        <p:spPr>
          <a:xfrm>
            <a:off x="7434940" y="4245367"/>
            <a:ext cx="900000" cy="900000"/>
          </a:xfrm>
          <a:prstGeom prst="ellipse">
            <a:avLst/>
          </a:prstGeom>
          <a:solidFill>
            <a:srgbClr val="11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F08F5666-3AA9-5F46-BAE7-FE9C2D279AE5}"/>
              </a:ext>
            </a:extLst>
          </p:cNvPr>
          <p:cNvSpPr/>
          <p:nvPr/>
        </p:nvSpPr>
        <p:spPr>
          <a:xfrm rot="19689922">
            <a:off x="3063971" y="833829"/>
            <a:ext cx="6064058" cy="6002218"/>
          </a:xfrm>
          <a:prstGeom prst="chord">
            <a:avLst>
              <a:gd name="adj1" fmla="val 2700000"/>
              <a:gd name="adj2" fmla="val 11905048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554AE-2B76-8340-8CBD-9AF32ABBB533}"/>
              </a:ext>
            </a:extLst>
          </p:cNvPr>
          <p:cNvSpPr txBox="1"/>
          <p:nvPr/>
        </p:nvSpPr>
        <p:spPr>
          <a:xfrm>
            <a:off x="162997" y="290285"/>
            <a:ext cx="502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latin typeface="Lato" panose="020F0502020204030203" pitchFamily="34" charset="77"/>
              </a:rPr>
              <a:t>Knowledge basket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B152C-FB36-694D-8618-74200D2B1764}"/>
              </a:ext>
            </a:extLst>
          </p:cNvPr>
          <p:cNvSpPr txBox="1"/>
          <p:nvPr/>
        </p:nvSpPr>
        <p:spPr>
          <a:xfrm>
            <a:off x="2134980" y="4245367"/>
            <a:ext cx="1077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latin typeface="Lato" panose="020F0502020204030203" pitchFamily="34" charset="77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9793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E7D023-61C3-8B49-931A-288BC193D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71807"/>
              </p:ext>
            </p:extLst>
          </p:nvPr>
        </p:nvGraphicFramePr>
        <p:xfrm>
          <a:off x="0" y="0"/>
          <a:ext cx="12192001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989">
                  <a:extLst>
                    <a:ext uri="{9D8B030D-6E8A-4147-A177-3AD203B41FA5}">
                      <a16:colId xmlns:a16="http://schemas.microsoft.com/office/drawing/2014/main" val="3548614639"/>
                    </a:ext>
                  </a:extLst>
                </a:gridCol>
                <a:gridCol w="1117982">
                  <a:extLst>
                    <a:ext uri="{9D8B030D-6E8A-4147-A177-3AD203B41FA5}">
                      <a16:colId xmlns:a16="http://schemas.microsoft.com/office/drawing/2014/main" val="1585936770"/>
                    </a:ext>
                  </a:extLst>
                </a:gridCol>
                <a:gridCol w="2161618">
                  <a:extLst>
                    <a:ext uri="{9D8B030D-6E8A-4147-A177-3AD203B41FA5}">
                      <a16:colId xmlns:a16="http://schemas.microsoft.com/office/drawing/2014/main" val="3380311476"/>
                    </a:ext>
                  </a:extLst>
                </a:gridCol>
                <a:gridCol w="2161618">
                  <a:extLst>
                    <a:ext uri="{9D8B030D-6E8A-4147-A177-3AD203B41FA5}">
                      <a16:colId xmlns:a16="http://schemas.microsoft.com/office/drawing/2014/main" val="3291567639"/>
                    </a:ext>
                  </a:extLst>
                </a:gridCol>
                <a:gridCol w="2161618">
                  <a:extLst>
                    <a:ext uri="{9D8B030D-6E8A-4147-A177-3AD203B41FA5}">
                      <a16:colId xmlns:a16="http://schemas.microsoft.com/office/drawing/2014/main" val="3217182214"/>
                    </a:ext>
                  </a:extLst>
                </a:gridCol>
                <a:gridCol w="2161618">
                  <a:extLst>
                    <a:ext uri="{9D8B030D-6E8A-4147-A177-3AD203B41FA5}">
                      <a16:colId xmlns:a16="http://schemas.microsoft.com/office/drawing/2014/main" val="3340214724"/>
                    </a:ext>
                  </a:extLst>
                </a:gridCol>
                <a:gridCol w="1542558">
                  <a:extLst>
                    <a:ext uri="{9D8B030D-6E8A-4147-A177-3AD203B41FA5}">
                      <a16:colId xmlns:a16="http://schemas.microsoft.com/office/drawing/2014/main" val="169978337"/>
                    </a:ext>
                  </a:extLst>
                </a:gridCol>
              </a:tblGrid>
              <a:tr h="341916"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Week 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Monday 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Tuesday</a:t>
                      </a: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Wednesday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Thursday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Friday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Notes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35069"/>
                  </a:ext>
                </a:extLst>
              </a:tr>
              <a:tr h="550322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01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Jan 10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12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13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effectLst/>
                          <a:latin typeface="Lato" panose="020F0502020204030203" pitchFamily="34" charset="77"/>
                        </a:rPr>
                        <a:t>Recap &amp; how course works</a:t>
                      </a:r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63719"/>
                  </a:ext>
                </a:extLst>
              </a:tr>
              <a:tr h="64188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Synch class + OH</a:t>
                      </a:r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M1 Team Up!</a:t>
                      </a:r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🧺 M1 writing Create phase</a:t>
                      </a:r>
                    </a:p>
                  </a:txBody>
                  <a:tcPr>
                    <a:solidFill>
                      <a:srgbClr val="FFDB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 sz="1100" b="1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4491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02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17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19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20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21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200" b="1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26818"/>
                  </a:ext>
                </a:extLst>
              </a:tr>
              <a:tr h="83474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M1 writing Assess phase due</a:t>
                      </a:r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🧺 Grad panel + OH</a:t>
                      </a:r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Pre-knowledge check (quiz component)</a:t>
                      </a:r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M1 writing Reflect phase due</a:t>
                      </a:r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dirty="0">
                          <a:effectLst/>
                          <a:latin typeface="Lato" panose="020F0502020204030203" pitchFamily="34" charset="77"/>
                        </a:rPr>
                        <a:t>Waitlists close Jan 20</a:t>
                      </a:r>
                    </a:p>
                    <a:p>
                      <a:endParaRPr lang="en-CA" sz="1100" dirty="0">
                        <a:effectLst/>
                        <a:latin typeface="Lato" panose="020F0502020204030203" pitchFamily="34" charset="77"/>
                      </a:endParaRPr>
                    </a:p>
                    <a:p>
                      <a:r>
                        <a:rPr lang="en-CA" sz="1100" dirty="0">
                          <a:effectLst/>
                          <a:latin typeface="Lato" panose="020F0502020204030203" pitchFamily="34" charset="77"/>
                        </a:rPr>
                        <a:t>Jan 23 is last day to enrol in S courses</a:t>
                      </a:r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3277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03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26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27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28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effectLst/>
                          <a:latin typeface="Lato" panose="020F0502020204030203" pitchFamily="34" charset="77"/>
                        </a:rPr>
                        <a:t>Skills</a:t>
                      </a:r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49617"/>
                  </a:ext>
                </a:extLst>
              </a:tr>
              <a:tr h="5874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Synch class + OH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M2 Team Up!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M2 writing Create phase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53266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31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Feb 1</a:t>
                      </a: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3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55885"/>
                  </a:ext>
                </a:extLst>
              </a:tr>
              <a:tr h="96283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M2 writing Assess phase due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Pre-knowledge check workshop + OH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Mini-portfolio due</a:t>
                      </a:r>
                    </a:p>
                    <a:p>
                      <a:r>
                        <a:rPr lang="en-CA" sz="1600" dirty="0"/>
                        <a:t>🧺 PD proposal due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M2 writing Reflect phase due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dirty="0">
                          <a:effectLst/>
                          <a:latin typeface="Lato" panose="020F0502020204030203" pitchFamily="34" charset="77"/>
                        </a:rPr>
                        <a:t>Feb 1 is Lunar New Year </a:t>
                      </a:r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00107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05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7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9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10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11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effectLst/>
                          <a:latin typeface="Lato" panose="020F0502020204030203" pitchFamily="34" charset="77"/>
                        </a:rPr>
                        <a:t>LMM </a:t>
                      </a:r>
                      <a:endParaRPr lang="en-CA" sz="1800" b="1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89913"/>
                  </a:ext>
                </a:extLst>
              </a:tr>
              <a:tr h="5874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Synch class + OH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M3 Team Up!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M3 writing Create phase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92322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06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16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17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18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887"/>
                  </a:ext>
                </a:extLst>
              </a:tr>
              <a:tr h="64188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>
                        <a:effectLst/>
                        <a:latin typeface="Lato" panose="020F0502020204030203" pitchFamily="34" charset="77"/>
                      </a:endParaRPr>
                    </a:p>
                    <a:p>
                      <a:endParaRPr lang="en-CA" sz="1100" dirty="0">
                        <a:effectLst/>
                        <a:latin typeface="Lato" panose="020F0502020204030203" pitchFamily="34" charset="77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M2 writing Assess phase due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Writing workshop (TBC) + OH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Portfolio due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🧺 M3 writing Reflect phase due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95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59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E7D023-61C3-8B49-931A-288BC193D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72350"/>
              </p:ext>
            </p:extLst>
          </p:nvPr>
        </p:nvGraphicFramePr>
        <p:xfrm>
          <a:off x="0" y="0"/>
          <a:ext cx="12192001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989">
                  <a:extLst>
                    <a:ext uri="{9D8B030D-6E8A-4147-A177-3AD203B41FA5}">
                      <a16:colId xmlns:a16="http://schemas.microsoft.com/office/drawing/2014/main" val="3548614639"/>
                    </a:ext>
                  </a:extLst>
                </a:gridCol>
                <a:gridCol w="1117982">
                  <a:extLst>
                    <a:ext uri="{9D8B030D-6E8A-4147-A177-3AD203B41FA5}">
                      <a16:colId xmlns:a16="http://schemas.microsoft.com/office/drawing/2014/main" val="1585936770"/>
                    </a:ext>
                  </a:extLst>
                </a:gridCol>
                <a:gridCol w="2161618">
                  <a:extLst>
                    <a:ext uri="{9D8B030D-6E8A-4147-A177-3AD203B41FA5}">
                      <a16:colId xmlns:a16="http://schemas.microsoft.com/office/drawing/2014/main" val="3380311476"/>
                    </a:ext>
                  </a:extLst>
                </a:gridCol>
                <a:gridCol w="2161618">
                  <a:extLst>
                    <a:ext uri="{9D8B030D-6E8A-4147-A177-3AD203B41FA5}">
                      <a16:colId xmlns:a16="http://schemas.microsoft.com/office/drawing/2014/main" val="3291567639"/>
                    </a:ext>
                  </a:extLst>
                </a:gridCol>
                <a:gridCol w="2161618">
                  <a:extLst>
                    <a:ext uri="{9D8B030D-6E8A-4147-A177-3AD203B41FA5}">
                      <a16:colId xmlns:a16="http://schemas.microsoft.com/office/drawing/2014/main" val="3217182214"/>
                    </a:ext>
                  </a:extLst>
                </a:gridCol>
                <a:gridCol w="2161618">
                  <a:extLst>
                    <a:ext uri="{9D8B030D-6E8A-4147-A177-3AD203B41FA5}">
                      <a16:colId xmlns:a16="http://schemas.microsoft.com/office/drawing/2014/main" val="3340214724"/>
                    </a:ext>
                  </a:extLst>
                </a:gridCol>
                <a:gridCol w="1542558">
                  <a:extLst>
                    <a:ext uri="{9D8B030D-6E8A-4147-A177-3AD203B41FA5}">
                      <a16:colId xmlns:a16="http://schemas.microsoft.com/office/drawing/2014/main" val="169978337"/>
                    </a:ext>
                  </a:extLst>
                </a:gridCol>
              </a:tblGrid>
              <a:tr h="341916"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Week 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Monday 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Tuesday</a:t>
                      </a: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Wednesday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Thursday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Friday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Notes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35069"/>
                  </a:ext>
                </a:extLst>
              </a:tr>
              <a:tr h="550322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01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Jan 10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12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13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effectLst/>
                          <a:latin typeface="Lato" panose="020F0502020204030203" pitchFamily="34" charset="77"/>
                        </a:rPr>
                        <a:t>Recap &amp; how course works</a:t>
                      </a:r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63719"/>
                  </a:ext>
                </a:extLst>
              </a:tr>
              <a:tr h="64188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Synch class + OH</a:t>
                      </a:r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rgbClr val="FFDB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 sz="1100" b="1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4491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02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17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19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20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21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92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200" b="1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26818"/>
                  </a:ext>
                </a:extLst>
              </a:tr>
              <a:tr h="83474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rgbClr val="FFDB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dirty="0">
                          <a:effectLst/>
                          <a:latin typeface="Lato" panose="020F0502020204030203" pitchFamily="34" charset="77"/>
                        </a:rPr>
                        <a:t>Waitlists close Jan 20</a:t>
                      </a:r>
                    </a:p>
                    <a:p>
                      <a:endParaRPr lang="en-CA" sz="1100" dirty="0">
                        <a:effectLst/>
                        <a:latin typeface="Lato" panose="020F0502020204030203" pitchFamily="34" charset="77"/>
                      </a:endParaRPr>
                    </a:p>
                    <a:p>
                      <a:r>
                        <a:rPr lang="en-CA" sz="1100" dirty="0">
                          <a:effectLst/>
                          <a:latin typeface="Lato" panose="020F0502020204030203" pitchFamily="34" charset="77"/>
                        </a:rPr>
                        <a:t>Jan 23 is last day to enrol in S courses</a:t>
                      </a:r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rgbClr val="FFDB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3277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03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26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27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28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effectLst/>
                          <a:latin typeface="Lato" panose="020F0502020204030203" pitchFamily="34" charset="77"/>
                        </a:rPr>
                        <a:t>Skills</a:t>
                      </a:r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49617"/>
                  </a:ext>
                </a:extLst>
              </a:tr>
              <a:tr h="5874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Synch class + OH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53266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31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Feb 1</a:t>
                      </a: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2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3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55885"/>
                  </a:ext>
                </a:extLst>
              </a:tr>
              <a:tr h="96283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🧺 PD proposal due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dirty="0">
                          <a:effectLst/>
                          <a:latin typeface="Lato" panose="020F0502020204030203" pitchFamily="34" charset="77"/>
                        </a:rPr>
                        <a:t>Feb 1 is Lunar New Year </a:t>
                      </a:r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00107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05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7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9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10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11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effectLst/>
                          <a:latin typeface="Lato" panose="020F0502020204030203" pitchFamily="34" charset="77"/>
                        </a:rPr>
                        <a:t>LMM </a:t>
                      </a:r>
                      <a:endParaRPr lang="en-CA" sz="1800" b="1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89913"/>
                  </a:ext>
                </a:extLst>
              </a:tr>
              <a:tr h="5874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Synch class + OH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92322"/>
                  </a:ext>
                </a:extLst>
              </a:tr>
              <a:tr h="341916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06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14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16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17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18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887"/>
                  </a:ext>
                </a:extLst>
              </a:tr>
              <a:tr h="64188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>
                        <a:effectLst/>
                        <a:latin typeface="Lato" panose="020F0502020204030203" pitchFamily="34" charset="77"/>
                      </a:endParaRPr>
                    </a:p>
                    <a:p>
                      <a:endParaRPr lang="en-CA" sz="1100" dirty="0">
                        <a:effectLst/>
                        <a:latin typeface="Lato" panose="020F0502020204030203" pitchFamily="34" charset="77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Writing workshop (TBC) + OH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Portfolio due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Lato" panose="020F0502020204030203" pitchFamily="34" charset="77"/>
                        </a:rPr>
                        <a:t> </a:t>
                      </a:r>
                      <a:endParaRPr lang="en-CA" sz="1800" dirty="0">
                        <a:effectLst/>
                        <a:latin typeface="Lato" panose="020F0502020204030203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8" marR="37638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95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53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440</Words>
  <Application>Microsoft Macintosh PowerPoint</Application>
  <PresentationFormat>Widescreen</PresentationFormat>
  <Paragraphs>186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Bolton</dc:creator>
  <cp:lastModifiedBy>Liza Bolton</cp:lastModifiedBy>
  <cp:revision>4</cp:revision>
  <dcterms:created xsi:type="dcterms:W3CDTF">2021-12-13T03:56:53Z</dcterms:created>
  <dcterms:modified xsi:type="dcterms:W3CDTF">2022-01-12T19:39:21Z</dcterms:modified>
</cp:coreProperties>
</file>