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67" r:id="rId3"/>
    <p:sldId id="268" r:id="rId4"/>
    <p:sldId id="366" r:id="rId5"/>
    <p:sldId id="269" r:id="rId6"/>
    <p:sldId id="270" r:id="rId7"/>
    <p:sldId id="271" r:id="rId8"/>
    <p:sldId id="272" r:id="rId9"/>
    <p:sldId id="273" r:id="rId10"/>
    <p:sldId id="274" r:id="rId11"/>
    <p:sldId id="275"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44" r:id="rId46"/>
    <p:sldId id="345" r:id="rId47"/>
    <p:sldId id="346" r:id="rId48"/>
    <p:sldId id="347" r:id="rId49"/>
    <p:sldId id="348" r:id="rId50"/>
    <p:sldId id="349" r:id="rId51"/>
    <p:sldId id="350" r:id="rId52"/>
    <p:sldId id="365"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10" r:id="rId68"/>
    <p:sldId id="259"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Query" id="{5A3D4AA2-591E-4C62-BB75-EE94C99F51D8}">
          <p14:sldIdLst>
            <p14:sldId id="256"/>
          </p14:sldIdLst>
        </p14:section>
        <p14:section name="课前介绍" id="{AA08510A-6D2C-401F-8910-70DDA1966594}">
          <p14:sldIdLst>
            <p14:sldId id="367"/>
            <p14:sldId id="268"/>
          </p14:sldIdLst>
        </p14:section>
        <p14:section name="今日重点" id="{B231A762-5C8B-4353-BCFD-56BC8DB818CF}">
          <p14:sldIdLst>
            <p14:sldId id="366"/>
          </p14:sldIdLst>
        </p14:section>
        <p14:section name="javascript库" id="{3B77D7FA-EC91-40AF-8F97-9583662C758A}">
          <p14:sldIdLst>
            <p14:sldId id="269"/>
          </p14:sldIdLst>
        </p14:section>
        <p14:section name="jquery介绍" id="{24F18762-25F2-49C9-9ADE-70A52E7FF4AC}">
          <p14:sldIdLst>
            <p14:sldId id="270"/>
            <p14:sldId id="271"/>
            <p14:sldId id="272"/>
            <p14:sldId id="273"/>
          </p14:sldIdLst>
        </p14:section>
        <p14:section name="学习jquery的感觉" id="{62B9858F-1EE2-43B3-829C-FA6D1EADB94A}">
          <p14:sldIdLst>
            <p14:sldId id="274"/>
          </p14:sldIdLst>
        </p14:section>
        <p14:section name="jquery初次体验" id="{8CB41632-9BF9-449E-8212-C76A0B3C04F3}">
          <p14:sldIdLst>
            <p14:sldId id="275"/>
          </p14:sldIdLst>
        </p14:section>
        <p14:section name="jquery顶级对象" id="{777C1D30-B15E-43F0-A5AF-242E43B8C360}">
          <p14:sldIdLst>
            <p14:sldId id="277"/>
          </p14:sldIdLst>
        </p14:section>
        <p14:section name="加载事件的方式" id="{04F944BA-81B3-49F6-91D4-B6F3F0D7B433}">
          <p14:sldIdLst>
            <p14:sldId id="278"/>
          </p14:sldIdLst>
        </p14:section>
        <p14:section name="引入文件的注意事项" id="{73FE02DD-EFD0-4B46-AC77-A192F507E32D}">
          <p14:sldIdLst>
            <p14:sldId id="279"/>
          </p14:sldIdLst>
        </p14:section>
        <p14:section name="jquery对象和dom对象互转" id="{B9EEA714-3F4C-40C2-A9A0-CFE72C2E865D}">
          <p14:sldIdLst>
            <p14:sldId id="280"/>
            <p14:sldId id="281"/>
          </p14:sldIdLst>
        </p14:section>
        <p14:section name="案例:实现网页开关灯" id="{0C92D6BD-7A57-4DC8-9E8A-62C3E13507FD}">
          <p14:sldIdLst>
            <p14:sldId id="282"/>
          </p14:sldIdLst>
        </p14:section>
        <p14:section name="选择器" id="{C28B7042-D2CD-4700-A736-F6F2AC48DCAE}">
          <p14:sldIdLst>
            <p14:sldId id="283"/>
            <p14:sldId id="284"/>
            <p14:sldId id="285"/>
            <p14:sldId id="286"/>
            <p14:sldId id="287"/>
            <p14:sldId id="288"/>
            <p14:sldId id="289"/>
            <p14:sldId id="290"/>
            <p14:sldId id="291"/>
            <p14:sldId id="292"/>
            <p14:sldId id="293"/>
            <p14:sldId id="294"/>
          </p14:sldIdLst>
        </p14:section>
        <p14:section name="jquery操作样式" id="{C962D289-BE0F-4218-B7DF-35510C6D49E4}">
          <p14:sldIdLst>
            <p14:sldId id="295"/>
            <p14:sldId id="296"/>
            <p14:sldId id="297"/>
            <p14:sldId id="298"/>
            <p14:sldId id="299"/>
            <p14:sldId id="300"/>
          </p14:sldIdLst>
        </p14:section>
        <p14:section name="jquery动画" id="{1A18B033-A8CE-49D4-9F30-E10F641EEF2F}">
          <p14:sldIdLst>
            <p14:sldId id="301"/>
            <p14:sldId id="302"/>
            <p14:sldId id="303"/>
            <p14:sldId id="304"/>
          </p14:sldIdLst>
        </p14:section>
        <p14:section name="创建元素" id="{B1580DDE-5DCA-4071-9DA0-92B71DFB2641}">
          <p14:sldIdLst>
            <p14:sldId id="305"/>
            <p14:sldId id="306"/>
            <p14:sldId id="307"/>
            <p14:sldId id="308"/>
          </p14:sldIdLst>
        </p14:section>
        <p14:section name="自定义属性" id="{6C7686F9-BEA5-468A-AD7D-CC499CF296C2}">
          <p14:sldIdLst>
            <p14:sldId id="309"/>
            <p14:sldId id="344"/>
          </p14:sldIdLst>
        </p14:section>
        <p14:section name="设置和获取元素的样式" id="{21515F4F-EBED-43D8-8DB7-36EA8509C7C0}">
          <p14:sldIdLst>
            <p14:sldId id="345"/>
            <p14:sldId id="346"/>
            <p14:sldId id="347"/>
          </p14:sldIdLst>
        </p14:section>
        <p14:section name="事件绑定及解绑" id="{AA5F724F-5F70-4085-8DFC-55A8CD1E2E9C}">
          <p14:sldIdLst>
            <p14:sldId id="348"/>
            <p14:sldId id="349"/>
            <p14:sldId id="350"/>
            <p14:sldId id="365"/>
            <p14:sldId id="351"/>
            <p14:sldId id="352"/>
            <p14:sldId id="353"/>
            <p14:sldId id="354"/>
          </p14:sldIdLst>
        </p14:section>
        <p14:section name="事件对象" id="{411647AA-DD3A-4AD3-AD65-31F25EC9D0B3}">
          <p14:sldIdLst>
            <p14:sldId id="355"/>
            <p14:sldId id="356"/>
            <p14:sldId id="357"/>
          </p14:sldIdLst>
        </p14:section>
        <p14:section name="链式编程的原理" id="{A8F4E00D-9C56-44E8-A5AF-E54F604AA8F9}">
          <p14:sldIdLst>
            <p14:sldId id="358"/>
            <p14:sldId id="359"/>
          </p14:sldIdLst>
        </p14:section>
        <p14:section name="each的使用" id="{BD3923A8-4340-41FD-84C1-FDDAAB32D4C3}">
          <p14:sldIdLst>
            <p14:sldId id="360"/>
          </p14:sldIdLst>
        </p14:section>
        <p14:section name="多库共存" id="{D940FD4E-1E3B-419E-A8E3-A8A4A708AE97}">
          <p14:sldIdLst>
            <p14:sldId id="361"/>
          </p14:sldIdLst>
        </p14:section>
        <p14:section name="插件的玩法" id="{C33CACD6-E6C7-40E1-9336-0D882EA4466E}">
          <p14:sldIdLst>
            <p14:sldId id="362"/>
            <p14:sldId id="363"/>
          </p14:sldIdLst>
        </p14:section>
        <p14:section name="jqueryUI" id="{9AB682E6-3B35-40D0-B691-CA07A312D048}">
          <p14:sldIdLst>
            <p14:sldId id="364"/>
          </p14:sldIdLst>
        </p14:section>
        <p14:section name="包装集" id="{D73E6BF1-4A9D-4F45-B484-FE57FFFCAA6B}">
          <p14:sldIdLst>
            <p14:sldId id="310"/>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73" autoAdjust="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2017-07-09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B8C43-593C-4D4B-85DC-BF530E352C77}" type="datetimeFigureOut">
              <a:rPr lang="zh-CN" altLang="en-US" smtClean="0"/>
              <a:t>2017-07-09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CFA98-5264-4F23-AB2E-6A75C2C0615D}" type="slidenum">
              <a:rPr lang="zh-CN" altLang="en-US" smtClean="0"/>
              <a:t>‹#›</a:t>
            </a:fld>
            <a:endParaRPr lang="zh-CN" altLang="en-US"/>
          </a:p>
        </p:txBody>
      </p:sp>
    </p:spTree>
    <p:extLst>
      <p:ext uri="{BB962C8B-B14F-4D97-AF65-F5344CB8AC3E}">
        <p14:creationId xmlns:p14="http://schemas.microsoft.com/office/powerpoint/2010/main" val="1321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spect="1" noChangeArrowheads="1" noTextEdit="1"/>
          </p:cNvSpPr>
          <p:nvPr>
            <p:ph type="sldImg"/>
          </p:nvPr>
        </p:nvSpPr>
        <p:spPr/>
      </p:sp>
      <p:sp>
        <p:nvSpPr>
          <p:cNvPr id="762883" name="Rectangle 3"/>
          <p:cNvSpPr>
            <a:spLocks noGrp="1" noChangeArrowheads="1"/>
          </p:cNvSpPr>
          <p:nvPr>
            <p:ph type="body" idx="1"/>
          </p:nvPr>
        </p:nvSpPr>
        <p:spPr/>
        <p:txBody>
          <a:bodyPr/>
          <a:lstStyle/>
          <a:p>
            <a:r>
              <a:rPr lang="en-US" altLang="zh-CN"/>
              <a:t>Ui</a:t>
            </a:r>
            <a:r>
              <a:rPr lang="zh-CN" altLang="en-US"/>
              <a:t>用插件给层个</a:t>
            </a:r>
            <a:r>
              <a:rPr lang="en-US" altLang="zh-CN"/>
              <a:t>id</a:t>
            </a:r>
            <a:r>
              <a:rPr lang="zh-CN" altLang="en-US"/>
              <a:t>，</a:t>
            </a:r>
            <a:endParaRPr lang="en-US" altLang="zh-CN"/>
          </a:p>
        </p:txBody>
      </p:sp>
    </p:spTree>
    <p:extLst>
      <p:ext uri="{BB962C8B-B14F-4D97-AF65-F5344CB8AC3E}">
        <p14:creationId xmlns:p14="http://schemas.microsoft.com/office/powerpoint/2010/main" val="115962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p:txBody>
          <a:bodyPr/>
          <a:lstStyle/>
          <a:p>
            <a:r>
              <a:rPr lang="en-US" altLang="zh-CN" dirty="0"/>
              <a:t>1.</a:t>
            </a:r>
            <a:r>
              <a:rPr lang="zh-CN" altLang="en-US" dirty="0"/>
              <a:t>常用</a:t>
            </a:r>
            <a:r>
              <a:rPr lang="en-US" altLang="zh-CN" dirty="0"/>
              <a:t>JavaScript</a:t>
            </a:r>
            <a:r>
              <a:rPr lang="zh-CN" altLang="en-US" dirty="0"/>
              <a:t>库：</a:t>
            </a:r>
          </a:p>
          <a:p>
            <a:r>
              <a:rPr lang="zh-CN" altLang="en-US" dirty="0"/>
              <a:t>	</a:t>
            </a:r>
            <a:r>
              <a:rPr lang="en-US" altLang="zh-CN" dirty="0"/>
              <a:t>1&gt;Prototype:</a:t>
            </a:r>
          </a:p>
          <a:p>
            <a:r>
              <a:rPr lang="en-US" altLang="zh-CN" dirty="0"/>
              <a:t>		</a:t>
            </a:r>
            <a:r>
              <a:rPr lang="zh-CN" altLang="en-US" dirty="0"/>
              <a:t>网址：</a:t>
            </a:r>
            <a:r>
              <a:rPr lang="en-US" altLang="zh-CN" dirty="0"/>
              <a:t>http://www.prototypejs.org</a:t>
            </a:r>
          </a:p>
          <a:p>
            <a:r>
              <a:rPr lang="en-US" altLang="zh-CN" dirty="0"/>
              <a:t>	2&gt;Dojo:</a:t>
            </a:r>
          </a:p>
          <a:p>
            <a:r>
              <a:rPr lang="en-US" altLang="zh-CN" dirty="0"/>
              <a:t>		</a:t>
            </a:r>
            <a:r>
              <a:rPr lang="zh-CN" altLang="en-US" dirty="0"/>
              <a:t>网址：</a:t>
            </a:r>
            <a:r>
              <a:rPr lang="en-US" altLang="zh-CN" dirty="0"/>
              <a:t>http://dojotoolkit.org</a:t>
            </a:r>
          </a:p>
          <a:p>
            <a:r>
              <a:rPr lang="en-US" altLang="zh-CN" dirty="0"/>
              <a:t>	3&gt;YUI</a:t>
            </a:r>
            <a:r>
              <a:rPr lang="zh-CN" altLang="en-US" dirty="0"/>
              <a:t>（</a:t>
            </a:r>
            <a:r>
              <a:rPr lang="en-US" altLang="zh-CN" dirty="0"/>
              <a:t>The Yahoo! User Interface </a:t>
            </a:r>
            <a:r>
              <a:rPr lang="en-US" altLang="zh-CN" dirty="0" err="1"/>
              <a:t>Libray</a:t>
            </a:r>
            <a:r>
              <a:rPr lang="zh-CN" altLang="en-US" dirty="0"/>
              <a:t>）</a:t>
            </a:r>
          </a:p>
          <a:p>
            <a:r>
              <a:rPr lang="zh-CN" altLang="en-US" dirty="0"/>
              <a:t>		网址：</a:t>
            </a:r>
            <a:r>
              <a:rPr lang="en-US" altLang="zh-CN" dirty="0"/>
              <a:t>http://developer.yahoo.com/yui</a:t>
            </a:r>
          </a:p>
          <a:p>
            <a:r>
              <a:rPr lang="en-US" altLang="zh-CN" dirty="0"/>
              <a:t>	4&gt;Ext JS</a:t>
            </a:r>
          </a:p>
          <a:p>
            <a:r>
              <a:rPr lang="en-US" altLang="zh-CN" dirty="0"/>
              <a:t>		</a:t>
            </a:r>
            <a:r>
              <a:rPr lang="zh-CN" altLang="en-US" dirty="0"/>
              <a:t>网址：</a:t>
            </a:r>
            <a:r>
              <a:rPr lang="en-US" altLang="zh-CN" dirty="0"/>
              <a:t>http://www.extjs.com http://extjs.org.cn/</a:t>
            </a:r>
          </a:p>
          <a:p>
            <a:r>
              <a:rPr lang="en-US" altLang="zh-CN" dirty="0"/>
              <a:t>	5&gt;</a:t>
            </a:r>
            <a:r>
              <a:rPr lang="en-US" altLang="zh-CN" dirty="0" err="1"/>
              <a:t>MooTool</a:t>
            </a:r>
            <a:endParaRPr lang="en-US" altLang="zh-CN" dirty="0"/>
          </a:p>
          <a:p>
            <a:r>
              <a:rPr lang="en-US" altLang="zh-CN" dirty="0"/>
              <a:t>		</a:t>
            </a:r>
            <a:r>
              <a:rPr lang="zh-CN" altLang="en-US" dirty="0"/>
              <a:t>网址：</a:t>
            </a:r>
            <a:r>
              <a:rPr lang="en-US" altLang="zh-CN" dirty="0"/>
              <a:t>http://mootools.net</a:t>
            </a:r>
          </a:p>
          <a:p>
            <a:r>
              <a:rPr lang="en-US" altLang="zh-CN" dirty="0"/>
              <a:t>	6&gt;jQuery</a:t>
            </a:r>
          </a:p>
          <a:p>
            <a:r>
              <a:rPr lang="en-US" altLang="zh-CN" dirty="0"/>
              <a:t>		</a:t>
            </a:r>
            <a:r>
              <a:rPr lang="zh-CN" altLang="en-US" dirty="0"/>
              <a:t>网址：</a:t>
            </a:r>
            <a:r>
              <a:rPr lang="en-US" altLang="zh-CN" dirty="0"/>
              <a:t>http://jquery.com</a:t>
            </a:r>
            <a:endParaRPr lang="zh-CN" altLang="en-US" dirty="0"/>
          </a:p>
        </p:txBody>
      </p:sp>
    </p:spTree>
    <p:extLst>
      <p:ext uri="{BB962C8B-B14F-4D97-AF65-F5344CB8AC3E}">
        <p14:creationId xmlns:p14="http://schemas.microsoft.com/office/powerpoint/2010/main" val="116153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spect="1" noChangeArrowheads="1" noTextEdit="1"/>
          </p:cNvSpPr>
          <p:nvPr>
            <p:ph type="sldImg"/>
          </p:nvPr>
        </p:nvSpPr>
        <p:spPr/>
      </p:sp>
      <p:sp>
        <p:nvSpPr>
          <p:cNvPr id="763907" name="Rectangle 3"/>
          <p:cNvSpPr>
            <a:spLocks noGrp="1" noChangeArrowheads="1"/>
          </p:cNvSpPr>
          <p:nvPr>
            <p:ph type="body" idx="1"/>
          </p:nvPr>
        </p:nvSpPr>
        <p:spPr/>
        <p:txBody>
          <a:bodyPr/>
          <a:lstStyle/>
          <a:p>
            <a:r>
              <a:rPr lang="zh-CN" altLang="en-US" dirty="0"/>
              <a:t> </a:t>
            </a:r>
            <a:r>
              <a:rPr lang="en-US" altLang="zh-CN" dirty="0"/>
              <a:t>//$(); //</a:t>
            </a:r>
            <a:r>
              <a:rPr lang="zh-CN" altLang="en-US" dirty="0"/>
              <a:t>相当于</a:t>
            </a:r>
            <a:r>
              <a:rPr lang="en-US" altLang="zh-CN" dirty="0" err="1"/>
              <a:t>js</a:t>
            </a:r>
            <a:r>
              <a:rPr lang="zh-CN" altLang="en-US" dirty="0"/>
              <a:t>的</a:t>
            </a:r>
            <a:r>
              <a:rPr lang="en-US" altLang="zh-CN" dirty="0"/>
              <a:t>window,</a:t>
            </a:r>
            <a:r>
              <a:rPr lang="zh-CN" altLang="en-US" dirty="0"/>
              <a:t>简单省流浪</a:t>
            </a:r>
            <a:r>
              <a:rPr lang="en-US" altLang="zh-CN" dirty="0"/>
              <a:t>,</a:t>
            </a:r>
            <a:r>
              <a:rPr lang="zh-CN" altLang="en-US" dirty="0"/>
              <a:t>快</a:t>
            </a:r>
          </a:p>
          <a:p>
            <a:r>
              <a:rPr lang="zh-CN" altLang="en-US" dirty="0"/>
              <a:t>        </a:t>
            </a:r>
            <a:r>
              <a:rPr lang="en-US" altLang="zh-CN" dirty="0"/>
              <a:t>//jQuery(); //</a:t>
            </a:r>
            <a:r>
              <a:rPr lang="zh-CN" altLang="en-US" dirty="0"/>
              <a:t>写法不同</a:t>
            </a:r>
            <a:r>
              <a:rPr lang="en-US" altLang="zh-CN" dirty="0"/>
              <a:t>,</a:t>
            </a:r>
            <a:r>
              <a:rPr lang="zh-CN" altLang="en-US" dirty="0"/>
              <a:t>但是意义一样</a:t>
            </a:r>
          </a:p>
          <a:p>
            <a:r>
              <a:rPr lang="zh-CN" altLang="en-US" dirty="0"/>
              <a:t>        </a:t>
            </a:r>
            <a:r>
              <a:rPr lang="en-US" altLang="zh-CN" dirty="0"/>
              <a:t>//document//</a:t>
            </a:r>
            <a:r>
              <a:rPr lang="zh-CN" altLang="en-US" dirty="0"/>
              <a:t>直接写表示的是</a:t>
            </a:r>
            <a:r>
              <a:rPr lang="en-US" altLang="zh-CN" dirty="0"/>
              <a:t>document</a:t>
            </a:r>
            <a:r>
              <a:rPr lang="zh-CN" altLang="en-US" dirty="0"/>
              <a:t>对象</a:t>
            </a:r>
            <a:r>
              <a:rPr lang="en-US" altLang="zh-CN" dirty="0"/>
              <a:t>,</a:t>
            </a:r>
            <a:r>
              <a:rPr lang="zh-CN" altLang="en-US" dirty="0"/>
              <a:t>只能点出</a:t>
            </a:r>
            <a:r>
              <a:rPr lang="en-US" altLang="zh-CN" dirty="0" err="1"/>
              <a:t>odc</a:t>
            </a:r>
            <a:r>
              <a:rPr lang="zh-CN" altLang="en-US" dirty="0"/>
              <a:t>的属性和方法</a:t>
            </a:r>
          </a:p>
          <a:p>
            <a:r>
              <a:rPr lang="zh-CN" altLang="en-US" dirty="0"/>
              <a:t>        </a:t>
            </a:r>
            <a:r>
              <a:rPr lang="en-US" altLang="zh-CN" dirty="0"/>
              <a:t>//$(document)//</a:t>
            </a:r>
            <a:r>
              <a:rPr lang="zh-CN" altLang="en-US" dirty="0"/>
              <a:t>表示的是</a:t>
            </a:r>
            <a:r>
              <a:rPr lang="en-US" altLang="zh-CN" dirty="0"/>
              <a:t>jQuery</a:t>
            </a:r>
            <a:r>
              <a:rPr lang="zh-CN" altLang="en-US" dirty="0"/>
              <a:t>对象</a:t>
            </a:r>
            <a:r>
              <a:rPr lang="en-US" altLang="zh-CN" dirty="0"/>
              <a:t>,</a:t>
            </a:r>
            <a:r>
              <a:rPr lang="zh-CN" altLang="en-US" dirty="0"/>
              <a:t>只能点出</a:t>
            </a:r>
            <a:r>
              <a:rPr lang="en-US" altLang="zh-CN" dirty="0" err="1"/>
              <a:t>jq</a:t>
            </a:r>
            <a:r>
              <a:rPr lang="zh-CN" altLang="en-US" dirty="0"/>
              <a:t>的属性和方法</a:t>
            </a:r>
          </a:p>
          <a:p>
            <a:r>
              <a:rPr lang="zh-CN" altLang="en-US" dirty="0"/>
              <a:t>        </a:t>
            </a:r>
            <a:r>
              <a:rPr lang="en-US" altLang="zh-CN" dirty="0"/>
              <a:t>//$(document)//</a:t>
            </a:r>
            <a:r>
              <a:rPr lang="zh-CN" altLang="en-US" dirty="0"/>
              <a:t>这是把</a:t>
            </a:r>
            <a:r>
              <a:rPr lang="en-US" altLang="zh-CN" dirty="0"/>
              <a:t>document</a:t>
            </a:r>
            <a:r>
              <a:rPr lang="zh-CN" altLang="en-US" dirty="0"/>
              <a:t>转换成</a:t>
            </a:r>
            <a:r>
              <a:rPr lang="en-US" altLang="zh-CN" dirty="0" err="1"/>
              <a:t>jq</a:t>
            </a:r>
            <a:r>
              <a:rPr lang="zh-CN" altLang="en-US" dirty="0"/>
              <a:t>对象的一种写法</a:t>
            </a:r>
          </a:p>
          <a:p>
            <a:r>
              <a:rPr lang="zh-CN" altLang="en-US" dirty="0"/>
              <a:t>        </a:t>
            </a:r>
          </a:p>
        </p:txBody>
      </p:sp>
    </p:spTree>
    <p:extLst>
      <p:ext uri="{BB962C8B-B14F-4D97-AF65-F5344CB8AC3E}">
        <p14:creationId xmlns:p14="http://schemas.microsoft.com/office/powerpoint/2010/main" val="128237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p:sp>
      <p:sp>
        <p:nvSpPr>
          <p:cNvPr id="750595" name="Rectangle 3"/>
          <p:cNvSpPr>
            <a:spLocks noGrp="1" noChangeArrowheads="1"/>
          </p:cNvSpPr>
          <p:nvPr>
            <p:ph type="body" idx="1"/>
          </p:nvPr>
        </p:nvSpPr>
        <p:spPr/>
        <p:txBody>
          <a:bodyPr/>
          <a:lstStyle/>
          <a:p>
            <a:r>
              <a:rPr lang="en-US" altLang="zh-CN" dirty="0"/>
              <a:t>//</a:t>
            </a:r>
            <a:r>
              <a:rPr lang="en-US" altLang="zh-CN" dirty="0" err="1"/>
              <a:t>window.onload</a:t>
            </a:r>
            <a:r>
              <a:rPr lang="en-US" altLang="zh-CN" dirty="0"/>
              <a:t> = function () {</a:t>
            </a:r>
          </a:p>
          <a:p>
            <a:r>
              <a:rPr lang="en-US" altLang="zh-CN" dirty="0"/>
              <a:t>        //    alert('</a:t>
            </a:r>
            <a:r>
              <a:rPr lang="zh-CN" altLang="en-US" dirty="0"/>
              <a:t>页面加载完毕了</a:t>
            </a:r>
            <a:r>
              <a:rPr lang="en-US" altLang="zh-CN" dirty="0"/>
              <a:t>');</a:t>
            </a:r>
          </a:p>
          <a:p>
            <a:r>
              <a:rPr lang="en-US" altLang="zh-CN" dirty="0"/>
              <a:t>        //};</a:t>
            </a:r>
          </a:p>
          <a:p>
            <a:r>
              <a:rPr lang="en-US" altLang="zh-CN" dirty="0"/>
              <a:t>        //$(document).ready(function () {//</a:t>
            </a:r>
            <a:r>
              <a:rPr lang="zh-CN" altLang="en-US" dirty="0"/>
              <a:t>准备好的方法</a:t>
            </a:r>
          </a:p>
          <a:p>
            <a:r>
              <a:rPr lang="zh-CN" altLang="en-US" dirty="0"/>
              <a:t>        </a:t>
            </a:r>
            <a:r>
              <a:rPr lang="en-US" altLang="zh-CN" dirty="0"/>
              <a:t>//    alert('</a:t>
            </a:r>
            <a:r>
              <a:rPr lang="zh-CN" altLang="en-US" dirty="0"/>
              <a:t>页面加载完毕</a:t>
            </a:r>
            <a:r>
              <a:rPr lang="en-US" altLang="zh-CN" dirty="0"/>
              <a:t>');</a:t>
            </a:r>
          </a:p>
          <a:p>
            <a:r>
              <a:rPr lang="en-US" altLang="zh-CN" dirty="0"/>
              <a:t>        //});</a:t>
            </a:r>
          </a:p>
          <a:p>
            <a:r>
              <a:rPr lang="en-US" altLang="zh-CN" dirty="0"/>
              <a:t>        //</a:t>
            </a:r>
            <a:r>
              <a:rPr lang="zh-CN" altLang="en-US" dirty="0"/>
              <a:t>貌似两种写法是一样的</a:t>
            </a:r>
            <a:r>
              <a:rPr lang="en-US" altLang="zh-CN" dirty="0"/>
              <a:t>,</a:t>
            </a:r>
            <a:r>
              <a:rPr lang="zh-CN" altLang="en-US" dirty="0"/>
              <a:t>但其实是不一样的</a:t>
            </a:r>
            <a:r>
              <a:rPr lang="en-US" altLang="zh-CN" dirty="0"/>
              <a:t>,</a:t>
            </a:r>
            <a:r>
              <a:rPr lang="en-US" altLang="zh-CN" dirty="0" err="1"/>
              <a:t>window.onload</a:t>
            </a:r>
            <a:r>
              <a:rPr lang="zh-CN" altLang="en-US" dirty="0"/>
              <a:t>是页面所有的内容加载完毕后执行</a:t>
            </a:r>
          </a:p>
          <a:p>
            <a:r>
              <a:rPr lang="zh-CN" altLang="en-US" dirty="0"/>
              <a:t>        </a:t>
            </a:r>
            <a:r>
              <a:rPr lang="en-US" altLang="zh-CN" dirty="0"/>
              <a:t>//$(document).ready();</a:t>
            </a:r>
            <a:r>
              <a:rPr lang="zh-CN" altLang="en-US" dirty="0"/>
              <a:t>是页面上的</a:t>
            </a:r>
            <a:r>
              <a:rPr lang="en-US" altLang="zh-CN" dirty="0"/>
              <a:t>html</a:t>
            </a:r>
            <a:r>
              <a:rPr lang="zh-CN" altLang="en-US" dirty="0"/>
              <a:t>基本的一些标签结构加载完后就触发了</a:t>
            </a:r>
          </a:p>
          <a:p>
            <a:r>
              <a:rPr lang="zh-CN" altLang="en-US" dirty="0"/>
              <a:t>        </a:t>
            </a:r>
            <a:r>
              <a:rPr lang="en-US" altLang="zh-CN" dirty="0"/>
              <a:t>//</a:t>
            </a:r>
            <a:r>
              <a:rPr lang="en-US" altLang="zh-CN" dirty="0" err="1"/>
              <a:t>window.onload</a:t>
            </a:r>
            <a:r>
              <a:rPr lang="zh-CN" altLang="en-US" dirty="0"/>
              <a:t>直接注册事件</a:t>
            </a:r>
            <a:r>
              <a:rPr lang="en-US" altLang="zh-CN" dirty="0"/>
              <a:t>,</a:t>
            </a:r>
            <a:r>
              <a:rPr lang="zh-CN" altLang="en-US" dirty="0"/>
              <a:t>最后一个事件会把前面所有的事件覆盖掉</a:t>
            </a:r>
          </a:p>
          <a:p>
            <a:r>
              <a:rPr lang="zh-CN" altLang="en-US" dirty="0"/>
              <a:t>        </a:t>
            </a:r>
            <a:r>
              <a:rPr lang="en-US" altLang="zh-CN" dirty="0"/>
              <a:t>//$(document).ready();</a:t>
            </a:r>
            <a:r>
              <a:rPr lang="zh-CN" altLang="en-US" dirty="0"/>
              <a:t>注册的事件会依次的执行</a:t>
            </a:r>
          </a:p>
          <a:p>
            <a:r>
              <a:rPr lang="zh-CN" altLang="en-US" dirty="0"/>
              <a:t>        </a:t>
            </a:r>
            <a:r>
              <a:rPr lang="en-US" altLang="zh-CN" dirty="0"/>
              <a:t>//$(function () {</a:t>
            </a:r>
          </a:p>
          <a:p>
            <a:r>
              <a:rPr lang="en-US" altLang="zh-CN" dirty="0"/>
              <a:t>        //    alert('</a:t>
            </a:r>
            <a:r>
              <a:rPr lang="zh-CN" altLang="en-US" dirty="0"/>
              <a:t>页面加载完毕了</a:t>
            </a:r>
            <a:r>
              <a:rPr lang="en-US" altLang="zh-CN" dirty="0"/>
              <a:t>');</a:t>
            </a:r>
          </a:p>
          <a:p>
            <a:r>
              <a:rPr lang="en-US" altLang="zh-CN" dirty="0"/>
              <a:t>        //});</a:t>
            </a:r>
            <a:endParaRPr lang="zh-CN" altLang="en-US" dirty="0"/>
          </a:p>
          <a:p>
            <a:endParaRPr lang="en-US" altLang="zh-CN" dirty="0"/>
          </a:p>
          <a:p>
            <a:endParaRPr lang="en-US" altLang="zh-CN" dirty="0"/>
          </a:p>
          <a:p>
            <a:r>
              <a:rPr lang="en-US" altLang="zh-CN" dirty="0"/>
              <a:t>//</a:t>
            </a:r>
            <a:r>
              <a:rPr lang="zh-CN" altLang="en-US" dirty="0"/>
              <a:t>上面的写法是推荐的</a:t>
            </a:r>
            <a:r>
              <a:rPr lang="en-US" altLang="zh-CN" dirty="0"/>
              <a:t>,</a:t>
            </a:r>
            <a:r>
              <a:rPr lang="zh-CN" altLang="en-US" dirty="0"/>
              <a:t>下面的写法也可以</a:t>
            </a:r>
            <a:r>
              <a:rPr lang="en-US" altLang="zh-CN" dirty="0"/>
              <a:t>,</a:t>
            </a:r>
            <a:r>
              <a:rPr lang="zh-CN" altLang="en-US" dirty="0"/>
              <a:t>但是麻烦</a:t>
            </a:r>
          </a:p>
          <a:p>
            <a:r>
              <a:rPr lang="zh-CN" altLang="en-US" dirty="0"/>
              <a:t>        </a:t>
            </a:r>
            <a:r>
              <a:rPr lang="en-US" altLang="zh-CN" dirty="0"/>
              <a:t>//jQuery(function () {</a:t>
            </a:r>
          </a:p>
          <a:p>
            <a:r>
              <a:rPr lang="en-US" altLang="zh-CN" dirty="0"/>
              <a:t>        //    alert('</a:t>
            </a:r>
            <a:r>
              <a:rPr lang="zh-CN" altLang="en-US" dirty="0"/>
              <a:t>页面加载完毕了</a:t>
            </a:r>
            <a:r>
              <a:rPr lang="en-US" altLang="zh-CN" dirty="0"/>
              <a:t>');</a:t>
            </a:r>
          </a:p>
          <a:p>
            <a:r>
              <a:rPr lang="en-US" altLang="zh-CN" dirty="0"/>
              <a:t>        //});</a:t>
            </a:r>
          </a:p>
          <a:p>
            <a:r>
              <a:rPr lang="en-US" altLang="zh-CN" dirty="0"/>
              <a:t>        //</a:t>
            </a:r>
            <a:r>
              <a:rPr lang="zh-CN" altLang="en-US" dirty="0"/>
              <a:t>这是用</a:t>
            </a:r>
            <a:r>
              <a:rPr lang="en-US" altLang="zh-CN" dirty="0" err="1"/>
              <a:t>jq</a:t>
            </a:r>
            <a:r>
              <a:rPr lang="zh-CN" altLang="en-US" dirty="0"/>
              <a:t>实现</a:t>
            </a:r>
            <a:r>
              <a:rPr lang="en-US" altLang="zh-CN" dirty="0"/>
              <a:t>window</a:t>
            </a:r>
            <a:r>
              <a:rPr lang="zh-CN" altLang="en-US" dirty="0"/>
              <a:t>的</a:t>
            </a:r>
            <a:r>
              <a:rPr lang="en-US" altLang="zh-CN" dirty="0" err="1"/>
              <a:t>onload</a:t>
            </a:r>
            <a:r>
              <a:rPr lang="zh-CN" altLang="en-US" dirty="0"/>
              <a:t>事件</a:t>
            </a:r>
          </a:p>
          <a:p>
            <a:r>
              <a:rPr lang="zh-CN" altLang="en-US" dirty="0"/>
              <a:t>        </a:t>
            </a:r>
            <a:r>
              <a:rPr lang="en-US" altLang="zh-CN" dirty="0"/>
              <a:t>//$(window).load(function () {</a:t>
            </a:r>
          </a:p>
          <a:p>
            <a:r>
              <a:rPr lang="en-US" altLang="zh-CN" dirty="0"/>
              <a:t>        //    alert('</a:t>
            </a:r>
            <a:r>
              <a:rPr lang="zh-CN" altLang="en-US" dirty="0"/>
              <a:t>页面加载完毕了</a:t>
            </a:r>
            <a:r>
              <a:rPr lang="en-US" altLang="zh-CN" dirty="0"/>
              <a:t>');</a:t>
            </a:r>
          </a:p>
          <a:p>
            <a:r>
              <a:rPr lang="en-US" altLang="zh-CN" dirty="0"/>
              <a:t>        //});</a:t>
            </a:r>
          </a:p>
          <a:p>
            <a:r>
              <a:rPr lang="en-US" altLang="zh-CN" dirty="0"/>
              <a:t>        //</a:t>
            </a:r>
            <a:r>
              <a:rPr lang="zh-CN" altLang="en-US" dirty="0"/>
              <a:t>页面中用</a:t>
            </a:r>
            <a:r>
              <a:rPr lang="en-US" altLang="zh-CN" dirty="0"/>
              <a:t>jQuery</a:t>
            </a:r>
            <a:r>
              <a:rPr lang="zh-CN" altLang="en-US" dirty="0"/>
              <a:t>就用</a:t>
            </a:r>
            <a:r>
              <a:rPr lang="en-US" altLang="zh-CN" dirty="0" err="1"/>
              <a:t>jq</a:t>
            </a:r>
            <a:r>
              <a:rPr lang="en-US" altLang="zh-CN" dirty="0"/>
              <a:t>,</a:t>
            </a:r>
            <a:r>
              <a:rPr lang="zh-CN" altLang="en-US" dirty="0"/>
              <a:t>尽量少用</a:t>
            </a:r>
            <a:r>
              <a:rPr lang="en-US" altLang="zh-CN" dirty="0" err="1"/>
              <a:t>js</a:t>
            </a:r>
            <a:r>
              <a:rPr lang="en-US" altLang="zh-CN" dirty="0"/>
              <a:t>,</a:t>
            </a:r>
            <a:r>
              <a:rPr lang="zh-CN" altLang="en-US" dirty="0"/>
              <a:t>除非不得已</a:t>
            </a:r>
            <a:r>
              <a:rPr lang="en-US" altLang="zh-CN" dirty="0"/>
              <a:t>,</a:t>
            </a:r>
            <a:r>
              <a:rPr lang="zh-CN" altLang="en-US" dirty="0"/>
              <a:t>就是别混着写</a:t>
            </a:r>
            <a:endParaRPr lang="en-US" altLang="zh-CN" dirty="0"/>
          </a:p>
          <a:p>
            <a:r>
              <a:rPr lang="en-US" altLang="zh-CN" dirty="0"/>
              <a:t>=========================================</a:t>
            </a:r>
          </a:p>
          <a:p>
            <a:r>
              <a:rPr lang="en-US" altLang="zh-CN" dirty="0"/>
              <a:t>//</a:t>
            </a:r>
            <a:r>
              <a:rPr lang="zh-CN" altLang="en-US" dirty="0"/>
              <a:t>通过</a:t>
            </a:r>
            <a:r>
              <a:rPr lang="en-US" altLang="zh-CN" dirty="0" err="1"/>
              <a:t>js</a:t>
            </a:r>
            <a:r>
              <a:rPr lang="zh-CN" altLang="en-US" dirty="0"/>
              <a:t>的方式实现为同一个事件绑定多个事件处理方法（类似于</a:t>
            </a:r>
            <a:r>
              <a:rPr lang="en-US" altLang="zh-CN" dirty="0" err="1"/>
              <a:t>c#</a:t>
            </a:r>
            <a:r>
              <a:rPr lang="zh-CN" altLang="en-US" dirty="0"/>
              <a:t>中的多播委托）</a:t>
            </a:r>
            <a:endParaRPr lang="zh-CN" altLang="en-US" b="1" dirty="0"/>
          </a:p>
          <a:p>
            <a:r>
              <a:rPr lang="zh-CN" altLang="en-US" b="1" dirty="0"/>
              <a:t>        </a:t>
            </a:r>
            <a:r>
              <a:rPr lang="en-US" altLang="zh-CN" dirty="0"/>
              <a:t>//FF</a:t>
            </a:r>
            <a:r>
              <a:rPr lang="zh-CN" altLang="en-US" dirty="0"/>
              <a:t>、</a:t>
            </a:r>
            <a:r>
              <a:rPr lang="en-US" altLang="zh-CN" dirty="0"/>
              <a:t>Chrome</a:t>
            </a:r>
            <a:r>
              <a:rPr lang="zh-CN" altLang="en-US" dirty="0"/>
              <a:t>、</a:t>
            </a:r>
            <a:r>
              <a:rPr lang="en-US" altLang="zh-CN" dirty="0"/>
              <a:t>Opera</a:t>
            </a:r>
            <a:r>
              <a:rPr lang="zh-CN" altLang="en-US" dirty="0"/>
              <a:t>、</a:t>
            </a:r>
            <a:r>
              <a:rPr lang="en-US" altLang="zh-CN" dirty="0"/>
              <a:t>Safari</a:t>
            </a:r>
            <a:endParaRPr lang="en-US" altLang="zh-CN" b="1" dirty="0"/>
          </a:p>
          <a:p>
            <a:r>
              <a:rPr lang="en-US" altLang="zh-CN" b="1" dirty="0"/>
              <a:t>        </a:t>
            </a:r>
            <a:r>
              <a:rPr lang="en-US" altLang="zh-CN" dirty="0"/>
              <a:t>if</a:t>
            </a:r>
            <a:r>
              <a:rPr lang="en-US" altLang="zh-CN" b="1" dirty="0"/>
              <a:t> (</a:t>
            </a:r>
            <a:r>
              <a:rPr lang="en-US" altLang="zh-CN" dirty="0" err="1"/>
              <a:t>window</a:t>
            </a:r>
            <a:r>
              <a:rPr lang="en-US" altLang="zh-CN" b="1" dirty="0" err="1"/>
              <a:t>.</a:t>
            </a:r>
            <a:r>
              <a:rPr lang="en-US" altLang="zh-CN" dirty="0" err="1"/>
              <a:t>addEventListener</a:t>
            </a:r>
            <a:r>
              <a:rPr lang="en-US" altLang="zh-CN" b="1" dirty="0"/>
              <a:t>) {</a:t>
            </a:r>
          </a:p>
          <a:p>
            <a:r>
              <a:rPr lang="en-US" altLang="zh-CN" b="1" dirty="0"/>
              <a:t>            </a:t>
            </a:r>
            <a:r>
              <a:rPr lang="en-US" altLang="zh-CN" dirty="0" err="1"/>
              <a:t>window</a:t>
            </a:r>
            <a:r>
              <a:rPr lang="en-US" altLang="zh-CN" b="1" dirty="0" err="1"/>
              <a:t>.</a:t>
            </a:r>
            <a:r>
              <a:rPr lang="en-US" altLang="zh-CN" dirty="0" err="1"/>
              <a:t>addEventListener</a:t>
            </a:r>
            <a:r>
              <a:rPr lang="en-US" altLang="zh-CN" b="1" dirty="0"/>
              <a:t>(</a:t>
            </a:r>
            <a:r>
              <a:rPr lang="en-US" altLang="zh-CN" dirty="0"/>
              <a:t>"load",</a:t>
            </a:r>
            <a:r>
              <a:rPr lang="en-US" altLang="zh-CN" b="1" dirty="0"/>
              <a:t> </a:t>
            </a:r>
            <a:r>
              <a:rPr lang="en-US" altLang="zh-CN" dirty="0"/>
              <a:t>function</a:t>
            </a:r>
            <a:r>
              <a:rPr lang="en-US" altLang="zh-CN" b="1" dirty="0"/>
              <a:t> () { </a:t>
            </a:r>
            <a:r>
              <a:rPr lang="en-US" altLang="zh-CN" dirty="0"/>
              <a:t>alert</a:t>
            </a:r>
            <a:r>
              <a:rPr lang="en-US" altLang="zh-CN" b="1" dirty="0"/>
              <a:t>(</a:t>
            </a:r>
            <a:r>
              <a:rPr lang="en-US" altLang="zh-CN" dirty="0"/>
              <a:t>'xxx'</a:t>
            </a:r>
            <a:r>
              <a:rPr lang="en-US" altLang="zh-CN" b="1" dirty="0"/>
              <a:t>); });</a:t>
            </a:r>
          </a:p>
          <a:p>
            <a:r>
              <a:rPr lang="en-US" altLang="zh-CN" b="1" dirty="0"/>
              <a:t>            </a:t>
            </a:r>
            <a:r>
              <a:rPr lang="en-US" altLang="zh-CN" dirty="0" err="1"/>
              <a:t>window</a:t>
            </a:r>
            <a:r>
              <a:rPr lang="en-US" altLang="zh-CN" b="1" dirty="0" err="1"/>
              <a:t>.</a:t>
            </a:r>
            <a:r>
              <a:rPr lang="en-US" altLang="zh-CN" dirty="0" err="1"/>
              <a:t>addEventListener</a:t>
            </a:r>
            <a:r>
              <a:rPr lang="en-US" altLang="zh-CN" b="1" dirty="0"/>
              <a:t>(</a:t>
            </a:r>
            <a:r>
              <a:rPr lang="en-US" altLang="zh-CN" dirty="0"/>
              <a:t>"load",</a:t>
            </a:r>
            <a:r>
              <a:rPr lang="en-US" altLang="zh-CN" b="1" dirty="0"/>
              <a:t> </a:t>
            </a:r>
            <a:r>
              <a:rPr lang="en-US" altLang="zh-CN" dirty="0"/>
              <a:t>function</a:t>
            </a:r>
            <a:r>
              <a:rPr lang="en-US" altLang="zh-CN" b="1" dirty="0"/>
              <a:t> () { </a:t>
            </a:r>
            <a:r>
              <a:rPr lang="en-US" altLang="zh-CN" dirty="0"/>
              <a:t>alert</a:t>
            </a:r>
            <a:r>
              <a:rPr lang="en-US" altLang="zh-CN" b="1" dirty="0"/>
              <a:t>(</a:t>
            </a:r>
            <a:r>
              <a:rPr lang="en-US" altLang="zh-CN" dirty="0"/>
              <a:t>'</a:t>
            </a:r>
            <a:r>
              <a:rPr lang="en-US" altLang="zh-CN" dirty="0" err="1"/>
              <a:t>yyy</a:t>
            </a:r>
            <a:r>
              <a:rPr lang="en-US" altLang="zh-CN" dirty="0"/>
              <a:t>'</a:t>
            </a:r>
            <a:r>
              <a:rPr lang="en-US" altLang="zh-CN" b="1" dirty="0"/>
              <a:t>); });</a:t>
            </a:r>
          </a:p>
          <a:p>
            <a:r>
              <a:rPr lang="en-US" altLang="zh-CN" b="1" dirty="0"/>
              <a:t>        } </a:t>
            </a:r>
            <a:r>
              <a:rPr lang="en-US" altLang="zh-CN" dirty="0"/>
              <a:t>else</a:t>
            </a:r>
            <a:r>
              <a:rPr lang="en-US" altLang="zh-CN" b="1" dirty="0"/>
              <a:t> </a:t>
            </a:r>
            <a:r>
              <a:rPr lang="en-US" altLang="zh-CN" dirty="0"/>
              <a:t>if</a:t>
            </a:r>
            <a:r>
              <a:rPr lang="en-US" altLang="zh-CN" b="1" dirty="0"/>
              <a:t> (</a:t>
            </a:r>
            <a:r>
              <a:rPr lang="en-US" altLang="zh-CN" dirty="0" err="1"/>
              <a:t>window</a:t>
            </a:r>
            <a:r>
              <a:rPr lang="en-US" altLang="zh-CN" b="1" dirty="0" err="1"/>
              <a:t>.</a:t>
            </a:r>
            <a:r>
              <a:rPr lang="en-US" altLang="zh-CN" dirty="0" err="1"/>
              <a:t>attachEvent</a:t>
            </a:r>
            <a:r>
              <a:rPr lang="en-US" altLang="zh-CN" b="1" dirty="0"/>
              <a:t>) {</a:t>
            </a:r>
            <a:r>
              <a:rPr lang="en-US" altLang="zh-CN" dirty="0"/>
              <a:t>//IE (IE8</a:t>
            </a:r>
            <a:r>
              <a:rPr lang="zh-CN" altLang="en-US" dirty="0"/>
              <a:t>下是</a:t>
            </a:r>
            <a:r>
              <a:rPr lang="en-US" altLang="zh-CN" dirty="0"/>
              <a:t>BBB</a:t>
            </a:r>
            <a:r>
              <a:rPr lang="zh-CN" altLang="en-US" dirty="0"/>
              <a:t>、</a:t>
            </a:r>
            <a:r>
              <a:rPr lang="en-US" altLang="zh-CN" dirty="0"/>
              <a:t>AAA,IE6</a:t>
            </a:r>
            <a:r>
              <a:rPr lang="zh-CN" altLang="en-US" dirty="0"/>
              <a:t>下是</a:t>
            </a:r>
            <a:r>
              <a:rPr lang="en-US" altLang="zh-CN" dirty="0"/>
              <a:t>AAA</a:t>
            </a:r>
            <a:r>
              <a:rPr lang="zh-CN" altLang="en-US" dirty="0"/>
              <a:t>、</a:t>
            </a:r>
            <a:r>
              <a:rPr lang="en-US" altLang="zh-CN" dirty="0"/>
              <a:t>BBB)</a:t>
            </a:r>
            <a:endParaRPr lang="en-US" altLang="zh-CN" b="1" dirty="0"/>
          </a:p>
          <a:p>
            <a:r>
              <a:rPr lang="en-US" altLang="zh-CN" b="1" dirty="0"/>
              <a:t>            </a:t>
            </a:r>
            <a:r>
              <a:rPr lang="en-US" altLang="zh-CN" dirty="0" err="1"/>
              <a:t>window</a:t>
            </a:r>
            <a:r>
              <a:rPr lang="en-US" altLang="zh-CN" b="1" dirty="0" err="1"/>
              <a:t>.</a:t>
            </a:r>
            <a:r>
              <a:rPr lang="en-US" altLang="zh-CN" dirty="0" err="1"/>
              <a:t>attachEvent</a:t>
            </a:r>
            <a:r>
              <a:rPr lang="en-US" altLang="zh-CN" b="1" dirty="0"/>
              <a:t>(</a:t>
            </a:r>
            <a:r>
              <a:rPr lang="en-US" altLang="zh-CN" dirty="0"/>
              <a:t>'</a:t>
            </a:r>
            <a:r>
              <a:rPr lang="en-US" altLang="zh-CN" dirty="0" err="1"/>
              <a:t>onload</a:t>
            </a:r>
            <a:r>
              <a:rPr lang="en-US" altLang="zh-CN" dirty="0"/>
              <a:t>',</a:t>
            </a:r>
            <a:r>
              <a:rPr lang="en-US" altLang="zh-CN" b="1" dirty="0"/>
              <a:t> </a:t>
            </a:r>
            <a:r>
              <a:rPr lang="en-US" altLang="zh-CN" dirty="0"/>
              <a:t>function</a:t>
            </a:r>
            <a:r>
              <a:rPr lang="en-US" altLang="zh-CN" b="1" dirty="0"/>
              <a:t> () { </a:t>
            </a:r>
            <a:r>
              <a:rPr lang="en-US" altLang="zh-CN" dirty="0"/>
              <a:t>alert</a:t>
            </a:r>
            <a:r>
              <a:rPr lang="en-US" altLang="zh-CN" b="1" dirty="0"/>
              <a:t>(</a:t>
            </a:r>
            <a:r>
              <a:rPr lang="en-US" altLang="zh-CN" dirty="0"/>
              <a:t>'AAA'</a:t>
            </a:r>
            <a:r>
              <a:rPr lang="en-US" altLang="zh-CN" b="1" dirty="0"/>
              <a:t>); });</a:t>
            </a:r>
          </a:p>
          <a:p>
            <a:r>
              <a:rPr lang="en-US" altLang="zh-CN" b="1" dirty="0"/>
              <a:t>            </a:t>
            </a:r>
            <a:r>
              <a:rPr lang="en-US" altLang="zh-CN" dirty="0" err="1"/>
              <a:t>window</a:t>
            </a:r>
            <a:r>
              <a:rPr lang="en-US" altLang="zh-CN" b="1" dirty="0" err="1"/>
              <a:t>.</a:t>
            </a:r>
            <a:r>
              <a:rPr lang="en-US" altLang="zh-CN" dirty="0" err="1"/>
              <a:t>attachEvent</a:t>
            </a:r>
            <a:r>
              <a:rPr lang="en-US" altLang="zh-CN" b="1" dirty="0"/>
              <a:t>(</a:t>
            </a:r>
            <a:r>
              <a:rPr lang="en-US" altLang="zh-CN" dirty="0"/>
              <a:t>'</a:t>
            </a:r>
            <a:r>
              <a:rPr lang="en-US" altLang="zh-CN" dirty="0" err="1"/>
              <a:t>onload</a:t>
            </a:r>
            <a:r>
              <a:rPr lang="en-US" altLang="zh-CN" dirty="0"/>
              <a:t>',</a:t>
            </a:r>
            <a:r>
              <a:rPr lang="en-US" altLang="zh-CN" b="1" dirty="0"/>
              <a:t> </a:t>
            </a:r>
            <a:r>
              <a:rPr lang="en-US" altLang="zh-CN" dirty="0"/>
              <a:t>function</a:t>
            </a:r>
            <a:r>
              <a:rPr lang="en-US" altLang="zh-CN" b="1" dirty="0"/>
              <a:t> () { </a:t>
            </a:r>
            <a:r>
              <a:rPr lang="en-US" altLang="zh-CN" dirty="0"/>
              <a:t>alert</a:t>
            </a:r>
            <a:r>
              <a:rPr lang="en-US" altLang="zh-CN" b="1" dirty="0"/>
              <a:t>(</a:t>
            </a:r>
            <a:r>
              <a:rPr lang="en-US" altLang="zh-CN" dirty="0"/>
              <a:t>'BBB'</a:t>
            </a:r>
            <a:r>
              <a:rPr lang="en-US" altLang="zh-CN" b="1" dirty="0"/>
              <a:t>); });</a:t>
            </a:r>
          </a:p>
          <a:p>
            <a:r>
              <a:rPr lang="en-US" altLang="zh-CN" b="1" dirty="0"/>
              <a:t>        }</a:t>
            </a:r>
          </a:p>
          <a:p>
            <a:endParaRPr lang="zh-CN" altLang="en-US" dirty="0"/>
          </a:p>
        </p:txBody>
      </p:sp>
    </p:spTree>
    <p:extLst>
      <p:ext uri="{BB962C8B-B14F-4D97-AF65-F5344CB8AC3E}">
        <p14:creationId xmlns:p14="http://schemas.microsoft.com/office/powerpoint/2010/main" val="95165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Rot="1" noChangeAspect="1" noChangeArrowheads="1" noTextEdit="1"/>
          </p:cNvSpPr>
          <p:nvPr>
            <p:ph type="sldImg"/>
          </p:nvPr>
        </p:nvSpPr>
        <p:spPr/>
      </p:sp>
      <p:sp>
        <p:nvSpPr>
          <p:cNvPr id="722947" name="Rectangle 3"/>
          <p:cNvSpPr>
            <a:spLocks noGrp="1" noChangeArrowheads="1"/>
          </p:cNvSpPr>
          <p:nvPr>
            <p:ph type="body" idx="1"/>
          </p:nvPr>
        </p:nvSpPr>
        <p:spPr/>
        <p:txBody>
          <a:bodyPr/>
          <a:lstStyle/>
          <a:p>
            <a:r>
              <a:rPr lang="en-US" altLang="zh-CN"/>
              <a:t>//jq</a:t>
            </a:r>
            <a:r>
              <a:rPr lang="zh-CN" altLang="en-US"/>
              <a:t>声明变量一样的</a:t>
            </a:r>
            <a:r>
              <a:rPr lang="en-US" altLang="zh-CN"/>
              <a:t>var</a:t>
            </a:r>
          </a:p>
          <a:p>
            <a:r>
              <a:rPr lang="en-US" altLang="zh-CN"/>
              <a:t>        //js</a:t>
            </a:r>
            <a:r>
              <a:rPr lang="zh-CN" altLang="en-US"/>
              <a:t>中声明数组</a:t>
            </a:r>
            <a:r>
              <a:rPr lang="en-US" altLang="zh-CN"/>
              <a:t>,</a:t>
            </a:r>
            <a:r>
              <a:rPr lang="zh-CN" altLang="en-US"/>
              <a:t>把第一数组每个元素加</a:t>
            </a:r>
            <a:r>
              <a:rPr lang="en-US" altLang="zh-CN"/>
              <a:t>1</a:t>
            </a:r>
            <a:r>
              <a:rPr lang="zh-CN" altLang="en-US"/>
              <a:t>放到第二个数组中</a:t>
            </a:r>
          </a:p>
          <a:p>
            <a:r>
              <a:rPr lang="zh-CN" altLang="en-US"/>
              <a:t>        </a:t>
            </a:r>
            <a:r>
              <a:rPr lang="en-US" altLang="zh-CN"/>
              <a:t>//var scores = [10, 20, 30, 40, 50];</a:t>
            </a:r>
          </a:p>
          <a:p>
            <a:r>
              <a:rPr lang="en-US" altLang="zh-CN"/>
              <a:t>        //var newScores = new Array(5);</a:t>
            </a:r>
          </a:p>
          <a:p>
            <a:r>
              <a:rPr lang="en-US" altLang="zh-CN"/>
              <a:t>        //for (var i = 0; i &lt; scores.length; i++) {</a:t>
            </a:r>
          </a:p>
          <a:p>
            <a:r>
              <a:rPr lang="en-US" altLang="zh-CN"/>
              <a:t>        //    newScores[i] = scores[i] + 1;</a:t>
            </a:r>
          </a:p>
          <a:p>
            <a:r>
              <a:rPr lang="en-US" altLang="zh-CN"/>
              <a:t>        //}</a:t>
            </a:r>
          </a:p>
          <a:p>
            <a:r>
              <a:rPr lang="en-US" altLang="zh-CN"/>
              <a:t>        //alert(newScores);</a:t>
            </a:r>
          </a:p>
          <a:p>
            <a:r>
              <a:rPr lang="en-US" altLang="zh-CN"/>
              <a:t>        //alert(scores);</a:t>
            </a:r>
          </a:p>
          <a:p>
            <a:r>
              <a:rPr lang="en-US" altLang="zh-CN"/>
              <a:t>        //js</a:t>
            </a:r>
            <a:r>
              <a:rPr lang="zh-CN" altLang="en-US"/>
              <a:t>写法</a:t>
            </a:r>
          </a:p>
          <a:p>
            <a:r>
              <a:rPr lang="zh-CN" altLang="en-US"/>
              <a:t>        </a:t>
            </a:r>
            <a:r>
              <a:rPr lang="en-US" altLang="zh-CN"/>
              <a:t>//</a:t>
            </a:r>
            <a:r>
              <a:rPr lang="zh-CN" altLang="en-US"/>
              <a:t>下面匿名方法有两个参数</a:t>
            </a:r>
            <a:r>
              <a:rPr lang="en-US" altLang="zh-CN"/>
              <a:t>,</a:t>
            </a:r>
            <a:r>
              <a:rPr lang="zh-CN" altLang="en-US"/>
              <a:t>第一个参数是当前元素</a:t>
            </a:r>
            <a:r>
              <a:rPr lang="en-US" altLang="zh-CN"/>
              <a:t>,</a:t>
            </a:r>
            <a:r>
              <a:rPr lang="zh-CN" altLang="en-US"/>
              <a:t>第二个参数是当前索引</a:t>
            </a:r>
            <a:r>
              <a:rPr lang="en-US" altLang="zh-CN"/>
              <a:t>,</a:t>
            </a:r>
            <a:r>
              <a:rPr lang="zh-CN" altLang="en-US"/>
              <a:t>通过</a:t>
            </a:r>
            <a:r>
              <a:rPr lang="en-US" altLang="zh-CN"/>
              <a:t>arguments</a:t>
            </a:r>
            <a:r>
              <a:rPr lang="zh-CN" altLang="en-US"/>
              <a:t>可以看到有三个参数</a:t>
            </a:r>
          </a:p>
          <a:p>
            <a:r>
              <a:rPr lang="zh-CN" altLang="en-US"/>
              <a:t>        </a:t>
            </a:r>
            <a:r>
              <a:rPr lang="en-US" altLang="zh-CN"/>
              <a:t>//</a:t>
            </a:r>
            <a:r>
              <a:rPr lang="zh-CN" altLang="en-US"/>
              <a:t>第三个参数什么时候都不用</a:t>
            </a:r>
            <a:r>
              <a:rPr lang="en-US" altLang="zh-CN"/>
              <a:t>,</a:t>
            </a:r>
            <a:r>
              <a:rPr lang="zh-CN" altLang="en-US"/>
              <a:t>看源代码</a:t>
            </a:r>
            <a:r>
              <a:rPr lang="en-US" altLang="zh-CN"/>
              <a:t>,</a:t>
            </a:r>
            <a:r>
              <a:rPr lang="zh-CN" altLang="en-US"/>
              <a:t>可以看到那是</a:t>
            </a:r>
            <a:r>
              <a:rPr lang="en-US" altLang="zh-CN"/>
              <a:t>jq</a:t>
            </a:r>
            <a:r>
              <a:rPr lang="zh-CN" altLang="en-US"/>
              <a:t>库中内部使用的元素</a:t>
            </a:r>
          </a:p>
          <a:p>
            <a:r>
              <a:rPr lang="zh-CN" altLang="en-US"/>
              <a:t>        </a:t>
            </a:r>
            <a:r>
              <a:rPr lang="en-US" altLang="zh-CN"/>
              <a:t>//var scores = [10, 20, 30, 40, 50];</a:t>
            </a:r>
          </a:p>
          <a:p>
            <a:r>
              <a:rPr lang="en-US" altLang="zh-CN"/>
              <a:t>        //$.map(scores, function (ele, index) {</a:t>
            </a:r>
          </a:p>
          <a:p>
            <a:r>
              <a:rPr lang="en-US" altLang="zh-CN"/>
              <a:t>        //  alert(ele+'----&gt;'+index);</a:t>
            </a:r>
          </a:p>
          <a:p>
            <a:r>
              <a:rPr lang="en-US" altLang="zh-CN"/>
              <a:t>        //});</a:t>
            </a:r>
          </a:p>
          <a:p>
            <a:r>
              <a:rPr lang="en-US" altLang="zh-CN"/>
              <a:t>        //</a:t>
            </a:r>
            <a:r>
              <a:rPr lang="zh-CN" altLang="en-US"/>
              <a:t>把原数组中的每个元素的值加</a:t>
            </a:r>
            <a:r>
              <a:rPr lang="en-US" altLang="zh-CN"/>
              <a:t>1</a:t>
            </a:r>
            <a:r>
              <a:rPr lang="zh-CN" altLang="en-US"/>
              <a:t>返回给一个新的数组</a:t>
            </a:r>
          </a:p>
          <a:p>
            <a:r>
              <a:rPr lang="zh-CN" altLang="en-US"/>
              <a:t>        </a:t>
            </a:r>
            <a:r>
              <a:rPr lang="en-US" altLang="zh-CN"/>
              <a:t>//var scores = [10, 20, 30, 40, 50];</a:t>
            </a:r>
          </a:p>
          <a:p>
            <a:r>
              <a:rPr lang="en-US" altLang="zh-CN"/>
              <a:t>        //var newScore = $.map(scores, function (ele, index) {</a:t>
            </a:r>
          </a:p>
          <a:p>
            <a:r>
              <a:rPr lang="en-US" altLang="zh-CN"/>
              <a:t>        //    return ele + 1;</a:t>
            </a:r>
          </a:p>
          <a:p>
            <a:r>
              <a:rPr lang="en-US" altLang="zh-CN"/>
              <a:t>        //});</a:t>
            </a:r>
          </a:p>
          <a:p>
            <a:r>
              <a:rPr lang="en-US" altLang="zh-CN"/>
              <a:t>        //alert(newScore);</a:t>
            </a:r>
          </a:p>
          <a:p>
            <a:r>
              <a:rPr lang="en-US" altLang="zh-CN"/>
              <a:t>        //</a:t>
            </a:r>
            <a:r>
              <a:rPr lang="zh-CN" altLang="en-US"/>
              <a:t>调试下面的</a:t>
            </a:r>
            <a:r>
              <a:rPr lang="en-US" altLang="zh-CN"/>
              <a:t>js</a:t>
            </a:r>
            <a:r>
              <a:rPr lang="zh-CN" altLang="en-US"/>
              <a:t>代码</a:t>
            </a:r>
          </a:p>
          <a:p>
            <a:r>
              <a:rPr lang="zh-CN" altLang="en-US"/>
              <a:t>        </a:t>
            </a:r>
            <a:r>
              <a:rPr lang="en-US" altLang="zh-CN"/>
              <a:t>//var scores = [10, 20, 30, 40, 50];</a:t>
            </a:r>
          </a:p>
          <a:p>
            <a:r>
              <a:rPr lang="en-US" altLang="zh-CN"/>
              <a:t>        //var newScore = [];</a:t>
            </a:r>
          </a:p>
          <a:p>
            <a:r>
              <a:rPr lang="en-US" altLang="zh-CN"/>
              <a:t>        //for (var i = 0; i &lt; scores.length; i++) {</a:t>
            </a:r>
          </a:p>
          <a:p>
            <a:r>
              <a:rPr lang="en-US" altLang="zh-CN"/>
              <a:t>        //    newScore[newScore.length] = scores[i] + 1;</a:t>
            </a:r>
          </a:p>
          <a:p>
            <a:r>
              <a:rPr lang="en-US" altLang="zh-CN"/>
              <a:t>        //}</a:t>
            </a:r>
          </a:p>
          <a:p>
            <a:r>
              <a:rPr lang="en-US" altLang="zh-CN"/>
              <a:t>        //alert(newScore);</a:t>
            </a:r>
          </a:p>
          <a:p>
            <a:r>
              <a:rPr lang="en-US" altLang="zh-CN"/>
              <a:t> //</a:t>
            </a:r>
            <a:r>
              <a:rPr lang="zh-CN" altLang="en-US"/>
              <a:t>练习返回原来数组的</a:t>
            </a:r>
            <a:r>
              <a:rPr lang="en-US" altLang="zh-CN"/>
              <a:t>2</a:t>
            </a:r>
            <a:r>
              <a:rPr lang="zh-CN" altLang="en-US"/>
              <a:t>倍</a:t>
            </a:r>
          </a:p>
          <a:p>
            <a:r>
              <a:rPr lang="zh-CN" altLang="en-US"/>
              <a:t>        </a:t>
            </a:r>
            <a:r>
              <a:rPr lang="en-US" altLang="zh-CN"/>
              <a:t>//var arr = [1, 2, 3, 4, 5];</a:t>
            </a:r>
          </a:p>
          <a:p>
            <a:r>
              <a:rPr lang="en-US" altLang="zh-CN"/>
              <a:t>        //var newArr=$.map(arr, function (ele, index) {</a:t>
            </a:r>
          </a:p>
          <a:p>
            <a:r>
              <a:rPr lang="en-US" altLang="zh-CN"/>
              <a:t>        //    return ele * 2;</a:t>
            </a:r>
          </a:p>
          <a:p>
            <a:r>
              <a:rPr lang="en-US" altLang="zh-CN"/>
              <a:t>        //});</a:t>
            </a:r>
          </a:p>
          <a:p>
            <a:r>
              <a:rPr lang="en-US" altLang="zh-CN"/>
              <a:t>        //alert(newArr);</a:t>
            </a:r>
          </a:p>
          <a:p>
            <a:r>
              <a:rPr lang="en-US" altLang="zh-CN"/>
              <a:t>        //</a:t>
            </a:r>
            <a:r>
              <a:rPr lang="zh-CN" altLang="en-US"/>
              <a:t>练习索引大于</a:t>
            </a:r>
            <a:r>
              <a:rPr lang="en-US" altLang="zh-CN"/>
              <a:t>3</a:t>
            </a:r>
            <a:r>
              <a:rPr lang="zh-CN" altLang="en-US"/>
              <a:t>的元素翻倍</a:t>
            </a:r>
          </a:p>
          <a:p>
            <a:r>
              <a:rPr lang="zh-CN" altLang="en-US"/>
              <a:t>        </a:t>
            </a:r>
            <a:r>
              <a:rPr lang="en-US" altLang="zh-CN"/>
              <a:t>//var arr = [1, 2, 3, 4, 5];</a:t>
            </a:r>
          </a:p>
          <a:p>
            <a:r>
              <a:rPr lang="en-US" altLang="zh-CN"/>
              <a:t>        //var newArr = $.map(arr, function (ele, index) {</a:t>
            </a:r>
          </a:p>
          <a:p>
            <a:r>
              <a:rPr lang="en-US" altLang="zh-CN"/>
              <a:t>        //    if (index &gt; 3) { return ele * 2; } else { return ele; }</a:t>
            </a:r>
          </a:p>
          <a:p>
            <a:r>
              <a:rPr lang="en-US" altLang="zh-CN"/>
              <a:t>        //});</a:t>
            </a:r>
          </a:p>
          <a:p>
            <a:r>
              <a:rPr lang="en-US" altLang="zh-CN"/>
              <a:t>        //alert(newArr);</a:t>
            </a:r>
          </a:p>
          <a:p>
            <a:r>
              <a:rPr lang="en-US" altLang="zh-CN"/>
              <a:t>        //map</a:t>
            </a:r>
            <a:r>
              <a:rPr lang="zh-CN" altLang="en-US"/>
              <a:t>一般是对普通数组的操作</a:t>
            </a:r>
            <a:r>
              <a:rPr lang="en-US" altLang="zh-CN"/>
              <a:t>,</a:t>
            </a:r>
            <a:r>
              <a:rPr lang="zh-CN" altLang="en-US"/>
              <a:t>返回键值对可能会有点小问题</a:t>
            </a:r>
          </a:p>
          <a:p>
            <a:r>
              <a:rPr lang="zh-CN" altLang="en-US"/>
              <a:t>        </a:t>
            </a:r>
            <a:r>
              <a:rPr lang="en-US" altLang="zh-CN"/>
              <a:t>//map</a:t>
            </a:r>
            <a:r>
              <a:rPr lang="zh-CN" altLang="en-US"/>
              <a:t>主要是遍历修改返回新数组的</a:t>
            </a:r>
          </a:p>
          <a:p>
            <a:r>
              <a:rPr lang="zh-CN" altLang="en-US"/>
              <a:t>        </a:t>
            </a:r>
            <a:r>
              <a:rPr lang="en-US" altLang="zh-CN"/>
              <a:t>//$.each();</a:t>
            </a:r>
            <a:r>
              <a:rPr lang="zh-CN" altLang="en-US"/>
              <a:t>主要是遍历数组和键值对</a:t>
            </a:r>
          </a:p>
          <a:p>
            <a:r>
              <a:rPr lang="zh-CN" altLang="en-US"/>
              <a:t>        </a:t>
            </a:r>
            <a:r>
              <a:rPr lang="en-US" altLang="zh-CN"/>
              <a:t>//--each</a:t>
            </a:r>
            <a:r>
              <a:rPr lang="zh-CN" altLang="en-US"/>
              <a:t>返回的是</a:t>
            </a:r>
            <a:r>
              <a:rPr lang="en-US" altLang="zh-CN"/>
              <a:t>object</a:t>
            </a:r>
            <a:r>
              <a:rPr lang="zh-CN" altLang="en-US"/>
              <a:t>对象</a:t>
            </a:r>
            <a:r>
              <a:rPr lang="en-US" altLang="zh-CN"/>
              <a:t>,</a:t>
            </a:r>
            <a:r>
              <a:rPr lang="zh-CN" altLang="en-US"/>
              <a:t>通过调试</a:t>
            </a:r>
            <a:r>
              <a:rPr lang="en-US" altLang="zh-CN"/>
              <a:t>var val=$.each();</a:t>
            </a:r>
            <a:r>
              <a:rPr lang="zh-CN" altLang="en-US"/>
              <a:t>的</a:t>
            </a:r>
            <a:r>
              <a:rPr lang="en-US" altLang="zh-CN"/>
              <a:t>val</a:t>
            </a:r>
            <a:r>
              <a:rPr lang="zh-CN" altLang="en-US"/>
              <a:t>可以看到里面还是键值对的东西</a:t>
            </a:r>
          </a:p>
          <a:p>
            <a:r>
              <a:rPr lang="zh-CN" altLang="en-US"/>
              <a:t>        </a:t>
            </a:r>
            <a:r>
              <a:rPr lang="en-US" altLang="zh-CN"/>
              <a:t>//each</a:t>
            </a:r>
            <a:r>
              <a:rPr lang="zh-CN" altLang="en-US"/>
              <a:t>中用</a:t>
            </a:r>
            <a:r>
              <a:rPr lang="en-US" altLang="zh-CN"/>
              <a:t>this</a:t>
            </a:r>
            <a:r>
              <a:rPr lang="zh-CN" altLang="en-US"/>
              <a:t>指的是</a:t>
            </a:r>
            <a:r>
              <a:rPr lang="en-US" altLang="zh-CN"/>
              <a:t>value,</a:t>
            </a:r>
            <a:r>
              <a:rPr lang="zh-CN" altLang="en-US"/>
              <a:t>无论是键值对还是普通数组</a:t>
            </a:r>
          </a:p>
          <a:p>
            <a:r>
              <a:rPr lang="zh-CN" altLang="en-US"/>
              <a:t>        </a:t>
            </a:r>
            <a:r>
              <a:rPr lang="en-US" altLang="zh-CN"/>
              <a:t>//</a:t>
            </a:r>
            <a:r>
              <a:rPr lang="zh-CN" altLang="en-US"/>
              <a:t>普通数组中</a:t>
            </a:r>
            <a:r>
              <a:rPr lang="en-US" altLang="zh-CN"/>
              <a:t>k</a:t>
            </a:r>
            <a:r>
              <a:rPr lang="zh-CN" altLang="en-US"/>
              <a:t>和</a:t>
            </a:r>
            <a:r>
              <a:rPr lang="en-US" altLang="zh-CN"/>
              <a:t>v</a:t>
            </a:r>
            <a:r>
              <a:rPr lang="zh-CN" altLang="en-US"/>
              <a:t>指的是下标和值</a:t>
            </a:r>
          </a:p>
          <a:p>
            <a:r>
              <a:rPr lang="zh-CN" altLang="en-US"/>
              <a:t>        </a:t>
            </a:r>
            <a:r>
              <a:rPr lang="en-US" altLang="zh-CN"/>
              <a:t>//</a:t>
            </a:r>
            <a:r>
              <a:rPr lang="zh-CN" altLang="en-US"/>
              <a:t>如果想在下标为</a:t>
            </a:r>
            <a:r>
              <a:rPr lang="en-US" altLang="zh-CN"/>
              <a:t>2</a:t>
            </a:r>
            <a:r>
              <a:rPr lang="zh-CN" altLang="en-US"/>
              <a:t>的地方跳出</a:t>
            </a:r>
            <a:r>
              <a:rPr lang="en-US" altLang="zh-CN"/>
              <a:t>each,</a:t>
            </a:r>
            <a:r>
              <a:rPr lang="zh-CN" altLang="en-US"/>
              <a:t>只能用</a:t>
            </a:r>
            <a:r>
              <a:rPr lang="en-US" altLang="zh-CN"/>
              <a:t>return false;</a:t>
            </a:r>
          </a:p>
          <a:p>
            <a:r>
              <a:rPr lang="en-US" altLang="zh-CN"/>
              <a:t>        //</a:t>
            </a:r>
            <a:r>
              <a:rPr lang="zh-CN" altLang="en-US"/>
              <a:t>调试看到里面的值为</a:t>
            </a:r>
            <a:r>
              <a:rPr lang="en-US" altLang="zh-CN"/>
              <a:t>false</a:t>
            </a:r>
            <a:r>
              <a:rPr lang="zh-CN" altLang="en-US"/>
              <a:t>才</a:t>
            </a:r>
            <a:r>
              <a:rPr lang="en-US" altLang="zh-CN"/>
              <a:t>break</a:t>
            </a:r>
          </a:p>
          <a:p>
            <a:r>
              <a:rPr lang="en-US" altLang="zh-CN"/>
              <a:t>        //var dict = { "name": "</a:t>
            </a:r>
            <a:r>
              <a:rPr lang="zh-CN" altLang="en-US"/>
              <a:t>小杨</a:t>
            </a:r>
            <a:r>
              <a:rPr lang="en-US" altLang="zh-CN"/>
              <a:t>", "age": "18", "gender": "</a:t>
            </a:r>
            <a:r>
              <a:rPr lang="zh-CN" altLang="en-US"/>
              <a:t>男</a:t>
            </a:r>
            <a:r>
              <a:rPr lang="en-US" altLang="zh-CN"/>
              <a:t>", "email": "yhb@itcast.cn" };</a:t>
            </a:r>
          </a:p>
          <a:p>
            <a:r>
              <a:rPr lang="en-US" altLang="zh-CN"/>
              <a:t>        //for (var key in dict) {</a:t>
            </a:r>
          </a:p>
          <a:p>
            <a:r>
              <a:rPr lang="en-US" altLang="zh-CN"/>
              <a:t>        //    alert(key+'---&gt;'+dict[key]);</a:t>
            </a:r>
          </a:p>
          <a:p>
            <a:r>
              <a:rPr lang="en-US" altLang="zh-CN"/>
              <a:t>        //}</a:t>
            </a:r>
          </a:p>
          <a:p>
            <a:r>
              <a:rPr lang="en-US" altLang="zh-CN"/>
              <a:t>        ///var dict = { "name": "</a:t>
            </a:r>
            <a:r>
              <a:rPr lang="zh-CN" altLang="en-US"/>
              <a:t>小杨</a:t>
            </a:r>
            <a:r>
              <a:rPr lang="en-US" altLang="zh-CN"/>
              <a:t>", "age": "18", "gender": "</a:t>
            </a:r>
            <a:r>
              <a:rPr lang="zh-CN" altLang="en-US"/>
              <a:t>男</a:t>
            </a:r>
            <a:r>
              <a:rPr lang="en-US" altLang="zh-CN"/>
              <a:t>", "email": "yhb@itcast.cn" };</a:t>
            </a:r>
          </a:p>
          <a:p>
            <a:r>
              <a:rPr lang="en-US" altLang="zh-CN"/>
              <a:t>        //$.each(dict, function (k, v) {</a:t>
            </a:r>
          </a:p>
          <a:p>
            <a:r>
              <a:rPr lang="en-US" altLang="zh-CN"/>
              <a:t>            //alert(arguments[0]+'---&gt;'+arguments[1]);</a:t>
            </a:r>
          </a:p>
          <a:p>
            <a:r>
              <a:rPr lang="en-US" altLang="zh-CN"/>
              <a:t>        //    alert(k+'---&gt;'+v);</a:t>
            </a:r>
          </a:p>
          <a:p>
            <a:r>
              <a:rPr lang="en-US" altLang="zh-CN"/>
              <a:t>        //});</a:t>
            </a:r>
          </a:p>
          <a:p>
            <a:r>
              <a:rPr lang="en-US" altLang="zh-CN"/>
              <a:t>        //var arr = [1, 2, 3, 4, 5];</a:t>
            </a:r>
          </a:p>
          <a:p>
            <a:r>
              <a:rPr lang="en-US" altLang="zh-CN"/>
              <a:t>        //$.each(arr, function (k, v) {</a:t>
            </a:r>
          </a:p>
          <a:p>
            <a:r>
              <a:rPr lang="en-US" altLang="zh-CN"/>
              <a:t>            //alert(k+','+v);</a:t>
            </a:r>
          </a:p>
          <a:p>
            <a:r>
              <a:rPr lang="en-US" altLang="zh-CN"/>
              <a:t>        //    if (k == 2) { return false; }</a:t>
            </a:r>
          </a:p>
          <a:p>
            <a:r>
              <a:rPr lang="en-US" altLang="zh-CN"/>
              <a:t>        //});</a:t>
            </a:r>
          </a:p>
          <a:p>
            <a:r>
              <a:rPr lang="en-US" altLang="zh-CN"/>
              <a:t>=============================</a:t>
            </a:r>
            <a:endParaRPr lang="en-US" altLang="zh-CN" sz="800"/>
          </a:p>
          <a:p>
            <a:pPr>
              <a:lnSpc>
                <a:spcPct val="80000"/>
              </a:lnSpc>
            </a:pPr>
            <a:endParaRPr lang="en-US" altLang="zh-CN" sz="800"/>
          </a:p>
          <a:p>
            <a:pPr>
              <a:lnSpc>
                <a:spcPct val="80000"/>
              </a:lnSpc>
            </a:pPr>
            <a:r>
              <a:rPr lang="en-US" altLang="zh-CN" sz="800"/>
              <a:t>==============================</a:t>
            </a:r>
            <a:r>
              <a:rPr lang="zh-CN" altLang="en-US" sz="800"/>
              <a:t>备注</a:t>
            </a:r>
            <a:r>
              <a:rPr lang="en-US" altLang="zh-CN" sz="800"/>
              <a:t>3==================================================</a:t>
            </a:r>
          </a:p>
          <a:p>
            <a:pPr>
              <a:lnSpc>
                <a:spcPct val="80000"/>
              </a:lnSpc>
            </a:pPr>
            <a:r>
              <a:rPr lang="en-US" altLang="zh-CN" sz="800" b="1">
                <a:solidFill>
                  <a:srgbClr val="FF0000"/>
                </a:solidFill>
              </a:rPr>
              <a:t>$.map(array,fn)//</a:t>
            </a:r>
            <a:r>
              <a:rPr lang="zh-CN" altLang="en-US" sz="800" b="1">
                <a:solidFill>
                  <a:srgbClr val="FF0000"/>
                </a:solidFill>
              </a:rPr>
              <a:t>遍历、修改数组、不支持</a:t>
            </a:r>
            <a:r>
              <a:rPr lang="en-US" altLang="zh-CN" sz="800" b="1">
                <a:solidFill>
                  <a:srgbClr val="FF0000"/>
                </a:solidFill>
              </a:rPr>
              <a:t>Dictionary</a:t>
            </a:r>
            <a:r>
              <a:rPr lang="zh-CN" altLang="en-US" sz="800" b="1">
                <a:solidFill>
                  <a:srgbClr val="FF0000"/>
                </a:solidFill>
              </a:rPr>
              <a:t>风格数组（可以遍历，返回值错误）</a:t>
            </a:r>
          </a:p>
          <a:p>
            <a:pPr lvl="1">
              <a:lnSpc>
                <a:spcPct val="80000"/>
              </a:lnSpc>
            </a:pPr>
            <a:r>
              <a:rPr lang="zh-CN" altLang="en-US" sz="800"/>
              <a:t>对数组</a:t>
            </a:r>
            <a:r>
              <a:rPr lang="en-US" altLang="zh-CN" sz="800"/>
              <a:t>array</a:t>
            </a:r>
            <a:r>
              <a:rPr lang="zh-CN" altLang="en-US" sz="800"/>
              <a:t>中的每个元素调用方法</a:t>
            </a:r>
            <a:r>
              <a:rPr lang="en-US" altLang="zh-CN" sz="800"/>
              <a:t>fn</a:t>
            </a:r>
            <a:r>
              <a:rPr lang="zh-CN" altLang="en-US" sz="800"/>
              <a:t>进行处理</a:t>
            </a:r>
          </a:p>
          <a:p>
            <a:pPr lvl="1">
              <a:lnSpc>
                <a:spcPct val="80000"/>
              </a:lnSpc>
            </a:pPr>
            <a:r>
              <a:rPr lang="zh-CN" altLang="en-US" sz="800"/>
              <a:t>返回值为处理后的一个新数组，原数组不变。</a:t>
            </a:r>
          </a:p>
          <a:p>
            <a:pPr lvl="1">
              <a:lnSpc>
                <a:spcPct val="80000"/>
              </a:lnSpc>
            </a:pPr>
            <a:r>
              <a:rPr lang="en-US" altLang="zh-CN" sz="800"/>
              <a:t>1.4.1</a:t>
            </a:r>
            <a:r>
              <a:rPr lang="zh-CN" altLang="en-US" sz="800"/>
              <a:t>不能处理</a:t>
            </a:r>
            <a:r>
              <a:rPr lang="en-US" altLang="zh-CN" sz="800"/>
              <a:t>Dictionary</a:t>
            </a:r>
            <a:r>
              <a:rPr lang="zh-CN" altLang="en-US" sz="800"/>
              <a:t>风格数组</a:t>
            </a:r>
            <a:r>
              <a:rPr lang="en-US" altLang="zh-CN" sz="800"/>
              <a:t>,1.7.1</a:t>
            </a:r>
            <a:r>
              <a:rPr lang="zh-CN" altLang="en-US" sz="800"/>
              <a:t>可以</a:t>
            </a:r>
            <a:r>
              <a:rPr lang="en-US" altLang="zh-CN" sz="800"/>
              <a:t>(jQuery</a:t>
            </a:r>
            <a:r>
              <a:rPr lang="zh-CN" altLang="en-US" sz="800"/>
              <a:t>是开源的，新版本可能会将旧版本的一些方法的源代码重写，所以以后遇到问题不要“死脑筋”（以前这样做没问题呀，为什么现在不行了。），遇到问题直接查看源代码就一目了然了。</a:t>
            </a:r>
            <a:r>
              <a:rPr lang="en-US" altLang="zh-CN" sz="800"/>
              <a:t>)</a:t>
            </a:r>
            <a:r>
              <a:rPr lang="zh-CN" altLang="en-US" sz="800"/>
              <a:t>。</a:t>
            </a:r>
          </a:p>
          <a:p>
            <a:pPr lvl="1">
              <a:lnSpc>
                <a:spcPct val="80000"/>
              </a:lnSpc>
            </a:pPr>
            <a:r>
              <a:rPr lang="en-US" altLang="zh-CN" sz="800">
                <a:solidFill>
                  <a:srgbClr val="0000FF"/>
                </a:solidFill>
              </a:rPr>
              <a:t>fn</a:t>
            </a:r>
            <a:r>
              <a:rPr lang="zh-CN" altLang="en-US" sz="800">
                <a:solidFill>
                  <a:srgbClr val="0000FF"/>
                </a:solidFill>
              </a:rPr>
              <a:t>函数有两个参数：</a:t>
            </a:r>
            <a:r>
              <a:rPr lang="en-US" altLang="zh-CN" sz="800">
                <a:solidFill>
                  <a:srgbClr val="0000FF"/>
                </a:solidFill>
              </a:rPr>
              <a:t>element(</a:t>
            </a:r>
            <a:r>
              <a:rPr lang="zh-CN" altLang="en-US" sz="800">
                <a:solidFill>
                  <a:srgbClr val="0000FF"/>
                </a:solidFill>
              </a:rPr>
              <a:t>当前循环的数组元素</a:t>
            </a:r>
            <a:r>
              <a:rPr lang="en-US" altLang="zh-CN" sz="800">
                <a:solidFill>
                  <a:srgbClr val="0000FF"/>
                </a:solidFill>
              </a:rPr>
              <a:t>)</a:t>
            </a:r>
            <a:r>
              <a:rPr lang="zh-CN" altLang="en-US" sz="800">
                <a:solidFill>
                  <a:srgbClr val="0000FF"/>
                </a:solidFill>
              </a:rPr>
              <a:t>、</a:t>
            </a:r>
            <a:r>
              <a:rPr lang="en-US" altLang="zh-CN" sz="800">
                <a:solidFill>
                  <a:srgbClr val="0000FF"/>
                </a:solidFill>
              </a:rPr>
              <a:t>index(</a:t>
            </a:r>
            <a:r>
              <a:rPr lang="zh-CN" altLang="en-US" sz="800">
                <a:solidFill>
                  <a:srgbClr val="0000FF"/>
                </a:solidFill>
              </a:rPr>
              <a:t>当前下标</a:t>
            </a:r>
            <a:r>
              <a:rPr lang="en-US" altLang="zh-CN" sz="800">
                <a:solidFill>
                  <a:srgbClr val="0000FF"/>
                </a:solidFill>
              </a:rPr>
              <a:t>)</a:t>
            </a:r>
          </a:p>
          <a:p>
            <a:pPr lvl="1">
              <a:lnSpc>
                <a:spcPct val="80000"/>
              </a:lnSpc>
            </a:pPr>
            <a:r>
              <a:rPr lang="zh-CN" altLang="en-US" sz="800">
                <a:solidFill>
                  <a:srgbClr val="0000FF"/>
                </a:solidFill>
              </a:rPr>
              <a:t>在</a:t>
            </a:r>
            <a:r>
              <a:rPr lang="en-US" altLang="zh-CN" sz="800">
                <a:solidFill>
                  <a:srgbClr val="0000FF"/>
                </a:solidFill>
              </a:rPr>
              <a:t>fn</a:t>
            </a:r>
            <a:r>
              <a:rPr lang="zh-CN" altLang="en-US" sz="800">
                <a:solidFill>
                  <a:srgbClr val="0000FF"/>
                </a:solidFill>
              </a:rPr>
              <a:t>中</a:t>
            </a:r>
            <a:r>
              <a:rPr lang="en-US" altLang="zh-CN" sz="800">
                <a:solidFill>
                  <a:srgbClr val="0000FF"/>
                </a:solidFill>
              </a:rPr>
              <a:t>this</a:t>
            </a:r>
            <a:r>
              <a:rPr lang="zh-CN" altLang="en-US" sz="800">
                <a:solidFill>
                  <a:srgbClr val="0000FF"/>
                </a:solidFill>
              </a:rPr>
              <a:t>并不表示当前循环的元素</a:t>
            </a:r>
          </a:p>
          <a:p>
            <a:pPr lvl="1">
              <a:lnSpc>
                <a:spcPct val="80000"/>
              </a:lnSpc>
            </a:pPr>
            <a:r>
              <a:rPr lang="zh-CN" altLang="en-US" sz="800"/>
              <a:t>案例</a:t>
            </a:r>
            <a:r>
              <a:rPr lang="en-US" altLang="zh-CN" sz="800"/>
              <a:t>1</a:t>
            </a:r>
            <a:r>
              <a:rPr lang="zh-CN" altLang="en-US" sz="800"/>
              <a:t>：将一个数组中的元素翻倍，并返回一个新数组。备注</a:t>
            </a:r>
            <a:r>
              <a:rPr lang="en-US" altLang="zh-CN" sz="800"/>
              <a:t>1.</a:t>
            </a:r>
          </a:p>
          <a:p>
            <a:pPr lvl="1">
              <a:lnSpc>
                <a:spcPct val="80000"/>
              </a:lnSpc>
            </a:pPr>
            <a:r>
              <a:rPr lang="zh-CN" altLang="en-US" sz="800"/>
              <a:t>案例：将一个数组中索引大于</a:t>
            </a:r>
            <a:r>
              <a:rPr lang="en-US" altLang="zh-CN" sz="800"/>
              <a:t>3</a:t>
            </a:r>
            <a:r>
              <a:rPr lang="zh-CN" altLang="en-US" sz="800"/>
              <a:t>的元素的值翻倍，其余值不变，并返回一个新数组。备注</a:t>
            </a:r>
            <a:r>
              <a:rPr lang="en-US" altLang="zh-CN" sz="800"/>
              <a:t>2.</a:t>
            </a:r>
          </a:p>
          <a:p>
            <a:pPr lvl="1">
              <a:lnSpc>
                <a:spcPct val="80000"/>
              </a:lnSpc>
            </a:pPr>
            <a:r>
              <a:rPr lang="zh-CN" altLang="en-US" sz="800"/>
              <a:t>通过</a:t>
            </a:r>
            <a:r>
              <a:rPr lang="en-US" altLang="zh-CN" sz="800"/>
              <a:t>IE8</a:t>
            </a:r>
            <a:r>
              <a:rPr lang="zh-CN" altLang="en-US" sz="800"/>
              <a:t>的开发人员工具，设置断点调试</a:t>
            </a:r>
            <a:r>
              <a:rPr lang="en-US" altLang="zh-CN" sz="800"/>
              <a:t>map</a:t>
            </a:r>
            <a:r>
              <a:rPr lang="zh-CN" altLang="en-US" sz="800"/>
              <a:t>方法内部。</a:t>
            </a:r>
            <a:endParaRPr lang="en-US" altLang="zh-CN" sz="800"/>
          </a:p>
          <a:p>
            <a:pPr>
              <a:lnSpc>
                <a:spcPct val="80000"/>
              </a:lnSpc>
            </a:pPr>
            <a:r>
              <a:rPr lang="en-US" altLang="zh-CN" sz="800" b="1">
                <a:solidFill>
                  <a:srgbClr val="FF0000"/>
                </a:solidFill>
              </a:rPr>
              <a:t>$.each(array,fn)</a:t>
            </a:r>
            <a:r>
              <a:rPr lang="en-US" altLang="zh-CN" sz="800" b="1"/>
              <a:t>//</a:t>
            </a:r>
            <a:r>
              <a:rPr lang="zh-CN" altLang="en-US" sz="800" b="1"/>
              <a:t>遍历数组</a:t>
            </a:r>
            <a:r>
              <a:rPr lang="en-US" altLang="zh-CN" sz="800" b="1"/>
              <a:t>,</a:t>
            </a:r>
            <a:r>
              <a:rPr lang="en-US" altLang="zh-CN" sz="800" b="1">
                <a:solidFill>
                  <a:srgbClr val="FF0000"/>
                </a:solidFill>
              </a:rPr>
              <a:t>return false</a:t>
            </a:r>
            <a:r>
              <a:rPr lang="zh-CN" altLang="en-US" sz="800" b="1"/>
              <a:t>来退出循环。</a:t>
            </a:r>
          </a:p>
          <a:p>
            <a:pPr lvl="1">
              <a:lnSpc>
                <a:spcPct val="80000"/>
              </a:lnSpc>
            </a:pPr>
            <a:r>
              <a:rPr lang="zh-CN" altLang="en-US" sz="800"/>
              <a:t>遍历数组中的元素。支持普通数组和</a:t>
            </a:r>
            <a:r>
              <a:rPr lang="en-US" altLang="zh-CN" sz="800"/>
              <a:t>Dictionary</a:t>
            </a:r>
            <a:r>
              <a:rPr lang="zh-CN" altLang="en-US" sz="800"/>
              <a:t>风格数组。</a:t>
            </a:r>
            <a:endParaRPr lang="en-US" altLang="zh-CN" sz="800"/>
          </a:p>
          <a:p>
            <a:pPr lvl="1">
              <a:lnSpc>
                <a:spcPct val="80000"/>
              </a:lnSpc>
            </a:pPr>
            <a:r>
              <a:rPr lang="zh-CN" altLang="en-US" sz="800"/>
              <a:t>对数组</a:t>
            </a:r>
            <a:r>
              <a:rPr lang="en-US" altLang="zh-CN" sz="800"/>
              <a:t>arry</a:t>
            </a:r>
            <a:r>
              <a:rPr lang="zh-CN" altLang="en-US" sz="800"/>
              <a:t>每个元素调用</a:t>
            </a:r>
            <a:r>
              <a:rPr lang="en-US" altLang="zh-CN" sz="800"/>
              <a:t>fn</a:t>
            </a:r>
            <a:r>
              <a:rPr lang="zh-CN" altLang="en-US" sz="800"/>
              <a:t>函数进行处理，没有返回值。</a:t>
            </a:r>
          </a:p>
          <a:p>
            <a:pPr lvl="1">
              <a:lnSpc>
                <a:spcPct val="80000"/>
              </a:lnSpc>
            </a:pPr>
            <a:r>
              <a:rPr lang="en-US" altLang="zh-CN" sz="800">
                <a:solidFill>
                  <a:srgbClr val="0000FF"/>
                </a:solidFill>
              </a:rPr>
              <a:t>fn</a:t>
            </a:r>
            <a:r>
              <a:rPr lang="zh-CN" altLang="en-US" sz="800">
                <a:solidFill>
                  <a:srgbClr val="0000FF"/>
                </a:solidFill>
              </a:rPr>
              <a:t>函数有两个参数：</a:t>
            </a:r>
            <a:r>
              <a:rPr lang="en-US" altLang="zh-CN" sz="800">
                <a:solidFill>
                  <a:srgbClr val="0000FF"/>
                </a:solidFill>
              </a:rPr>
              <a:t>key,value</a:t>
            </a:r>
            <a:r>
              <a:rPr lang="zh-CN" altLang="en-US" sz="800">
                <a:solidFill>
                  <a:srgbClr val="0000FF"/>
                </a:solidFill>
              </a:rPr>
              <a:t>。对于普通数组</a:t>
            </a:r>
            <a:r>
              <a:rPr lang="en-US" altLang="zh-CN" sz="800">
                <a:solidFill>
                  <a:srgbClr val="0000FF"/>
                </a:solidFill>
              </a:rPr>
              <a:t>key</a:t>
            </a:r>
            <a:r>
              <a:rPr lang="zh-CN" altLang="en-US" sz="800">
                <a:solidFill>
                  <a:srgbClr val="0000FF"/>
                </a:solidFill>
              </a:rPr>
              <a:t>就是索引。可以直接在</a:t>
            </a:r>
            <a:r>
              <a:rPr lang="en-US" altLang="zh-CN" sz="800">
                <a:solidFill>
                  <a:srgbClr val="0000FF"/>
                </a:solidFill>
              </a:rPr>
              <a:t>fn</a:t>
            </a:r>
            <a:r>
              <a:rPr lang="zh-CN" altLang="en-US" sz="800">
                <a:solidFill>
                  <a:srgbClr val="0000FF"/>
                </a:solidFill>
              </a:rPr>
              <a:t>中使用</a:t>
            </a:r>
            <a:r>
              <a:rPr lang="en-US" altLang="zh-CN" sz="800">
                <a:solidFill>
                  <a:srgbClr val="0000FF"/>
                </a:solidFill>
              </a:rPr>
              <a:t>this</a:t>
            </a:r>
          </a:p>
          <a:p>
            <a:pPr lvl="1">
              <a:lnSpc>
                <a:spcPct val="80000"/>
              </a:lnSpc>
            </a:pPr>
            <a:r>
              <a:rPr lang="zh-CN" altLang="en-US" sz="800"/>
              <a:t>一般都是对数据的遍历。</a:t>
            </a:r>
            <a:r>
              <a:rPr lang="en-US" altLang="zh-CN" sz="800"/>
              <a:t>【</a:t>
            </a:r>
            <a:r>
              <a:rPr lang="zh-CN" altLang="en-US" sz="800"/>
              <a:t>除非</a:t>
            </a:r>
            <a:r>
              <a:rPr lang="en-US" altLang="zh-CN" sz="800"/>
              <a:t>key</a:t>
            </a:r>
            <a:r>
              <a:rPr lang="zh-CN" altLang="en-US" sz="800"/>
              <a:t>、</a:t>
            </a:r>
            <a:r>
              <a:rPr lang="en-US" altLang="zh-CN" sz="800"/>
              <a:t>value</a:t>
            </a:r>
            <a:r>
              <a:rPr lang="zh-CN" altLang="en-US" sz="800"/>
              <a:t>中，</a:t>
            </a:r>
            <a:r>
              <a:rPr lang="en-US" altLang="zh-CN" sz="800"/>
              <a:t>value</a:t>
            </a:r>
            <a:r>
              <a:rPr lang="zh-CN" altLang="en-US" sz="800"/>
              <a:t>是引用类型否则不能修改数组，修改请用</a:t>
            </a:r>
            <a:r>
              <a:rPr lang="en-US" altLang="zh-CN" sz="800"/>
              <a:t>$.map()</a:t>
            </a:r>
            <a:r>
              <a:rPr lang="zh-CN" altLang="en-US" sz="800"/>
              <a:t>方法。</a:t>
            </a:r>
            <a:r>
              <a:rPr lang="en-US" altLang="zh-CN" sz="800"/>
              <a:t>】</a:t>
            </a:r>
          </a:p>
          <a:p>
            <a:pPr lvl="1">
              <a:lnSpc>
                <a:spcPct val="80000"/>
              </a:lnSpc>
            </a:pPr>
            <a:r>
              <a:rPr lang="zh-CN" altLang="en-US" sz="800"/>
              <a:t>普通数组推荐用无参，用</a:t>
            </a:r>
            <a:r>
              <a:rPr lang="en-US" altLang="zh-CN" sz="800"/>
              <a:t>dict</a:t>
            </a:r>
            <a:r>
              <a:rPr lang="zh-CN" altLang="en-US" sz="800"/>
              <a:t>风格的就用</a:t>
            </a:r>
            <a:r>
              <a:rPr lang="en-US" altLang="zh-CN" sz="800"/>
              <a:t>key</a:t>
            </a:r>
            <a:r>
              <a:rPr lang="zh-CN" altLang="en-US" sz="800"/>
              <a:t>、</a:t>
            </a:r>
            <a:r>
              <a:rPr lang="en-US" altLang="zh-CN" sz="800"/>
              <a:t>value</a:t>
            </a:r>
            <a:r>
              <a:rPr lang="zh-CN" altLang="en-US" sz="800"/>
              <a:t>。</a:t>
            </a:r>
            <a:endParaRPr lang="en-US" altLang="zh-CN" sz="800"/>
          </a:p>
          <a:p>
            <a:pPr>
              <a:lnSpc>
                <a:spcPct val="80000"/>
              </a:lnSpc>
            </a:pPr>
            <a:endParaRPr lang="en-US" altLang="zh-CN" sz="800"/>
          </a:p>
          <a:p>
            <a:pPr>
              <a:lnSpc>
                <a:spcPct val="80000"/>
              </a:lnSpc>
            </a:pPr>
            <a:endParaRPr lang="en-US" altLang="zh-CN" sz="800"/>
          </a:p>
          <a:p>
            <a:pPr>
              <a:lnSpc>
                <a:spcPct val="80000"/>
              </a:lnSpc>
            </a:pPr>
            <a:endParaRPr lang="en-US" altLang="zh-CN" sz="800"/>
          </a:p>
          <a:p>
            <a:pPr>
              <a:lnSpc>
                <a:spcPct val="80000"/>
              </a:lnSpc>
            </a:pPr>
            <a:endParaRPr lang="en-US" altLang="zh-CN" sz="800"/>
          </a:p>
          <a:p>
            <a:pPr>
              <a:lnSpc>
                <a:spcPct val="80000"/>
              </a:lnSpc>
            </a:pPr>
            <a:r>
              <a:rPr lang="en-US" altLang="zh-CN" sz="800"/>
              <a:t>============================</a:t>
            </a:r>
            <a:r>
              <a:rPr lang="zh-CN" altLang="en-US" sz="800"/>
              <a:t>备注</a:t>
            </a:r>
            <a:r>
              <a:rPr lang="en-US" altLang="zh-CN" sz="800"/>
              <a:t>1====================================</a:t>
            </a:r>
          </a:p>
          <a:p>
            <a:pPr>
              <a:lnSpc>
                <a:spcPct val="80000"/>
              </a:lnSpc>
            </a:pPr>
            <a:r>
              <a:rPr lang="en-US" altLang="zh-CN" sz="800" noProof="1"/>
              <a:t>var</a:t>
            </a:r>
            <a:r>
              <a:rPr lang="en-US" altLang="zh-CN" sz="800" b="1" noProof="1"/>
              <a:t> arrInt = [4, 7, 2, 8, 6, 5];</a:t>
            </a:r>
            <a:endParaRPr lang="en-US" altLang="zh-CN" sz="800" noProof="1"/>
          </a:p>
          <a:p>
            <a:pPr>
              <a:lnSpc>
                <a:spcPct val="80000"/>
              </a:lnSpc>
            </a:pPr>
            <a:r>
              <a:rPr lang="en-US" altLang="zh-CN" sz="800" b="1" noProof="1"/>
              <a:t>        </a:t>
            </a:r>
            <a:r>
              <a:rPr lang="en-US" altLang="zh-CN" sz="800" noProof="1"/>
              <a:t>var</a:t>
            </a:r>
            <a:r>
              <a:rPr lang="en-US" altLang="zh-CN" sz="800" b="1" noProof="1"/>
              <a:t> arrIntNew = $.map(arrInt, </a:t>
            </a:r>
            <a:r>
              <a:rPr lang="en-US" altLang="zh-CN" sz="800" noProof="1"/>
              <a:t>function</a:t>
            </a:r>
            <a:r>
              <a:rPr lang="en-US" altLang="zh-CN" sz="800" b="1" noProof="1"/>
              <a:t>(elem, index) { </a:t>
            </a:r>
            <a:r>
              <a:rPr lang="en-US" altLang="zh-CN" sz="800" noProof="1"/>
              <a:t>return</a:t>
            </a:r>
            <a:r>
              <a:rPr lang="en-US" altLang="zh-CN" sz="800" b="1" noProof="1"/>
              <a:t> elem * 2; });</a:t>
            </a:r>
            <a:endParaRPr lang="en-US" altLang="zh-CN" sz="800" noProof="1"/>
          </a:p>
          <a:p>
            <a:pPr>
              <a:lnSpc>
                <a:spcPct val="80000"/>
              </a:lnSpc>
            </a:pPr>
            <a:r>
              <a:rPr lang="en-US" altLang="zh-CN" sz="800" b="1" noProof="1"/>
              <a:t>        </a:t>
            </a:r>
            <a:r>
              <a:rPr lang="en-US" altLang="zh-CN" sz="800" noProof="1"/>
              <a:t>for</a:t>
            </a:r>
            <a:r>
              <a:rPr lang="en-US" altLang="zh-CN" sz="800" b="1" noProof="1"/>
              <a:t> (</a:t>
            </a:r>
            <a:r>
              <a:rPr lang="en-US" altLang="zh-CN" sz="800" noProof="1"/>
              <a:t>var</a:t>
            </a:r>
            <a:r>
              <a:rPr lang="en-US" altLang="zh-CN" sz="800" b="1" noProof="1"/>
              <a:t> i = 0; i &lt; arrIntNew.length; i++) {</a:t>
            </a:r>
            <a:endParaRPr lang="en-US" altLang="zh-CN" sz="800" noProof="1"/>
          </a:p>
          <a:p>
            <a:pPr>
              <a:lnSpc>
                <a:spcPct val="80000"/>
              </a:lnSpc>
            </a:pPr>
            <a:r>
              <a:rPr lang="en-US" altLang="zh-CN" sz="800" b="1" noProof="1"/>
              <a:t>            alert(arrIntNew[i]);</a:t>
            </a:r>
            <a:endParaRPr lang="en-US" altLang="zh-CN" sz="800" noProof="1"/>
          </a:p>
          <a:p>
            <a:pPr>
              <a:lnSpc>
                <a:spcPct val="80000"/>
              </a:lnSpc>
            </a:pPr>
            <a:r>
              <a:rPr lang="en-US" altLang="zh-CN" sz="800" b="1" noProof="1"/>
              <a:t>        }</a:t>
            </a:r>
            <a:endParaRPr lang="en-US" altLang="zh-CN" sz="800"/>
          </a:p>
          <a:p>
            <a:pPr>
              <a:lnSpc>
                <a:spcPct val="80000"/>
              </a:lnSpc>
            </a:pPr>
            <a:r>
              <a:rPr lang="en-US" altLang="zh-CN" sz="800"/>
              <a:t>====================================================================</a:t>
            </a:r>
          </a:p>
          <a:p>
            <a:pPr>
              <a:lnSpc>
                <a:spcPct val="80000"/>
              </a:lnSpc>
            </a:pPr>
            <a:endParaRPr lang="en-US" altLang="zh-CN" sz="800"/>
          </a:p>
          <a:p>
            <a:pPr>
              <a:lnSpc>
                <a:spcPct val="80000"/>
              </a:lnSpc>
            </a:pPr>
            <a:r>
              <a:rPr lang="en-US" altLang="zh-CN" sz="800"/>
              <a:t>==============================</a:t>
            </a:r>
            <a:r>
              <a:rPr lang="zh-CN" altLang="en-US" sz="800"/>
              <a:t>备注</a:t>
            </a:r>
            <a:r>
              <a:rPr lang="en-US" altLang="zh-CN" sz="800"/>
              <a:t>2========================================</a:t>
            </a:r>
          </a:p>
          <a:p>
            <a:pPr>
              <a:lnSpc>
                <a:spcPct val="80000"/>
              </a:lnSpc>
            </a:pPr>
            <a:r>
              <a:rPr lang="en-US" altLang="zh-CN" sz="800" noProof="1"/>
              <a:t>var</a:t>
            </a:r>
            <a:r>
              <a:rPr lang="en-US" altLang="zh-CN" sz="800" b="1" noProof="1"/>
              <a:t> arrInt = [4, 7, 2, 8, 6, 5];</a:t>
            </a:r>
            <a:endParaRPr lang="en-US" altLang="zh-CN" sz="800" noProof="1"/>
          </a:p>
          <a:p>
            <a:pPr>
              <a:lnSpc>
                <a:spcPct val="80000"/>
              </a:lnSpc>
            </a:pPr>
            <a:r>
              <a:rPr lang="en-US" altLang="zh-CN" sz="800" b="1" noProof="1"/>
              <a:t>        </a:t>
            </a:r>
            <a:r>
              <a:rPr lang="en-US" altLang="zh-CN" sz="800" noProof="1"/>
              <a:t>var</a:t>
            </a:r>
            <a:r>
              <a:rPr lang="en-US" altLang="zh-CN" sz="800" b="1" noProof="1"/>
              <a:t> arrIntNew = $.map(arrInt, </a:t>
            </a:r>
            <a:r>
              <a:rPr lang="en-US" altLang="zh-CN" sz="800" noProof="1"/>
              <a:t>function</a:t>
            </a:r>
            <a:r>
              <a:rPr lang="en-US" altLang="zh-CN" sz="800" b="1" noProof="1"/>
              <a:t>(elem, index) {</a:t>
            </a:r>
            <a:endParaRPr lang="en-US" altLang="zh-CN" sz="800" noProof="1"/>
          </a:p>
          <a:p>
            <a:pPr>
              <a:lnSpc>
                <a:spcPct val="80000"/>
              </a:lnSpc>
            </a:pPr>
            <a:r>
              <a:rPr lang="en-US" altLang="zh-CN" sz="800" b="1" noProof="1"/>
              <a:t>            </a:t>
            </a:r>
            <a:r>
              <a:rPr lang="en-US" altLang="zh-CN" sz="800" noProof="1"/>
              <a:t>if</a:t>
            </a:r>
            <a:r>
              <a:rPr lang="en-US" altLang="zh-CN" sz="800" b="1" noProof="1"/>
              <a:t> (index &gt; 3) {</a:t>
            </a:r>
            <a:endParaRPr lang="en-US" altLang="zh-CN" sz="800" noProof="1"/>
          </a:p>
          <a:p>
            <a:pPr>
              <a:lnSpc>
                <a:spcPct val="80000"/>
              </a:lnSpc>
            </a:pPr>
            <a:r>
              <a:rPr lang="en-US" altLang="zh-CN" sz="800" b="1" noProof="1"/>
              <a:t>                </a:t>
            </a:r>
            <a:r>
              <a:rPr lang="en-US" altLang="zh-CN" sz="800" noProof="1"/>
              <a:t>return</a:t>
            </a:r>
            <a:r>
              <a:rPr lang="en-US" altLang="zh-CN" sz="800" b="1" noProof="1"/>
              <a:t> elem * 2;</a:t>
            </a:r>
            <a:endParaRPr lang="en-US" altLang="zh-CN" sz="800" noProof="1"/>
          </a:p>
          <a:p>
            <a:pPr>
              <a:lnSpc>
                <a:spcPct val="80000"/>
              </a:lnSpc>
            </a:pPr>
            <a:r>
              <a:rPr lang="en-US" altLang="zh-CN" sz="800" b="1" noProof="1"/>
              <a:t>            } </a:t>
            </a:r>
            <a:r>
              <a:rPr lang="en-US" altLang="zh-CN" sz="800" noProof="1"/>
              <a:t>else</a:t>
            </a:r>
            <a:r>
              <a:rPr lang="en-US" altLang="zh-CN" sz="800" b="1" noProof="1"/>
              <a:t> {</a:t>
            </a:r>
            <a:endParaRPr lang="en-US" altLang="zh-CN" sz="800" noProof="1"/>
          </a:p>
          <a:p>
            <a:pPr>
              <a:lnSpc>
                <a:spcPct val="80000"/>
              </a:lnSpc>
            </a:pPr>
            <a:r>
              <a:rPr lang="en-US" altLang="zh-CN" sz="800" b="1" noProof="1"/>
              <a:t>                </a:t>
            </a:r>
            <a:r>
              <a:rPr lang="en-US" altLang="zh-CN" sz="800" noProof="1"/>
              <a:t>return</a:t>
            </a:r>
            <a:r>
              <a:rPr lang="en-US" altLang="zh-CN" sz="800" b="1" noProof="1"/>
              <a:t> elem;</a:t>
            </a:r>
            <a:endParaRPr lang="en-US" altLang="zh-CN" sz="800" noProof="1"/>
          </a:p>
          <a:p>
            <a:pPr>
              <a:lnSpc>
                <a:spcPct val="80000"/>
              </a:lnSpc>
            </a:pPr>
            <a:r>
              <a:rPr lang="en-US" altLang="zh-CN" sz="800" b="1" noProof="1"/>
              <a:t>            }</a:t>
            </a:r>
            <a:endParaRPr lang="en-US" altLang="zh-CN" sz="800" noProof="1"/>
          </a:p>
          <a:p>
            <a:pPr>
              <a:lnSpc>
                <a:spcPct val="80000"/>
              </a:lnSpc>
            </a:pPr>
            <a:r>
              <a:rPr lang="en-US" altLang="zh-CN" sz="800" b="1" noProof="1"/>
              <a:t>        });</a:t>
            </a:r>
            <a:endParaRPr lang="en-US" altLang="zh-CN" sz="800" noProof="1"/>
          </a:p>
          <a:p>
            <a:pPr>
              <a:lnSpc>
                <a:spcPct val="80000"/>
              </a:lnSpc>
            </a:pPr>
            <a:endParaRPr lang="en-US" altLang="zh-CN" sz="800" noProof="1"/>
          </a:p>
          <a:p>
            <a:pPr>
              <a:lnSpc>
                <a:spcPct val="80000"/>
              </a:lnSpc>
            </a:pPr>
            <a:r>
              <a:rPr lang="en-US" altLang="zh-CN" sz="800" b="1" noProof="1"/>
              <a:t>        </a:t>
            </a:r>
            <a:r>
              <a:rPr lang="en-US" altLang="zh-CN" sz="800" noProof="1"/>
              <a:t>for</a:t>
            </a:r>
            <a:r>
              <a:rPr lang="en-US" altLang="zh-CN" sz="800" b="1" noProof="1"/>
              <a:t> (</a:t>
            </a:r>
            <a:r>
              <a:rPr lang="en-US" altLang="zh-CN" sz="800" noProof="1"/>
              <a:t>var</a:t>
            </a:r>
            <a:r>
              <a:rPr lang="en-US" altLang="zh-CN" sz="800" b="1" noProof="1"/>
              <a:t> i = 0; i &lt; arrIntNew.length; i++) {</a:t>
            </a:r>
            <a:endParaRPr lang="en-US" altLang="zh-CN" sz="800" noProof="1"/>
          </a:p>
          <a:p>
            <a:pPr>
              <a:lnSpc>
                <a:spcPct val="80000"/>
              </a:lnSpc>
            </a:pPr>
            <a:r>
              <a:rPr lang="en-US" altLang="zh-CN" sz="800" b="1" noProof="1"/>
              <a:t>            alert(arrIntNew[i]);</a:t>
            </a:r>
            <a:endParaRPr lang="en-US" altLang="zh-CN" sz="800" noProof="1"/>
          </a:p>
          <a:p>
            <a:pPr>
              <a:lnSpc>
                <a:spcPct val="80000"/>
              </a:lnSpc>
            </a:pPr>
            <a:r>
              <a:rPr lang="en-US" altLang="zh-CN" sz="800" b="1" noProof="1"/>
              <a:t>        }</a:t>
            </a:r>
            <a:endParaRPr lang="en-US" altLang="zh-CN" sz="800"/>
          </a:p>
          <a:p>
            <a:pPr>
              <a:lnSpc>
                <a:spcPct val="80000"/>
              </a:lnSpc>
            </a:pPr>
            <a:r>
              <a:rPr lang="en-US" altLang="zh-CN" sz="800"/>
              <a:t>===========================================================================</a:t>
            </a:r>
          </a:p>
          <a:p>
            <a:pPr>
              <a:lnSpc>
                <a:spcPct val="80000"/>
              </a:lnSpc>
            </a:pPr>
            <a:r>
              <a:rPr lang="en-US" altLang="zh-CN" sz="800"/>
              <a:t> var</a:t>
            </a:r>
            <a:r>
              <a:rPr lang="en-US" altLang="zh-CN" sz="800" b="1"/>
              <a:t> </a:t>
            </a:r>
            <a:r>
              <a:rPr lang="en-US" altLang="zh-CN" sz="800"/>
              <a:t>arr</a:t>
            </a:r>
            <a:r>
              <a:rPr lang="en-US" altLang="zh-CN" sz="800" b="1"/>
              <a:t> </a:t>
            </a:r>
            <a:r>
              <a:rPr lang="en-US" altLang="zh-CN" sz="800"/>
              <a:t>=</a:t>
            </a:r>
            <a:r>
              <a:rPr lang="en-US" altLang="zh-CN" sz="800" b="1"/>
              <a:t> [</a:t>
            </a:r>
            <a:r>
              <a:rPr lang="en-US" altLang="zh-CN" sz="800"/>
              <a:t>1,</a:t>
            </a:r>
            <a:r>
              <a:rPr lang="en-US" altLang="zh-CN" sz="800" b="1"/>
              <a:t> </a:t>
            </a:r>
            <a:r>
              <a:rPr lang="en-US" altLang="zh-CN" sz="800"/>
              <a:t>2,</a:t>
            </a:r>
            <a:r>
              <a:rPr lang="en-US" altLang="zh-CN" sz="800" b="1"/>
              <a:t> </a:t>
            </a:r>
            <a:r>
              <a:rPr lang="en-US" altLang="zh-CN" sz="800"/>
              <a:t>3,</a:t>
            </a:r>
            <a:r>
              <a:rPr lang="en-US" altLang="zh-CN" sz="800" b="1"/>
              <a:t> </a:t>
            </a:r>
            <a:r>
              <a:rPr lang="en-US" altLang="zh-CN" sz="800"/>
              <a:t>4</a:t>
            </a:r>
            <a:r>
              <a:rPr lang="en-US" altLang="zh-CN" sz="800" b="1"/>
              <a:t>];</a:t>
            </a:r>
          </a:p>
          <a:p>
            <a:pPr>
              <a:lnSpc>
                <a:spcPct val="80000"/>
              </a:lnSpc>
            </a:pPr>
            <a:r>
              <a:rPr lang="en-US" altLang="zh-CN" sz="800" b="1"/>
              <a:t>        </a:t>
            </a:r>
            <a:r>
              <a:rPr lang="en-US" altLang="zh-CN" sz="800"/>
              <a:t>alert</a:t>
            </a:r>
            <a:r>
              <a:rPr lang="en-US" altLang="zh-CN" sz="800" b="1"/>
              <a:t>(</a:t>
            </a:r>
            <a:r>
              <a:rPr lang="en-US" altLang="zh-CN" sz="800"/>
              <a:t>arr</a:t>
            </a:r>
            <a:r>
              <a:rPr lang="en-US" altLang="zh-CN" sz="800" b="1"/>
              <a:t>.</a:t>
            </a:r>
            <a:r>
              <a:rPr lang="en-US" altLang="zh-CN" sz="800"/>
              <a:t>toString</a:t>
            </a:r>
            <a:r>
              <a:rPr lang="en-US" altLang="zh-CN" sz="800" b="1"/>
              <a:t>()); </a:t>
            </a:r>
            <a:r>
              <a:rPr lang="en-US" altLang="zh-CN" sz="800"/>
              <a:t>//</a:t>
            </a:r>
            <a:r>
              <a:rPr lang="zh-CN" altLang="en-US" sz="800"/>
              <a:t>由于数组重写了</a:t>
            </a:r>
            <a:r>
              <a:rPr lang="en-US" altLang="zh-CN" sz="800"/>
              <a:t>toString</a:t>
            </a:r>
            <a:r>
              <a:rPr lang="zh-CN" altLang="en-US" sz="800"/>
              <a:t>方法，所以这里输出的结果是</a:t>
            </a:r>
            <a:r>
              <a:rPr lang="en-US" altLang="zh-CN" sz="800"/>
              <a:t>1,2,3,4</a:t>
            </a:r>
            <a:endParaRPr lang="en-US" altLang="zh-CN" sz="800" b="1"/>
          </a:p>
          <a:p>
            <a:pPr>
              <a:lnSpc>
                <a:spcPct val="80000"/>
              </a:lnSpc>
            </a:pPr>
            <a:r>
              <a:rPr lang="en-US" altLang="zh-CN" sz="800" b="1"/>
              <a:t>        </a:t>
            </a:r>
            <a:r>
              <a:rPr lang="en-US" altLang="zh-CN" sz="800"/>
              <a:t>//</a:t>
            </a:r>
            <a:r>
              <a:rPr lang="zh-CN" altLang="en-US" sz="800"/>
              <a:t>如果这里想调用</a:t>
            </a:r>
            <a:r>
              <a:rPr lang="en-US" altLang="zh-CN" sz="800"/>
              <a:t>object</a:t>
            </a:r>
            <a:r>
              <a:rPr lang="zh-CN" altLang="en-US" sz="800"/>
              <a:t>原生的</a:t>
            </a:r>
            <a:r>
              <a:rPr lang="en-US" altLang="zh-CN" sz="800"/>
              <a:t>toString()</a:t>
            </a:r>
            <a:r>
              <a:rPr lang="zh-CN" altLang="en-US" sz="800"/>
              <a:t>方法（即输出当前对象的类型，则需要</a:t>
            </a:r>
            <a:r>
              <a:rPr lang="en-US" altLang="zh-CN" sz="800"/>
              <a:t>var obj=new Object();obj.toString.call(arr)</a:t>
            </a:r>
            <a:r>
              <a:rPr lang="zh-CN" altLang="en-US" sz="800"/>
              <a:t>）</a:t>
            </a:r>
            <a:endParaRPr lang="zh-CN" altLang="en-US" sz="800" b="1"/>
          </a:p>
          <a:p>
            <a:pPr>
              <a:lnSpc>
                <a:spcPct val="80000"/>
              </a:lnSpc>
            </a:pPr>
            <a:r>
              <a:rPr lang="zh-CN" altLang="en-US" sz="800" b="1"/>
              <a:t>        </a:t>
            </a:r>
            <a:r>
              <a:rPr lang="en-US" altLang="zh-CN" sz="800"/>
              <a:t>//</a:t>
            </a:r>
            <a:r>
              <a:rPr lang="zh-CN" altLang="en-US" sz="800"/>
              <a:t>通过</a:t>
            </a:r>
            <a:r>
              <a:rPr lang="en-US" altLang="zh-CN" sz="800"/>
              <a:t>object</a:t>
            </a:r>
            <a:r>
              <a:rPr lang="zh-CN" altLang="en-US" sz="800"/>
              <a:t>调用原生的</a:t>
            </a:r>
            <a:r>
              <a:rPr lang="en-US" altLang="zh-CN" sz="800"/>
              <a:t>toString()</a:t>
            </a:r>
            <a:r>
              <a:rPr lang="zh-CN" altLang="en-US" sz="800"/>
              <a:t>方法，只是把当前对象</a:t>
            </a:r>
            <a:r>
              <a:rPr lang="en-US" altLang="zh-CN" sz="800"/>
              <a:t>arr</a:t>
            </a:r>
            <a:r>
              <a:rPr lang="zh-CN" altLang="en-US" sz="800"/>
              <a:t>作为</a:t>
            </a:r>
            <a:r>
              <a:rPr lang="en-US" altLang="zh-CN" sz="800"/>
              <a:t>this</a:t>
            </a:r>
            <a:r>
              <a:rPr lang="zh-CN" altLang="en-US" sz="800"/>
              <a:t>传递进去。</a:t>
            </a:r>
            <a:endParaRPr lang="zh-CN" altLang="en-US" sz="800" b="1"/>
          </a:p>
          <a:p>
            <a:pPr>
              <a:lnSpc>
                <a:spcPct val="80000"/>
              </a:lnSpc>
            </a:pPr>
            <a:r>
              <a:rPr lang="zh-CN" altLang="en-US" sz="800" b="1"/>
              <a:t>        </a:t>
            </a:r>
            <a:r>
              <a:rPr lang="en-US" altLang="zh-CN" sz="800"/>
              <a:t>var</a:t>
            </a:r>
            <a:r>
              <a:rPr lang="en-US" altLang="zh-CN" sz="800" b="1"/>
              <a:t> </a:t>
            </a:r>
            <a:r>
              <a:rPr lang="en-US" altLang="zh-CN" sz="800"/>
              <a:t>obj</a:t>
            </a:r>
            <a:r>
              <a:rPr lang="en-US" altLang="zh-CN" sz="800" b="1"/>
              <a:t> </a:t>
            </a:r>
            <a:r>
              <a:rPr lang="en-US" altLang="zh-CN" sz="800"/>
              <a:t>=</a:t>
            </a:r>
            <a:r>
              <a:rPr lang="en-US" altLang="zh-CN" sz="800" b="1"/>
              <a:t> </a:t>
            </a:r>
            <a:r>
              <a:rPr lang="en-US" altLang="zh-CN" sz="800"/>
              <a:t>new</a:t>
            </a:r>
            <a:r>
              <a:rPr lang="en-US" altLang="zh-CN" sz="800" b="1"/>
              <a:t> </a:t>
            </a:r>
            <a:r>
              <a:rPr lang="en-US" altLang="zh-CN" sz="800"/>
              <a:t>Object</a:t>
            </a:r>
            <a:r>
              <a:rPr lang="en-US" altLang="zh-CN" sz="800" b="1"/>
              <a:t>();</a:t>
            </a:r>
          </a:p>
          <a:p>
            <a:pPr>
              <a:lnSpc>
                <a:spcPct val="80000"/>
              </a:lnSpc>
            </a:pPr>
            <a:r>
              <a:rPr lang="en-US" altLang="zh-CN" sz="800" b="1"/>
              <a:t>        </a:t>
            </a:r>
            <a:r>
              <a:rPr lang="en-US" altLang="zh-CN" sz="800"/>
              <a:t>alert</a:t>
            </a:r>
            <a:r>
              <a:rPr lang="en-US" altLang="zh-CN" sz="800" b="1"/>
              <a:t>(</a:t>
            </a:r>
            <a:r>
              <a:rPr lang="en-US" altLang="zh-CN" sz="800"/>
              <a:t>obj</a:t>
            </a:r>
            <a:r>
              <a:rPr lang="en-US" altLang="zh-CN" sz="800" b="1"/>
              <a:t>.</a:t>
            </a:r>
            <a:r>
              <a:rPr lang="en-US" altLang="zh-CN" sz="800"/>
              <a:t>toString</a:t>
            </a:r>
            <a:r>
              <a:rPr lang="en-US" altLang="zh-CN" sz="800" b="1"/>
              <a:t>.</a:t>
            </a:r>
            <a:r>
              <a:rPr lang="en-US" altLang="zh-CN" sz="800"/>
              <a:t>call</a:t>
            </a:r>
            <a:r>
              <a:rPr lang="en-US" altLang="zh-CN" sz="800" b="1"/>
              <a:t>(</a:t>
            </a:r>
            <a:r>
              <a:rPr lang="en-US" altLang="zh-CN" sz="800"/>
              <a:t>arr</a:t>
            </a:r>
            <a:r>
              <a:rPr lang="en-US" altLang="zh-CN" sz="800" b="1"/>
              <a:t>));</a:t>
            </a:r>
          </a:p>
          <a:p>
            <a:pPr>
              <a:lnSpc>
                <a:spcPct val="80000"/>
              </a:lnSpc>
            </a:pPr>
            <a:endParaRPr lang="en-US" altLang="zh-CN" sz="800"/>
          </a:p>
        </p:txBody>
      </p:sp>
    </p:spTree>
    <p:extLst>
      <p:ext uri="{BB962C8B-B14F-4D97-AF65-F5344CB8AC3E}">
        <p14:creationId xmlns:p14="http://schemas.microsoft.com/office/powerpoint/2010/main" val="40598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Mouseover</a:t>
            </a:r>
            <a:r>
              <a:rPr lang="zh-CN" altLang="en-US" dirty="0"/>
              <a:t>和</a:t>
            </a:r>
            <a:r>
              <a:rPr lang="en-US" altLang="zh-CN" dirty="0" err="1"/>
              <a:t>mouseenter</a:t>
            </a:r>
            <a:r>
              <a:rPr lang="zh-CN" altLang="en-US" dirty="0"/>
              <a:t>事件区别</a:t>
            </a:r>
            <a:r>
              <a:rPr lang="en-US" altLang="zh-CN" dirty="0"/>
              <a:t>:http://www.w3school.com.cn/jquery/event_mouseenter.asp</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t>24</a:t>
            </a:fld>
            <a:endParaRPr kumimoji="1" lang="zh-CN" altLang="en-US"/>
          </a:p>
        </p:txBody>
      </p:sp>
    </p:spTree>
    <p:extLst>
      <p:ext uri="{BB962C8B-B14F-4D97-AF65-F5344CB8AC3E}">
        <p14:creationId xmlns:p14="http://schemas.microsoft.com/office/powerpoint/2010/main" val="37366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r>
              <a:rPr lang="en-US" altLang="zh-CN" dirty="0"/>
              <a:t>//$('div').next('p')</a:t>
            </a:r>
            <a:r>
              <a:rPr lang="zh-CN" altLang="en-US" dirty="0"/>
              <a:t>等同于</a:t>
            </a:r>
            <a:r>
              <a:rPr lang="en-US" altLang="zh-CN" dirty="0"/>
              <a:t>$('</a:t>
            </a:r>
            <a:r>
              <a:rPr lang="en-US" altLang="zh-CN" dirty="0" err="1"/>
              <a:t>div+p</a:t>
            </a:r>
            <a:r>
              <a:rPr lang="en-US" altLang="zh-CN" dirty="0"/>
              <a:t>')</a:t>
            </a:r>
            <a:endParaRPr lang="en-US" altLang="zh-CN" b="1" dirty="0"/>
          </a:p>
          <a:p>
            <a:r>
              <a:rPr lang="en-US" altLang="zh-CN" b="1" dirty="0"/>
              <a:t>                </a:t>
            </a:r>
            <a:r>
              <a:rPr lang="en-US" altLang="zh-CN" dirty="0"/>
              <a:t>//$('div').</a:t>
            </a:r>
            <a:r>
              <a:rPr lang="en-US" altLang="zh-CN" dirty="0" err="1"/>
              <a:t>nextAll</a:t>
            </a:r>
            <a:r>
              <a:rPr lang="en-US" altLang="zh-CN" dirty="0"/>
              <a:t>('p');</a:t>
            </a:r>
            <a:r>
              <a:rPr lang="zh-CN" altLang="en-US" dirty="0"/>
              <a:t>等同于</a:t>
            </a:r>
            <a:r>
              <a:rPr lang="en-US" altLang="zh-CN" dirty="0"/>
              <a:t>$('div ~p')</a:t>
            </a:r>
          </a:p>
          <a:p>
            <a:pPr>
              <a:lnSpc>
                <a:spcPct val="80000"/>
              </a:lnSpc>
            </a:pPr>
            <a:r>
              <a:rPr lang="en-US" altLang="zh-CN" sz="800" dirty="0"/>
              <a:t>====================================</a:t>
            </a:r>
          </a:p>
          <a:p>
            <a:r>
              <a:rPr lang="en-US" altLang="zh-CN" dirty="0"/>
              <a:t>$</a:t>
            </a:r>
            <a:r>
              <a:rPr lang="en-US" altLang="zh-CN" b="1" dirty="0"/>
              <a:t>(</a:t>
            </a:r>
            <a:r>
              <a:rPr lang="en-US" altLang="zh-CN" dirty="0"/>
              <a:t>function</a:t>
            </a:r>
            <a:r>
              <a:rPr lang="en-US" altLang="zh-CN" b="1" dirty="0"/>
              <a:t> () {</a:t>
            </a:r>
          </a:p>
          <a:p>
            <a:r>
              <a:rPr lang="en-US" altLang="zh-CN" b="1" dirty="0"/>
              <a:t>            </a:t>
            </a:r>
            <a:r>
              <a:rPr lang="en-US" altLang="zh-CN" dirty="0"/>
              <a:t>$</a:t>
            </a:r>
            <a:r>
              <a:rPr lang="en-US" altLang="zh-CN" b="1" dirty="0"/>
              <a:t>(</a:t>
            </a:r>
            <a:r>
              <a:rPr lang="en-US" altLang="zh-CN" dirty="0"/>
              <a:t>'#u li'</a:t>
            </a:r>
            <a:r>
              <a:rPr lang="en-US" altLang="zh-CN" b="1" dirty="0"/>
              <a:t>).</a:t>
            </a:r>
            <a:r>
              <a:rPr lang="en-US" altLang="zh-CN" dirty="0" err="1"/>
              <a:t>mousemove</a:t>
            </a:r>
            <a:r>
              <a:rPr lang="en-US" altLang="zh-CN" b="1" dirty="0"/>
              <a:t>(</a:t>
            </a:r>
            <a:r>
              <a:rPr lang="en-US" altLang="zh-CN" dirty="0"/>
              <a:t>function</a:t>
            </a:r>
            <a:r>
              <a:rPr lang="en-US" altLang="zh-CN" b="1" dirty="0"/>
              <a:t> () {</a:t>
            </a:r>
          </a:p>
          <a:p>
            <a:r>
              <a:rPr lang="en-US" altLang="zh-CN" b="1" dirty="0"/>
              <a:t>                </a:t>
            </a:r>
            <a:r>
              <a:rPr lang="en-US" altLang="zh-CN" dirty="0"/>
              <a:t>$</a:t>
            </a:r>
            <a:r>
              <a:rPr lang="en-US" altLang="zh-CN" b="1" dirty="0"/>
              <a:t>(</a:t>
            </a:r>
            <a:r>
              <a:rPr lang="en-US" altLang="zh-CN" dirty="0"/>
              <a:t>this</a:t>
            </a:r>
            <a:r>
              <a:rPr lang="en-US" altLang="zh-CN" b="1" dirty="0"/>
              <a:t>).</a:t>
            </a:r>
            <a:r>
              <a:rPr lang="en-US" altLang="zh-CN" dirty="0" err="1"/>
              <a:t>css</a:t>
            </a:r>
            <a:r>
              <a:rPr lang="en-US" altLang="zh-CN" b="1" dirty="0"/>
              <a:t>(</a:t>
            </a:r>
            <a:r>
              <a:rPr lang="en-US" altLang="zh-CN" dirty="0"/>
              <a:t>'</a:t>
            </a:r>
            <a:r>
              <a:rPr lang="en-US" altLang="zh-CN" dirty="0" err="1"/>
              <a:t>backgroundColor</a:t>
            </a:r>
            <a:r>
              <a:rPr lang="en-US" altLang="zh-CN" dirty="0"/>
              <a:t>',</a:t>
            </a:r>
            <a:r>
              <a:rPr lang="en-US" altLang="zh-CN" b="1" dirty="0"/>
              <a:t> </a:t>
            </a:r>
            <a:r>
              <a:rPr lang="en-US" altLang="zh-CN" dirty="0"/>
              <a:t>'red'</a:t>
            </a:r>
            <a:r>
              <a:rPr lang="en-US" altLang="zh-CN" b="1" dirty="0"/>
              <a:t>).</a:t>
            </a:r>
            <a:r>
              <a:rPr lang="en-US" altLang="zh-CN" dirty="0"/>
              <a:t>siblings</a:t>
            </a:r>
            <a:r>
              <a:rPr lang="en-US" altLang="zh-CN" b="1" dirty="0"/>
              <a:t>(</a:t>
            </a:r>
            <a:r>
              <a:rPr lang="en-US" altLang="zh-CN" dirty="0"/>
              <a:t>'li'</a:t>
            </a:r>
            <a:r>
              <a:rPr lang="en-US" altLang="zh-CN" b="1" dirty="0"/>
              <a:t>).</a:t>
            </a:r>
            <a:r>
              <a:rPr lang="en-US" altLang="zh-CN" dirty="0" err="1"/>
              <a:t>css</a:t>
            </a:r>
            <a:r>
              <a:rPr lang="en-US" altLang="zh-CN" b="1" dirty="0"/>
              <a:t>(</a:t>
            </a:r>
            <a:r>
              <a:rPr lang="en-US" altLang="zh-CN" dirty="0"/>
              <a:t>'</a:t>
            </a:r>
            <a:r>
              <a:rPr lang="en-US" altLang="zh-CN" dirty="0" err="1"/>
              <a:t>backgroundColor</a:t>
            </a:r>
            <a:r>
              <a:rPr lang="en-US" altLang="zh-CN" dirty="0"/>
              <a:t>',</a:t>
            </a:r>
            <a:r>
              <a:rPr lang="en-US" altLang="zh-CN" b="1" dirty="0"/>
              <a:t> </a:t>
            </a:r>
            <a:r>
              <a:rPr lang="en-US" altLang="zh-CN" dirty="0"/>
              <a:t>''</a:t>
            </a:r>
            <a:r>
              <a:rPr lang="en-US" altLang="zh-CN" b="1" dirty="0"/>
              <a:t>);</a:t>
            </a:r>
          </a:p>
          <a:p>
            <a:r>
              <a:rPr lang="en-US" altLang="zh-CN" b="1" dirty="0"/>
              <a:t>            }).</a:t>
            </a:r>
            <a:r>
              <a:rPr lang="en-US" altLang="zh-CN" dirty="0"/>
              <a:t>click</a:t>
            </a:r>
            <a:r>
              <a:rPr lang="en-US" altLang="zh-CN" b="1" dirty="0"/>
              <a:t>(</a:t>
            </a:r>
            <a:r>
              <a:rPr lang="en-US" altLang="zh-CN" dirty="0"/>
              <a:t>function</a:t>
            </a:r>
            <a:r>
              <a:rPr lang="en-US" altLang="zh-CN" b="1" dirty="0"/>
              <a:t> () {</a:t>
            </a:r>
          </a:p>
          <a:p>
            <a:r>
              <a:rPr lang="en-US" altLang="zh-CN" b="1" dirty="0"/>
              <a:t>                </a:t>
            </a:r>
            <a:r>
              <a:rPr lang="en-US" altLang="zh-CN" dirty="0"/>
              <a:t>//$(this).</a:t>
            </a:r>
            <a:r>
              <a:rPr lang="en-US" altLang="zh-CN" dirty="0" err="1"/>
              <a:t>prevAll</a:t>
            </a:r>
            <a:r>
              <a:rPr lang="en-US" altLang="zh-CN" dirty="0"/>
              <a:t>().</a:t>
            </a:r>
            <a:r>
              <a:rPr lang="en-US" altLang="zh-CN" dirty="0" err="1"/>
              <a:t>css</a:t>
            </a:r>
            <a:r>
              <a:rPr lang="en-US" altLang="zh-CN" dirty="0"/>
              <a:t>('</a:t>
            </a:r>
            <a:r>
              <a:rPr lang="en-US" altLang="zh-CN" dirty="0" err="1"/>
              <a:t>backgroundColor</a:t>
            </a:r>
            <a:r>
              <a:rPr lang="en-US" altLang="zh-CN" dirty="0"/>
              <a:t>', 'yellow');</a:t>
            </a:r>
            <a:endParaRPr lang="en-US" altLang="zh-CN" b="1" dirty="0"/>
          </a:p>
          <a:p>
            <a:r>
              <a:rPr lang="en-US" altLang="zh-CN" b="1" dirty="0"/>
              <a:t>                </a:t>
            </a:r>
            <a:r>
              <a:rPr lang="en-US" altLang="zh-CN" dirty="0"/>
              <a:t>//$(this).</a:t>
            </a:r>
            <a:r>
              <a:rPr lang="en-US" altLang="zh-CN" dirty="0" err="1"/>
              <a:t>nextAll</a:t>
            </a:r>
            <a:r>
              <a:rPr lang="en-US" altLang="zh-CN" dirty="0"/>
              <a:t>().</a:t>
            </a:r>
            <a:r>
              <a:rPr lang="en-US" altLang="zh-CN" dirty="0" err="1"/>
              <a:t>css</a:t>
            </a:r>
            <a:r>
              <a:rPr lang="en-US" altLang="zh-CN" dirty="0"/>
              <a:t>('</a:t>
            </a:r>
            <a:r>
              <a:rPr lang="en-US" altLang="zh-CN" dirty="0" err="1"/>
              <a:t>backgroundColor</a:t>
            </a:r>
            <a:r>
              <a:rPr lang="en-US" altLang="zh-CN" dirty="0"/>
              <a:t>','blue');</a:t>
            </a:r>
            <a:endParaRPr lang="en-US" altLang="zh-CN" b="1" dirty="0"/>
          </a:p>
          <a:p>
            <a:r>
              <a:rPr lang="en-US" altLang="zh-CN" b="1" dirty="0"/>
              <a:t>                </a:t>
            </a:r>
            <a:r>
              <a:rPr lang="en-US" altLang="zh-CN" dirty="0"/>
              <a:t>//</a:t>
            </a:r>
            <a:r>
              <a:rPr lang="zh-CN" altLang="en-US" dirty="0"/>
              <a:t>不能直接点</a:t>
            </a:r>
            <a:r>
              <a:rPr lang="en-US" altLang="zh-CN" dirty="0"/>
              <a:t>,</a:t>
            </a:r>
            <a:r>
              <a:rPr lang="zh-CN" altLang="en-US" dirty="0"/>
              <a:t>进行链式编程</a:t>
            </a:r>
            <a:r>
              <a:rPr lang="en-US" altLang="zh-CN" dirty="0"/>
              <a:t>,</a:t>
            </a:r>
            <a:r>
              <a:rPr lang="zh-CN" altLang="en-US" dirty="0"/>
              <a:t>因为已经破坏掉了</a:t>
            </a:r>
            <a:r>
              <a:rPr lang="en-US" altLang="zh-CN" dirty="0"/>
              <a:t>,</a:t>
            </a:r>
            <a:r>
              <a:rPr lang="zh-CN" altLang="en-US" dirty="0"/>
              <a:t>除非修复一下</a:t>
            </a:r>
            <a:endParaRPr lang="zh-CN" altLang="en-US" b="1" dirty="0"/>
          </a:p>
          <a:p>
            <a:r>
              <a:rPr lang="zh-CN" altLang="en-US" b="1" dirty="0"/>
              <a:t>                </a:t>
            </a:r>
            <a:r>
              <a:rPr lang="en-US" altLang="zh-CN" dirty="0"/>
              <a:t>//end(),</a:t>
            </a:r>
            <a:r>
              <a:rPr lang="zh-CN" altLang="en-US" dirty="0"/>
              <a:t>修复上次破坏前</a:t>
            </a:r>
            <a:endParaRPr lang="zh-CN" altLang="en-US" b="1" dirty="0"/>
          </a:p>
          <a:p>
            <a:r>
              <a:rPr lang="zh-CN" altLang="en-US" b="1" dirty="0"/>
              <a:t>                </a:t>
            </a:r>
            <a:r>
              <a:rPr lang="en-US" altLang="zh-CN" dirty="0"/>
              <a:t>$</a:t>
            </a:r>
            <a:r>
              <a:rPr lang="en-US" altLang="zh-CN" b="1" dirty="0"/>
              <a:t>(</a:t>
            </a:r>
            <a:r>
              <a:rPr lang="en-US" altLang="zh-CN" dirty="0"/>
              <a:t>this</a:t>
            </a:r>
            <a:r>
              <a:rPr lang="en-US" altLang="zh-CN" b="1" dirty="0"/>
              <a:t>).</a:t>
            </a:r>
            <a:r>
              <a:rPr lang="en-US" altLang="zh-CN" dirty="0" err="1"/>
              <a:t>prevAll</a:t>
            </a:r>
            <a:r>
              <a:rPr lang="en-US" altLang="zh-CN" b="1" dirty="0"/>
              <a:t>().</a:t>
            </a:r>
            <a:r>
              <a:rPr lang="en-US" altLang="zh-CN" dirty="0" err="1"/>
              <a:t>css</a:t>
            </a:r>
            <a:r>
              <a:rPr lang="en-US" altLang="zh-CN" b="1" dirty="0"/>
              <a:t>(</a:t>
            </a:r>
            <a:r>
              <a:rPr lang="en-US" altLang="zh-CN" dirty="0"/>
              <a:t>'</a:t>
            </a:r>
            <a:r>
              <a:rPr lang="en-US" altLang="zh-CN" dirty="0" err="1"/>
              <a:t>backgroundColor</a:t>
            </a:r>
            <a:r>
              <a:rPr lang="en-US" altLang="zh-CN" dirty="0"/>
              <a:t>',</a:t>
            </a:r>
            <a:r>
              <a:rPr lang="en-US" altLang="zh-CN" b="1" dirty="0"/>
              <a:t> </a:t>
            </a:r>
            <a:r>
              <a:rPr lang="en-US" altLang="zh-CN" dirty="0"/>
              <a:t>'yellow'</a:t>
            </a:r>
            <a:r>
              <a:rPr lang="en-US" altLang="zh-CN" b="1" dirty="0"/>
              <a:t>).</a:t>
            </a:r>
            <a:r>
              <a:rPr lang="en-US" altLang="zh-CN" dirty="0"/>
              <a:t>end</a:t>
            </a:r>
            <a:r>
              <a:rPr lang="en-US" altLang="zh-CN" b="1" dirty="0"/>
              <a:t>().</a:t>
            </a:r>
            <a:r>
              <a:rPr lang="en-US" altLang="zh-CN" dirty="0" err="1"/>
              <a:t>nextAll</a:t>
            </a:r>
            <a:r>
              <a:rPr lang="en-US" altLang="zh-CN" b="1" dirty="0"/>
              <a:t>().</a:t>
            </a:r>
            <a:r>
              <a:rPr lang="en-US" altLang="zh-CN" dirty="0" err="1"/>
              <a:t>css</a:t>
            </a:r>
            <a:r>
              <a:rPr lang="en-US" altLang="zh-CN" b="1" dirty="0"/>
              <a:t>(</a:t>
            </a:r>
            <a:r>
              <a:rPr lang="en-US" altLang="zh-CN" dirty="0"/>
              <a:t>'</a:t>
            </a:r>
            <a:r>
              <a:rPr lang="en-US" altLang="zh-CN" dirty="0" err="1"/>
              <a:t>backgroundColor</a:t>
            </a:r>
            <a:r>
              <a:rPr lang="en-US" altLang="zh-CN" dirty="0"/>
              <a:t>',</a:t>
            </a:r>
            <a:r>
              <a:rPr lang="en-US" altLang="zh-CN" b="1" dirty="0"/>
              <a:t> </a:t>
            </a:r>
            <a:r>
              <a:rPr lang="en-US" altLang="zh-CN" dirty="0"/>
              <a:t>'blue'</a:t>
            </a:r>
            <a:r>
              <a:rPr lang="en-US" altLang="zh-CN" b="1" dirty="0"/>
              <a:t>);</a:t>
            </a:r>
          </a:p>
          <a:p>
            <a:r>
              <a:rPr lang="en-US" altLang="zh-CN" b="1" dirty="0"/>
              <a:t>            });</a:t>
            </a:r>
          </a:p>
          <a:p>
            <a:r>
              <a:rPr lang="en-US" altLang="zh-CN" b="1" dirty="0"/>
              <a:t>        });</a:t>
            </a:r>
          </a:p>
          <a:p>
            <a:pPr>
              <a:lnSpc>
                <a:spcPct val="80000"/>
              </a:lnSpc>
            </a:pPr>
            <a:r>
              <a:rPr lang="en-US" altLang="zh-CN" sz="800" dirty="0"/>
              <a:t>=====================================</a:t>
            </a:r>
          </a:p>
          <a:p>
            <a:r>
              <a:rPr lang="en-US" altLang="zh-CN" dirty="0"/>
              <a:t> $</a:t>
            </a:r>
            <a:r>
              <a:rPr lang="en-US" altLang="zh-CN" b="1" dirty="0"/>
              <a:t>(</a:t>
            </a:r>
            <a:r>
              <a:rPr lang="en-US" altLang="zh-CN" dirty="0"/>
              <a:t>function</a:t>
            </a:r>
            <a:r>
              <a:rPr lang="en-US" altLang="zh-CN" b="1" dirty="0"/>
              <a:t> () {</a:t>
            </a:r>
          </a:p>
          <a:p>
            <a:r>
              <a:rPr lang="en-US" altLang="zh-CN" b="1" dirty="0"/>
              <a:t>             </a:t>
            </a:r>
            <a:r>
              <a:rPr lang="en-US" altLang="zh-CN" dirty="0"/>
              <a:t>$</a:t>
            </a:r>
            <a:r>
              <a:rPr lang="en-US" altLang="zh-CN" b="1" dirty="0"/>
              <a:t>(</a:t>
            </a:r>
            <a:r>
              <a:rPr lang="en-US" altLang="zh-CN" dirty="0"/>
              <a:t>'#</a:t>
            </a:r>
            <a:r>
              <a:rPr lang="en-US" altLang="zh-CN" dirty="0" err="1"/>
              <a:t>tb</a:t>
            </a:r>
            <a:r>
              <a:rPr lang="en-US" altLang="zh-CN" dirty="0"/>
              <a:t> td'</a:t>
            </a:r>
            <a:r>
              <a:rPr lang="en-US" altLang="zh-CN" b="1" dirty="0"/>
              <a:t>).</a:t>
            </a:r>
            <a:r>
              <a:rPr lang="en-US" altLang="zh-CN" dirty="0" err="1"/>
              <a:t>mousemove</a:t>
            </a:r>
            <a:r>
              <a:rPr lang="en-US" altLang="zh-CN" b="1" dirty="0"/>
              <a:t>(</a:t>
            </a:r>
            <a:r>
              <a:rPr lang="en-US" altLang="zh-CN" dirty="0"/>
              <a:t>function</a:t>
            </a:r>
            <a:r>
              <a:rPr lang="en-US" altLang="zh-CN" b="1" dirty="0"/>
              <a:t> () {</a:t>
            </a:r>
          </a:p>
          <a:p>
            <a:r>
              <a:rPr lang="en-US" altLang="zh-CN" b="1" dirty="0"/>
              <a:t>                 </a:t>
            </a:r>
            <a:r>
              <a:rPr lang="en-US" altLang="zh-CN" dirty="0"/>
              <a:t>$</a:t>
            </a:r>
            <a:r>
              <a:rPr lang="en-US" altLang="zh-CN" b="1" dirty="0"/>
              <a:t>(</a:t>
            </a:r>
            <a:r>
              <a:rPr lang="en-US" altLang="zh-CN" dirty="0"/>
              <a:t>this</a:t>
            </a:r>
            <a:r>
              <a:rPr lang="en-US" altLang="zh-CN" b="1" dirty="0"/>
              <a:t>).</a:t>
            </a:r>
            <a:r>
              <a:rPr lang="en-US" altLang="zh-CN" dirty="0"/>
              <a:t>text</a:t>
            </a:r>
            <a:r>
              <a:rPr lang="en-US" altLang="zh-CN" b="1" dirty="0"/>
              <a:t>(</a:t>
            </a:r>
            <a:r>
              <a:rPr lang="en-US" altLang="zh-CN" dirty="0"/>
              <a:t>'☆'</a:t>
            </a:r>
            <a:r>
              <a:rPr lang="en-US" altLang="zh-CN" b="1" dirty="0"/>
              <a:t>).</a:t>
            </a:r>
            <a:r>
              <a:rPr lang="en-US" altLang="zh-CN" dirty="0" err="1"/>
              <a:t>prevAll</a:t>
            </a:r>
            <a:r>
              <a:rPr lang="en-US" altLang="zh-CN" b="1" dirty="0"/>
              <a:t>(</a:t>
            </a:r>
            <a:r>
              <a:rPr lang="en-US" altLang="zh-CN" dirty="0"/>
              <a:t>'td'</a:t>
            </a:r>
            <a:r>
              <a:rPr lang="en-US" altLang="zh-CN" b="1" dirty="0"/>
              <a:t>).</a:t>
            </a:r>
            <a:r>
              <a:rPr lang="en-US" altLang="zh-CN" dirty="0"/>
              <a:t>text</a:t>
            </a:r>
            <a:r>
              <a:rPr lang="en-US" altLang="zh-CN" b="1" dirty="0"/>
              <a:t>(</a:t>
            </a:r>
            <a:r>
              <a:rPr lang="en-US" altLang="zh-CN" dirty="0"/>
              <a:t>'☆'</a:t>
            </a:r>
            <a:r>
              <a:rPr lang="en-US" altLang="zh-CN" b="1" dirty="0"/>
              <a:t>).</a:t>
            </a:r>
            <a:r>
              <a:rPr lang="en-US" altLang="zh-CN" dirty="0"/>
              <a:t>end</a:t>
            </a:r>
            <a:r>
              <a:rPr lang="en-US" altLang="zh-CN" b="1" dirty="0"/>
              <a:t>().</a:t>
            </a:r>
            <a:r>
              <a:rPr lang="en-US" altLang="zh-CN" dirty="0" err="1"/>
              <a:t>nextAll</a:t>
            </a:r>
            <a:r>
              <a:rPr lang="en-US" altLang="zh-CN" b="1" dirty="0"/>
              <a:t>(</a:t>
            </a:r>
            <a:r>
              <a:rPr lang="en-US" altLang="zh-CN" dirty="0"/>
              <a:t>'td'</a:t>
            </a:r>
            <a:r>
              <a:rPr lang="en-US" altLang="zh-CN" b="1" dirty="0"/>
              <a:t>).</a:t>
            </a:r>
            <a:r>
              <a:rPr lang="en-US" altLang="zh-CN" dirty="0"/>
              <a:t>text</a:t>
            </a:r>
            <a:r>
              <a:rPr lang="en-US" altLang="zh-CN" b="1" dirty="0"/>
              <a:t>(</a:t>
            </a:r>
            <a:r>
              <a:rPr lang="en-US" altLang="zh-CN" dirty="0"/>
              <a:t>'★'</a:t>
            </a:r>
            <a:r>
              <a:rPr lang="en-US" altLang="zh-CN" b="1" dirty="0"/>
              <a:t>);</a:t>
            </a:r>
          </a:p>
          <a:p>
            <a:r>
              <a:rPr lang="en-US" altLang="zh-CN" b="1" dirty="0"/>
              <a:t>             }).</a:t>
            </a:r>
            <a:r>
              <a:rPr lang="en-US" altLang="zh-CN" dirty="0" err="1"/>
              <a:t>mouseout</a:t>
            </a:r>
            <a:r>
              <a:rPr lang="en-US" altLang="zh-CN" b="1" dirty="0"/>
              <a:t>(</a:t>
            </a:r>
            <a:r>
              <a:rPr lang="en-US" altLang="zh-CN" dirty="0"/>
              <a:t>function</a:t>
            </a:r>
            <a:r>
              <a:rPr lang="en-US" altLang="zh-CN" b="1" dirty="0"/>
              <a:t> () {</a:t>
            </a:r>
          </a:p>
          <a:p>
            <a:r>
              <a:rPr lang="en-US" altLang="zh-CN" b="1" dirty="0"/>
              <a:t>                 </a:t>
            </a:r>
            <a:r>
              <a:rPr lang="en-US" altLang="zh-CN" dirty="0"/>
              <a:t>$</a:t>
            </a:r>
            <a:r>
              <a:rPr lang="en-US" altLang="zh-CN" b="1" dirty="0"/>
              <a:t>(</a:t>
            </a:r>
            <a:r>
              <a:rPr lang="en-US" altLang="zh-CN" dirty="0"/>
              <a:t>'#</a:t>
            </a:r>
            <a:r>
              <a:rPr lang="en-US" altLang="zh-CN" dirty="0" err="1"/>
              <a:t>tb</a:t>
            </a:r>
            <a:r>
              <a:rPr lang="en-US" altLang="zh-CN" dirty="0"/>
              <a:t> td'</a:t>
            </a:r>
            <a:r>
              <a:rPr lang="en-US" altLang="zh-CN" b="1" dirty="0"/>
              <a:t>).</a:t>
            </a:r>
            <a:r>
              <a:rPr lang="en-US" altLang="zh-CN" dirty="0"/>
              <a:t>text</a:t>
            </a:r>
            <a:r>
              <a:rPr lang="en-US" altLang="zh-CN" b="1" dirty="0"/>
              <a:t>(</a:t>
            </a:r>
            <a:r>
              <a:rPr lang="en-US" altLang="zh-CN" dirty="0"/>
              <a:t>'★'</a:t>
            </a:r>
            <a:r>
              <a:rPr lang="en-US" altLang="zh-CN" b="1" dirty="0"/>
              <a:t>);</a:t>
            </a:r>
          </a:p>
          <a:p>
            <a:r>
              <a:rPr lang="en-US" altLang="zh-CN" b="1" dirty="0"/>
              <a:t>             });</a:t>
            </a:r>
          </a:p>
          <a:p>
            <a:r>
              <a:rPr lang="en-US" altLang="zh-CN" b="1" dirty="0"/>
              <a:t>         });</a:t>
            </a:r>
          </a:p>
          <a:p>
            <a:pPr>
              <a:lnSpc>
                <a:spcPct val="80000"/>
              </a:lnSpc>
            </a:pPr>
            <a:r>
              <a:rPr lang="en-US" altLang="zh-CN" sz="800" dirty="0"/>
              <a:t>=====================================</a:t>
            </a:r>
            <a:r>
              <a:rPr lang="zh-CN" altLang="en-US" sz="800" dirty="0"/>
              <a:t>评分练习</a:t>
            </a:r>
          </a:p>
          <a:p>
            <a:pPr>
              <a:lnSpc>
                <a:spcPct val="80000"/>
              </a:lnSpc>
            </a:pPr>
            <a:endParaRPr lang="zh-CN" altLang="en-US" sz="800" dirty="0"/>
          </a:p>
        </p:txBody>
      </p:sp>
    </p:spTree>
    <p:extLst>
      <p:ext uri="{BB962C8B-B14F-4D97-AF65-F5344CB8AC3E}">
        <p14:creationId xmlns:p14="http://schemas.microsoft.com/office/powerpoint/2010/main" val="124357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spect="1" noChangeArrowheads="1" noTextEdit="1"/>
          </p:cNvSpPr>
          <p:nvPr>
            <p:ph type="sldImg"/>
          </p:nvPr>
        </p:nvSpPr>
        <p:spPr/>
      </p:sp>
      <p:sp>
        <p:nvSpPr>
          <p:cNvPr id="759811" name="Rectangle 3"/>
          <p:cNvSpPr>
            <a:spLocks noGrp="1" noChangeArrowheads="1"/>
          </p:cNvSpPr>
          <p:nvPr>
            <p:ph type="body" idx="1"/>
          </p:nvPr>
        </p:nvSpPr>
        <p:spPr/>
        <p:txBody>
          <a:bodyPr/>
          <a:lstStyle/>
          <a:p>
            <a:r>
              <a:rPr lang="en-US" altLang="zh-CN"/>
              <a:t>$</a:t>
            </a:r>
            <a:r>
              <a:rPr lang="en-US" altLang="zh-CN" b="1"/>
              <a:t>(</a:t>
            </a:r>
            <a:r>
              <a:rPr lang="en-US" altLang="zh-CN"/>
              <a:t>function</a:t>
            </a:r>
            <a:r>
              <a:rPr lang="en-US" altLang="zh-CN" b="1"/>
              <a:t> () {</a:t>
            </a:r>
          </a:p>
          <a:p>
            <a:r>
              <a:rPr lang="en-US" altLang="zh-CN" b="1"/>
              <a:t>            </a:t>
            </a:r>
            <a:r>
              <a:rPr lang="en-US" altLang="zh-CN"/>
              <a:t>if</a:t>
            </a:r>
            <a:r>
              <a:rPr lang="en-US" altLang="zh-CN" b="1"/>
              <a:t> (</a:t>
            </a:r>
            <a:r>
              <a:rPr lang="en-US" altLang="zh-CN"/>
              <a:t>$</a:t>
            </a:r>
            <a:r>
              <a:rPr lang="en-US" altLang="zh-CN" b="1"/>
              <a:t>(</a:t>
            </a:r>
            <a:r>
              <a:rPr lang="en-US" altLang="zh-CN"/>
              <a:t>'#txt'</a:t>
            </a:r>
            <a:r>
              <a:rPr lang="en-US" altLang="zh-CN" b="1"/>
              <a:t>).</a:t>
            </a:r>
            <a:r>
              <a:rPr lang="en-US" altLang="zh-CN"/>
              <a:t>length</a:t>
            </a:r>
            <a:r>
              <a:rPr lang="en-US" altLang="zh-CN" b="1"/>
              <a:t>) {</a:t>
            </a:r>
          </a:p>
          <a:p>
            <a:r>
              <a:rPr lang="en-US" altLang="zh-CN" b="1"/>
              <a:t>                </a:t>
            </a:r>
            <a:r>
              <a:rPr lang="en-US" altLang="zh-CN"/>
              <a:t>alert</a:t>
            </a:r>
            <a:r>
              <a:rPr lang="en-US" altLang="zh-CN" b="1"/>
              <a:t>(</a:t>
            </a:r>
            <a:r>
              <a:rPr lang="en-US" altLang="zh-CN"/>
              <a:t>'</a:t>
            </a:r>
            <a:r>
              <a:rPr lang="zh-CN" altLang="en-US"/>
              <a:t>存在</a:t>
            </a:r>
            <a:r>
              <a:rPr lang="en-US" altLang="zh-CN"/>
              <a:t>'</a:t>
            </a:r>
            <a:r>
              <a:rPr lang="en-US" altLang="zh-CN" b="1"/>
              <a:t>);</a:t>
            </a:r>
          </a:p>
          <a:p>
            <a:r>
              <a:rPr lang="en-US" altLang="zh-CN" b="1"/>
              <a:t>            } </a:t>
            </a:r>
            <a:r>
              <a:rPr lang="en-US" altLang="zh-CN"/>
              <a:t>else</a:t>
            </a:r>
            <a:r>
              <a:rPr lang="en-US" altLang="zh-CN" b="1"/>
              <a:t> {</a:t>
            </a:r>
          </a:p>
          <a:p>
            <a:r>
              <a:rPr lang="en-US" altLang="zh-CN" b="1"/>
              <a:t>                </a:t>
            </a:r>
            <a:r>
              <a:rPr lang="en-US" altLang="zh-CN"/>
              <a:t>alert</a:t>
            </a:r>
            <a:r>
              <a:rPr lang="en-US" altLang="zh-CN" b="1"/>
              <a:t>(</a:t>
            </a:r>
            <a:r>
              <a:rPr lang="en-US" altLang="zh-CN"/>
              <a:t>'</a:t>
            </a:r>
            <a:r>
              <a:rPr lang="zh-CN" altLang="en-US"/>
              <a:t>不存在</a:t>
            </a:r>
            <a:r>
              <a:rPr lang="en-US" altLang="zh-CN"/>
              <a:t>'</a:t>
            </a:r>
            <a:r>
              <a:rPr lang="en-US" altLang="zh-CN" b="1"/>
              <a:t>);</a:t>
            </a:r>
          </a:p>
          <a:p>
            <a:r>
              <a:rPr lang="en-US" altLang="zh-CN" b="1"/>
              <a:t>            }</a:t>
            </a:r>
          </a:p>
          <a:p>
            <a:r>
              <a:rPr lang="en-US" altLang="zh-CN" b="1"/>
              <a:t>        });</a:t>
            </a:r>
          </a:p>
          <a:p>
            <a:r>
              <a:rPr lang="en-US" altLang="zh-CN"/>
              <a:t>==================</a:t>
            </a:r>
            <a:r>
              <a:rPr lang="zh-CN" altLang="en-US"/>
              <a:t>是否存在</a:t>
            </a:r>
          </a:p>
        </p:txBody>
      </p:sp>
    </p:spTree>
    <p:extLst>
      <p:ext uri="{BB962C8B-B14F-4D97-AF65-F5344CB8AC3E}">
        <p14:creationId xmlns:p14="http://schemas.microsoft.com/office/powerpoint/2010/main" val="2677680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2017-07-09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2017-07-09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1297936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F0DA1551-4531-4E0B-B6AC-B8E796E5DD2C}" type="slidenum">
              <a:rPr lang="en-US" altLang="zh-CN"/>
              <a:pPr/>
              <a:t>‹#›</a:t>
            </a:fld>
            <a:endParaRPr lang="en-US" altLang="zh-CN"/>
          </a:p>
        </p:txBody>
      </p:sp>
    </p:spTree>
    <p:extLst>
      <p:ext uri="{BB962C8B-B14F-4D97-AF65-F5344CB8AC3E}">
        <p14:creationId xmlns:p14="http://schemas.microsoft.com/office/powerpoint/2010/main" val="1343118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2017-07-09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jqueryui.com/" TargetMode="External"/><Relationship Id="rId5" Type="http://schemas.openxmlformats.org/officeDocument/2006/relationships/hyperlink" Target="http://api.jquery.com/api/" TargetMode="External"/><Relationship Id="rId4" Type="http://schemas.openxmlformats.org/officeDocument/2006/relationships/hyperlink" Target="http://api.jquery.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w3school.com.cn/tiy/t.asp?f=jquery_event_mouseenter_mouseove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55593" y="2291357"/>
            <a:ext cx="2823209" cy="1569660"/>
          </a:xfrm>
          <a:prstGeom prst="rect">
            <a:avLst/>
          </a:prstGeom>
          <a:noFill/>
        </p:spPr>
        <p:txBody>
          <a:bodyPr wrap="none" rtlCol="0" anchor="ctr">
            <a:spAutoFit/>
          </a:bodyPr>
          <a:lstStyle/>
          <a:p>
            <a:pPr algn="ctr"/>
            <a:r>
              <a:rPr lang="en-US" altLang="zh-CN" sz="4800" b="1" dirty="0">
                <a:solidFill>
                  <a:schemeClr val="bg1"/>
                </a:solidFill>
                <a:latin typeface="微软雅黑" pitchFamily="34" charset="-122"/>
                <a:ea typeface="微软雅黑" pitchFamily="34" charset="-122"/>
              </a:rPr>
              <a:t>jQuery</a:t>
            </a:r>
          </a:p>
          <a:p>
            <a:pPr algn="ctr"/>
            <a:r>
              <a:rPr lang="zh-CN" altLang="en-US" sz="4800" b="1" dirty="0">
                <a:solidFill>
                  <a:schemeClr val="bg1"/>
                </a:solidFill>
                <a:latin typeface="微软雅黑" pitchFamily="34" charset="-122"/>
                <a:ea typeface="微软雅黑" pitchFamily="34" charset="-122"/>
              </a:rPr>
              <a:t>讲师</a:t>
            </a:r>
            <a:r>
              <a:rPr lang="en-US" altLang="zh-CN" sz="4800" b="1" dirty="0">
                <a:solidFill>
                  <a:schemeClr val="bg1"/>
                </a:solidFill>
                <a:latin typeface="微软雅黑" pitchFamily="34" charset="-122"/>
                <a:ea typeface="微软雅黑" pitchFamily="34" charset="-122"/>
              </a:rPr>
              <a:t>:</a:t>
            </a:r>
            <a:r>
              <a:rPr lang="zh-CN" altLang="en-US" sz="4800" b="1" dirty="0">
                <a:solidFill>
                  <a:schemeClr val="bg1"/>
                </a:solidFill>
                <a:latin typeface="微软雅黑" pitchFamily="34" charset="-122"/>
                <a:ea typeface="微软雅黑" pitchFamily="34" charset="-122"/>
              </a:rPr>
              <a:t>小杨</a:t>
            </a:r>
            <a:endParaRPr lang="en-US" altLang="zh-CN" sz="4800" b="1" dirty="0">
              <a:solidFill>
                <a:schemeClr val="bg1"/>
              </a:solidFill>
              <a:latin typeface="微软雅黑" pitchFamily="34" charset="-122"/>
              <a:ea typeface="微软雅黑"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33015" y="1271819"/>
            <a:ext cx="2272669" cy="3704762"/>
          </a:xfrm>
          <a:prstGeom prst="rect">
            <a:avLst/>
          </a:prstGeom>
        </p:spPr>
      </p:pic>
      <p:pic>
        <p:nvPicPr>
          <p:cNvPr id="5" name="图片 4"/>
          <p:cNvPicPr>
            <a:picLocks noChangeAspect="1"/>
          </p:cNvPicPr>
          <p:nvPr/>
        </p:nvPicPr>
        <p:blipFill>
          <a:blip r:embed="rId3"/>
          <a:stretch>
            <a:fillRect/>
          </a:stretch>
        </p:blipFill>
        <p:spPr>
          <a:xfrm>
            <a:off x="2631025" y="1271819"/>
            <a:ext cx="3171429" cy="3704762"/>
          </a:xfrm>
          <a:prstGeom prst="rect">
            <a:avLst/>
          </a:prstGeom>
        </p:spPr>
      </p:pic>
      <p:pic>
        <p:nvPicPr>
          <p:cNvPr id="6" name="图片 5"/>
          <p:cNvPicPr>
            <a:picLocks noChangeAspect="1"/>
          </p:cNvPicPr>
          <p:nvPr/>
        </p:nvPicPr>
        <p:blipFill>
          <a:blip r:embed="rId4"/>
          <a:stretch>
            <a:fillRect/>
          </a:stretch>
        </p:blipFill>
        <p:spPr>
          <a:xfrm>
            <a:off x="5802454" y="1271819"/>
            <a:ext cx="3372433" cy="3662943"/>
          </a:xfrm>
          <a:prstGeom prst="rect">
            <a:avLst/>
          </a:prstGeom>
        </p:spPr>
      </p:pic>
    </p:spTree>
    <p:extLst>
      <p:ext uri="{BB962C8B-B14F-4D97-AF65-F5344CB8AC3E}">
        <p14:creationId xmlns:p14="http://schemas.microsoft.com/office/powerpoint/2010/main" val="321025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0631" y="1584919"/>
            <a:ext cx="8518358" cy="116955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"300px"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"height"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"200px"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214127" y="2754470"/>
            <a:ext cx="3000000" cy="2190476"/>
          </a:xfrm>
          <a:prstGeom prst="rect">
            <a:avLst/>
          </a:prstGeom>
        </p:spPr>
      </p:pic>
      <p:pic>
        <p:nvPicPr>
          <p:cNvPr id="6" name="图片 5"/>
          <p:cNvPicPr>
            <a:picLocks noChangeAspect="1"/>
          </p:cNvPicPr>
          <p:nvPr/>
        </p:nvPicPr>
        <p:blipFill>
          <a:blip r:embed="rId3"/>
          <a:stretch>
            <a:fillRect/>
          </a:stretch>
        </p:blipFill>
        <p:spPr>
          <a:xfrm>
            <a:off x="374872" y="4997885"/>
            <a:ext cx="4657143" cy="971429"/>
          </a:xfrm>
          <a:prstGeom prst="rect">
            <a:avLst/>
          </a:prstGeom>
        </p:spPr>
      </p:pic>
      <p:pic>
        <p:nvPicPr>
          <p:cNvPr id="7" name="图片 6"/>
          <p:cNvPicPr>
            <a:picLocks noChangeAspect="1"/>
          </p:cNvPicPr>
          <p:nvPr/>
        </p:nvPicPr>
        <p:blipFill>
          <a:blip r:embed="rId4"/>
          <a:stretch>
            <a:fillRect/>
          </a:stretch>
        </p:blipFill>
        <p:spPr>
          <a:xfrm>
            <a:off x="5764695" y="3274076"/>
            <a:ext cx="1980952" cy="2695238"/>
          </a:xfrm>
          <a:prstGeom prst="rect">
            <a:avLst/>
          </a:prstGeom>
        </p:spPr>
      </p:pic>
    </p:spTree>
    <p:extLst>
      <p:ext uri="{BB962C8B-B14F-4D97-AF65-F5344CB8AC3E}">
        <p14:creationId xmlns:p14="http://schemas.microsoft.com/office/powerpoint/2010/main" val="329739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idx="4294967295"/>
          </p:nvPr>
        </p:nvSpPr>
        <p:spPr>
          <a:xfrm>
            <a:off x="0" y="623888"/>
            <a:ext cx="8128000" cy="827087"/>
          </a:xfrm>
        </p:spPr>
        <p:txBody>
          <a:bodyPr/>
          <a:lstStyle/>
          <a:p>
            <a:r>
              <a:rPr lang="en-US" altLang="zh-CN"/>
              <a:t>jQuery</a:t>
            </a:r>
            <a:r>
              <a:rPr lang="zh-CN" altLang="en-US"/>
              <a:t>中的顶级对象</a:t>
            </a:r>
            <a:r>
              <a:rPr lang="en-US" altLang="zh-CN"/>
              <a:t>$</a:t>
            </a:r>
          </a:p>
        </p:txBody>
      </p:sp>
      <p:sp>
        <p:nvSpPr>
          <p:cNvPr id="719875" name="Rectangle 3"/>
          <p:cNvSpPr>
            <a:spLocks noGrp="1" noChangeArrowheads="1"/>
          </p:cNvSpPr>
          <p:nvPr>
            <p:ph type="body" idx="4294967295"/>
          </p:nvPr>
        </p:nvSpPr>
        <p:spPr>
          <a:xfrm>
            <a:off x="0" y="1450975"/>
            <a:ext cx="8128000" cy="4675188"/>
          </a:xfrm>
        </p:spPr>
        <p:txBody>
          <a:bodyPr>
            <a:normAutofit/>
          </a:bodyPr>
          <a:lstStyle/>
          <a:p>
            <a:pPr marL="0" indent="0">
              <a:buNone/>
            </a:pPr>
            <a:r>
              <a:rPr lang="en-US" altLang="zh-CN" sz="2400" b="1" dirty="0">
                <a:solidFill>
                  <a:schemeClr val="tx1"/>
                </a:solidFill>
                <a:latin typeface="+mn-ea"/>
                <a:ea typeface="+mn-ea"/>
              </a:rPr>
              <a:t>jQuery</a:t>
            </a:r>
            <a:r>
              <a:rPr lang="zh-CN" altLang="en-US" sz="2400" b="1" dirty="0">
                <a:solidFill>
                  <a:schemeClr val="tx1"/>
                </a:solidFill>
                <a:latin typeface="+mn-ea"/>
                <a:ea typeface="+mn-ea"/>
              </a:rPr>
              <a:t>中最常用的对象即</a:t>
            </a:r>
            <a:r>
              <a:rPr lang="en-US" altLang="zh-CN" sz="2400" b="1" dirty="0">
                <a:solidFill>
                  <a:schemeClr val="tx1"/>
                </a:solidFill>
                <a:latin typeface="+mn-ea"/>
                <a:ea typeface="+mn-ea"/>
              </a:rPr>
              <a:t>$</a:t>
            </a:r>
            <a:r>
              <a:rPr lang="zh-CN" altLang="en-US" sz="2400" b="1" dirty="0">
                <a:solidFill>
                  <a:schemeClr val="tx1"/>
                </a:solidFill>
                <a:latin typeface="+mn-ea"/>
                <a:ea typeface="+mn-ea"/>
              </a:rPr>
              <a:t>对象，要想使用</a:t>
            </a:r>
            <a:r>
              <a:rPr lang="en-US" altLang="zh-CN" sz="2400" b="1" dirty="0">
                <a:solidFill>
                  <a:schemeClr val="tx1"/>
                </a:solidFill>
                <a:latin typeface="+mn-ea"/>
                <a:ea typeface="+mn-ea"/>
              </a:rPr>
              <a:t>jQuery</a:t>
            </a:r>
            <a:r>
              <a:rPr lang="zh-CN" altLang="en-US" sz="2400" b="1" dirty="0">
                <a:solidFill>
                  <a:schemeClr val="tx1"/>
                </a:solidFill>
                <a:latin typeface="+mn-ea"/>
                <a:ea typeface="+mn-ea"/>
              </a:rPr>
              <a:t>的方法必须通过</a:t>
            </a:r>
            <a:r>
              <a:rPr lang="en-US" altLang="zh-CN" sz="2400" b="1" dirty="0">
                <a:solidFill>
                  <a:schemeClr val="tx1"/>
                </a:solidFill>
                <a:latin typeface="+mn-ea"/>
                <a:ea typeface="+mn-ea"/>
              </a:rPr>
              <a:t>$</a:t>
            </a:r>
            <a:r>
              <a:rPr lang="zh-CN" altLang="en-US" sz="2400" b="1" dirty="0">
                <a:solidFill>
                  <a:schemeClr val="tx1"/>
                </a:solidFill>
                <a:latin typeface="+mn-ea"/>
                <a:ea typeface="+mn-ea"/>
              </a:rPr>
              <a:t>对象。只有将普通的</a:t>
            </a:r>
            <a:r>
              <a:rPr lang="en-US" altLang="zh-CN" sz="2400" b="1" dirty="0">
                <a:solidFill>
                  <a:schemeClr val="tx1"/>
                </a:solidFill>
                <a:latin typeface="+mn-ea"/>
                <a:ea typeface="+mn-ea"/>
              </a:rPr>
              <a:t>Dom</a:t>
            </a:r>
            <a:r>
              <a:rPr lang="zh-CN" altLang="en-US" sz="2400" b="1" dirty="0">
                <a:solidFill>
                  <a:schemeClr val="tx1"/>
                </a:solidFill>
                <a:latin typeface="+mn-ea"/>
                <a:ea typeface="+mn-ea"/>
              </a:rPr>
              <a:t>对象封装成</a:t>
            </a:r>
            <a:r>
              <a:rPr lang="en-US" altLang="zh-CN" sz="2400" b="1" dirty="0">
                <a:solidFill>
                  <a:schemeClr val="tx1"/>
                </a:solidFill>
                <a:latin typeface="+mn-ea"/>
                <a:ea typeface="+mn-ea"/>
              </a:rPr>
              <a:t>jQuery</a:t>
            </a:r>
            <a:r>
              <a:rPr lang="zh-CN" altLang="en-US" sz="2400" b="1" dirty="0">
                <a:solidFill>
                  <a:schemeClr val="tx1"/>
                </a:solidFill>
                <a:latin typeface="+mn-ea"/>
                <a:ea typeface="+mn-ea"/>
              </a:rPr>
              <a:t>对象，然后才能调用</a:t>
            </a:r>
            <a:r>
              <a:rPr lang="en-US" altLang="zh-CN" sz="2400" b="1" dirty="0">
                <a:solidFill>
                  <a:schemeClr val="tx1"/>
                </a:solidFill>
                <a:latin typeface="+mn-ea"/>
                <a:ea typeface="+mn-ea"/>
              </a:rPr>
              <a:t>jQuery</a:t>
            </a:r>
            <a:r>
              <a:rPr lang="zh-CN" altLang="en-US" sz="2400" b="1" dirty="0">
                <a:solidFill>
                  <a:schemeClr val="tx1"/>
                </a:solidFill>
                <a:latin typeface="+mn-ea"/>
                <a:ea typeface="+mn-ea"/>
              </a:rPr>
              <a:t>中的各种方法。</a:t>
            </a:r>
          </a:p>
          <a:p>
            <a:pPr marL="0" indent="0">
              <a:buNone/>
            </a:pPr>
            <a:r>
              <a:rPr lang="en-US" altLang="zh-CN" sz="2400" b="1" dirty="0">
                <a:solidFill>
                  <a:schemeClr val="tx1"/>
                </a:solidFill>
                <a:latin typeface="+mn-ea"/>
                <a:ea typeface="+mn-ea"/>
              </a:rPr>
              <a:t>$</a:t>
            </a:r>
            <a:r>
              <a:rPr lang="zh-CN" altLang="en-US" sz="2400" b="1" dirty="0">
                <a:solidFill>
                  <a:schemeClr val="tx1"/>
                </a:solidFill>
                <a:latin typeface="+mn-ea"/>
                <a:ea typeface="+mn-ea"/>
              </a:rPr>
              <a:t>是</a:t>
            </a:r>
            <a:r>
              <a:rPr lang="en-US" altLang="zh-CN" sz="2400" b="1" dirty="0">
                <a:solidFill>
                  <a:schemeClr val="tx1"/>
                </a:solidFill>
                <a:latin typeface="+mn-ea"/>
                <a:ea typeface="+mn-ea"/>
              </a:rPr>
              <a:t>jQuery</a:t>
            </a:r>
            <a:r>
              <a:rPr lang="zh-CN" altLang="en-US" sz="2400" b="1" dirty="0">
                <a:solidFill>
                  <a:schemeClr val="tx1"/>
                </a:solidFill>
                <a:latin typeface="+mn-ea"/>
                <a:ea typeface="+mn-ea"/>
              </a:rPr>
              <a:t>简写，在代码中可以使用</a:t>
            </a:r>
            <a:r>
              <a:rPr lang="en-US" altLang="zh-CN" sz="2400" b="1" dirty="0">
                <a:solidFill>
                  <a:schemeClr val="tx1"/>
                </a:solidFill>
                <a:latin typeface="+mn-ea"/>
                <a:ea typeface="+mn-ea"/>
              </a:rPr>
              <a:t>jQuery</a:t>
            </a:r>
            <a:r>
              <a:rPr lang="zh-CN" altLang="en-US" sz="2400" b="1" dirty="0">
                <a:solidFill>
                  <a:schemeClr val="tx1"/>
                </a:solidFill>
                <a:latin typeface="+mn-ea"/>
                <a:ea typeface="+mn-ea"/>
              </a:rPr>
              <a:t>代替</a:t>
            </a:r>
            <a:r>
              <a:rPr lang="en-US" altLang="zh-CN" sz="2400" b="1" dirty="0">
                <a:solidFill>
                  <a:schemeClr val="tx1"/>
                </a:solidFill>
                <a:latin typeface="+mn-ea"/>
                <a:ea typeface="+mn-ea"/>
              </a:rPr>
              <a:t>$</a:t>
            </a:r>
            <a:r>
              <a:rPr lang="zh-CN" altLang="en-US" sz="2400" b="1" dirty="0">
                <a:solidFill>
                  <a:schemeClr val="tx1"/>
                </a:solidFill>
                <a:latin typeface="+mn-ea"/>
                <a:ea typeface="+mn-ea"/>
              </a:rPr>
              <a:t>，但一般为了方便大家都直接使用</a:t>
            </a:r>
            <a:r>
              <a:rPr lang="en-US" altLang="zh-CN" sz="2400" b="1" dirty="0">
                <a:solidFill>
                  <a:schemeClr val="tx1"/>
                </a:solidFill>
                <a:latin typeface="+mn-ea"/>
                <a:ea typeface="+mn-ea"/>
              </a:rPr>
              <a:t>$</a:t>
            </a:r>
            <a:r>
              <a:rPr lang="zh-CN" altLang="en-US" sz="2400" b="1" dirty="0">
                <a:solidFill>
                  <a:schemeClr val="tx1"/>
                </a:solidFill>
                <a:latin typeface="+mn-ea"/>
                <a:ea typeface="+mn-ea"/>
              </a:rPr>
              <a:t>。</a:t>
            </a:r>
          </a:p>
          <a:p>
            <a:pPr marL="0" indent="0">
              <a:buNone/>
            </a:pPr>
            <a:r>
              <a:rPr lang="zh-CN" altLang="en-US" sz="2400" b="1" dirty="0">
                <a:solidFill>
                  <a:schemeClr val="tx1"/>
                </a:solidFill>
                <a:latin typeface="+mn-ea"/>
                <a:ea typeface="+mn-ea"/>
              </a:rPr>
              <a:t>写注释，后续</a:t>
            </a:r>
            <a:r>
              <a:rPr lang="en-US" altLang="zh-CN" sz="2400" b="1" dirty="0">
                <a:solidFill>
                  <a:schemeClr val="tx1"/>
                </a:solidFill>
                <a:latin typeface="+mn-ea"/>
                <a:ea typeface="+mn-ea"/>
              </a:rPr>
              <a:t>jQuery</a:t>
            </a:r>
            <a:r>
              <a:rPr lang="zh-CN" altLang="en-US" sz="2400" b="1" dirty="0">
                <a:solidFill>
                  <a:schemeClr val="tx1"/>
                </a:solidFill>
                <a:latin typeface="+mn-ea"/>
                <a:ea typeface="+mn-ea"/>
              </a:rPr>
              <a:t>代码会越写越多，所以必要的注释一定要写。</a:t>
            </a:r>
          </a:p>
        </p:txBody>
      </p:sp>
    </p:spTree>
    <p:extLst>
      <p:ext uri="{BB962C8B-B14F-4D97-AF65-F5344CB8AC3E}">
        <p14:creationId xmlns:p14="http://schemas.microsoft.com/office/powerpoint/2010/main" val="364162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idx="4294967295"/>
          </p:nvPr>
        </p:nvSpPr>
        <p:spPr>
          <a:xfrm>
            <a:off x="0" y="623888"/>
            <a:ext cx="8128000" cy="827087"/>
          </a:xfrm>
        </p:spPr>
        <p:txBody>
          <a:bodyPr/>
          <a:lstStyle/>
          <a:p>
            <a:r>
              <a:rPr lang="zh-CN" altLang="en-US"/>
              <a:t>编写简单的</a:t>
            </a:r>
            <a:r>
              <a:rPr lang="en-US" altLang="zh-CN"/>
              <a:t>jQuery</a:t>
            </a:r>
            <a:r>
              <a:rPr lang="zh-CN" altLang="en-US"/>
              <a:t>代码</a:t>
            </a:r>
          </a:p>
        </p:txBody>
      </p:sp>
      <p:sp>
        <p:nvSpPr>
          <p:cNvPr id="4" name="Rectangle 2"/>
          <p:cNvSpPr>
            <a:spLocks noChangeArrowheads="1"/>
          </p:cNvSpPr>
          <p:nvPr/>
        </p:nvSpPr>
        <p:spPr bwMode="auto">
          <a:xfrm>
            <a:off x="249237" y="1410920"/>
            <a:ext cx="5039043"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//Window.onload=function(){}</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页面中只能存在一个</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onload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页面完全加载后才触发该事件</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//$(document).ready(function(){});</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可以存在多个</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doc</a:t>
            </a:r>
            <a:r>
              <a:rPr kumimoji="0" lang="en-US" altLang="zh-CN" sz="12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ument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ready</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//$(document).ready(function(){});</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只要</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DOM</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元素加载完就触发</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doc</a:t>
            </a:r>
            <a:r>
              <a:rPr kumimoji="0" lang="en-US" altLang="zh-CN" sz="12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ument</a:t>
            </a:r>
            <a:r>
              <a:rPr kumimoji="0" lang="zh-CN" altLang="zh-CN"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ready</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249237" y="3845450"/>
            <a:ext cx="3454083" cy="212365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想在</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jquery</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中实现</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window.onload</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load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load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速度明显比</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window.onload</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快</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document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ready</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嘎嘎</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3810000" y="4258716"/>
            <a:ext cx="4495800"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真的很帅</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ready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我又变帅了</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5471160" y="1450975"/>
            <a:ext cx="3672840" cy="2585323"/>
          </a:xfrm>
          <a:prstGeom prst="rect">
            <a:avLst/>
          </a:prstGeom>
          <a:noFill/>
        </p:spPr>
        <p:txBody>
          <a:bodyPr wrap="square" rtlCol="0">
            <a:spAutoFit/>
          </a:bodyPr>
          <a:lstStyle/>
          <a:p>
            <a:r>
              <a:rPr lang="en-US" altLang="zh-CN" dirty="0" err="1">
                <a:solidFill>
                  <a:srgbClr val="FF0000"/>
                </a:solidFill>
              </a:rPr>
              <a:t>Window.onload</a:t>
            </a:r>
            <a:r>
              <a:rPr lang="zh-CN" altLang="en-US" dirty="0">
                <a:solidFill>
                  <a:srgbClr val="FF0000"/>
                </a:solidFill>
              </a:rPr>
              <a:t>只能写一次</a:t>
            </a:r>
            <a:r>
              <a:rPr lang="en-US" altLang="zh-CN" dirty="0">
                <a:solidFill>
                  <a:srgbClr val="FF0000"/>
                </a:solidFill>
              </a:rPr>
              <a:t>,</a:t>
            </a:r>
            <a:r>
              <a:rPr lang="zh-CN" altLang="en-US" dirty="0">
                <a:solidFill>
                  <a:srgbClr val="FF0000"/>
                </a:solidFill>
              </a:rPr>
              <a:t>重复会被后面的干掉</a:t>
            </a:r>
            <a:endParaRPr lang="en-US" altLang="zh-CN" dirty="0">
              <a:solidFill>
                <a:srgbClr val="FF0000"/>
              </a:solidFill>
            </a:endParaRPr>
          </a:p>
          <a:p>
            <a:r>
              <a:rPr lang="zh-CN" altLang="en-US" dirty="0">
                <a:solidFill>
                  <a:srgbClr val="FF0000"/>
                </a:solidFill>
              </a:rPr>
              <a:t>页面所有的标签</a:t>
            </a:r>
            <a:r>
              <a:rPr lang="en-US" altLang="zh-CN" dirty="0">
                <a:solidFill>
                  <a:srgbClr val="FF0000"/>
                </a:solidFill>
              </a:rPr>
              <a:t>,</a:t>
            </a:r>
            <a:r>
              <a:rPr lang="zh-CN" altLang="en-US" dirty="0">
                <a:solidFill>
                  <a:srgbClr val="FF0000"/>
                </a:solidFill>
              </a:rPr>
              <a:t>图片</a:t>
            </a:r>
            <a:r>
              <a:rPr lang="en-US" altLang="zh-CN" dirty="0">
                <a:solidFill>
                  <a:srgbClr val="FF0000"/>
                </a:solidFill>
              </a:rPr>
              <a:t>,</a:t>
            </a:r>
            <a:r>
              <a:rPr lang="zh-CN" altLang="en-US" dirty="0">
                <a:solidFill>
                  <a:srgbClr val="FF0000"/>
                </a:solidFill>
              </a:rPr>
              <a:t>外部引入加载后才触发</a:t>
            </a:r>
            <a:endParaRPr lang="en-US" altLang="zh-CN" dirty="0">
              <a:solidFill>
                <a:srgbClr val="FF0000"/>
              </a:solidFill>
            </a:endParaRPr>
          </a:p>
          <a:p>
            <a:r>
              <a:rPr lang="en-US" altLang="zh-CN" dirty="0">
                <a:solidFill>
                  <a:srgbClr val="FF0000"/>
                </a:solidFill>
              </a:rPr>
              <a:t>$(document).ready()DOM</a:t>
            </a:r>
            <a:r>
              <a:rPr lang="zh-CN" altLang="en-US" dirty="0">
                <a:solidFill>
                  <a:srgbClr val="FF0000"/>
                </a:solidFill>
              </a:rPr>
              <a:t>基本标签加载后就触发</a:t>
            </a:r>
            <a:endParaRPr lang="en-US" altLang="zh-CN" dirty="0">
              <a:solidFill>
                <a:srgbClr val="FF0000"/>
              </a:solidFill>
            </a:endParaRPr>
          </a:p>
          <a:p>
            <a:r>
              <a:rPr lang="zh-CN" altLang="en-US" dirty="0">
                <a:solidFill>
                  <a:srgbClr val="FF0000"/>
                </a:solidFill>
              </a:rPr>
              <a:t>可以写多个</a:t>
            </a:r>
            <a:endParaRPr lang="en-US" altLang="zh-CN" dirty="0">
              <a:solidFill>
                <a:srgbClr val="FF0000"/>
              </a:solidFill>
            </a:endParaRPr>
          </a:p>
          <a:p>
            <a:r>
              <a:rPr lang="en-US" altLang="zh-CN" dirty="0">
                <a:solidFill>
                  <a:srgbClr val="FF0000"/>
                </a:solidFill>
              </a:rPr>
              <a:t>$(document).ready()</a:t>
            </a:r>
            <a:r>
              <a:rPr lang="zh-CN" altLang="en-US" dirty="0">
                <a:solidFill>
                  <a:srgbClr val="FF0000"/>
                </a:solidFill>
              </a:rPr>
              <a:t>和</a:t>
            </a:r>
            <a:r>
              <a:rPr lang="en-US" altLang="zh-CN" dirty="0">
                <a:solidFill>
                  <a:srgbClr val="FF0000"/>
                </a:solidFill>
              </a:rPr>
              <a:t>$(function)</a:t>
            </a:r>
            <a:r>
              <a:rPr lang="zh-CN" altLang="en-US" dirty="0">
                <a:solidFill>
                  <a:srgbClr val="FF0000"/>
                </a:solidFill>
              </a:rPr>
              <a:t>一样</a:t>
            </a:r>
            <a:endParaRPr lang="en-US" altLang="zh-CN" dirty="0">
              <a:solidFill>
                <a:srgbClr val="FF0000"/>
              </a:solidFill>
            </a:endParaRPr>
          </a:p>
        </p:txBody>
      </p:sp>
    </p:spTree>
    <p:extLst>
      <p:ext uri="{BB962C8B-B14F-4D97-AF65-F5344CB8AC3E}">
        <p14:creationId xmlns:p14="http://schemas.microsoft.com/office/powerpoint/2010/main" val="415386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idx="4294967295"/>
          </p:nvPr>
        </p:nvSpPr>
        <p:spPr>
          <a:xfrm>
            <a:off x="0" y="623888"/>
            <a:ext cx="8128000" cy="827087"/>
          </a:xfrm>
        </p:spPr>
        <p:txBody>
          <a:bodyPr/>
          <a:lstStyle/>
          <a:p>
            <a:r>
              <a:rPr lang="en-US" altLang="zh-CN" dirty="0"/>
              <a:t>jQuery</a:t>
            </a:r>
            <a:r>
              <a:rPr lang="zh-CN" altLang="en-US" dirty="0"/>
              <a:t>中引入文件注意问题</a:t>
            </a:r>
          </a:p>
        </p:txBody>
      </p:sp>
      <p:sp>
        <p:nvSpPr>
          <p:cNvPr id="2" name="Rectangle 1"/>
          <p:cNvSpPr>
            <a:spLocks noChangeArrowheads="1"/>
          </p:cNvSpPr>
          <p:nvPr/>
        </p:nvSpPr>
        <p:spPr bwMode="auto">
          <a:xfrm>
            <a:off x="130629" y="1596963"/>
            <a:ext cx="5919651"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src=</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"jquery-1.12.2.js"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框 2"/>
          <p:cNvSpPr txBox="1"/>
          <p:nvPr/>
        </p:nvSpPr>
        <p:spPr>
          <a:xfrm>
            <a:off x="246743" y="2220686"/>
            <a:ext cx="6717937" cy="2554545"/>
          </a:xfrm>
          <a:prstGeom prst="rect">
            <a:avLst/>
          </a:prstGeom>
          <a:noFill/>
        </p:spPr>
        <p:txBody>
          <a:bodyPr wrap="square" rtlCol="0">
            <a:spAutoFit/>
          </a:bodyPr>
          <a:lstStyle/>
          <a:p>
            <a:r>
              <a:rPr lang="zh-CN" altLang="en-US" sz="3200" dirty="0">
                <a:solidFill>
                  <a:srgbClr val="FF0000"/>
                </a:solidFill>
              </a:rPr>
              <a:t>先引入文件</a:t>
            </a:r>
            <a:r>
              <a:rPr lang="en-US" altLang="zh-CN" sz="3200" dirty="0">
                <a:solidFill>
                  <a:srgbClr val="FF0000"/>
                </a:solidFill>
              </a:rPr>
              <a:t>,</a:t>
            </a:r>
            <a:r>
              <a:rPr lang="zh-CN" altLang="en-US" sz="3200" dirty="0">
                <a:solidFill>
                  <a:srgbClr val="FF0000"/>
                </a:solidFill>
              </a:rPr>
              <a:t>然后再使用</a:t>
            </a:r>
            <a:endParaRPr lang="en-US" altLang="zh-CN" sz="3200" dirty="0">
              <a:solidFill>
                <a:srgbClr val="FF0000"/>
              </a:solidFill>
            </a:endParaRPr>
          </a:p>
          <a:p>
            <a:r>
              <a:rPr lang="zh-CN" altLang="en-US" sz="3200" dirty="0">
                <a:solidFill>
                  <a:srgbClr val="FF0000"/>
                </a:solidFill>
              </a:rPr>
              <a:t>开发的时候引入正常的</a:t>
            </a:r>
            <a:r>
              <a:rPr lang="en-US" altLang="zh-CN" sz="3200" dirty="0" err="1">
                <a:solidFill>
                  <a:srgbClr val="FF0000"/>
                </a:solidFill>
              </a:rPr>
              <a:t>jquery</a:t>
            </a:r>
            <a:r>
              <a:rPr lang="zh-CN" altLang="en-US" sz="3200" dirty="0">
                <a:solidFill>
                  <a:srgbClr val="FF0000"/>
                </a:solidFill>
              </a:rPr>
              <a:t>文件和压缩版的文件都没有问题</a:t>
            </a:r>
            <a:r>
              <a:rPr lang="en-US" altLang="zh-CN" sz="3200" dirty="0">
                <a:solidFill>
                  <a:srgbClr val="FF0000"/>
                </a:solidFill>
              </a:rPr>
              <a:t>,</a:t>
            </a:r>
          </a:p>
          <a:p>
            <a:r>
              <a:rPr lang="zh-CN" altLang="en-US" sz="3200" dirty="0">
                <a:solidFill>
                  <a:srgbClr val="FF0000"/>
                </a:solidFill>
              </a:rPr>
              <a:t>建议</a:t>
            </a:r>
            <a:r>
              <a:rPr lang="en-US" altLang="zh-CN" sz="3200" dirty="0">
                <a:solidFill>
                  <a:srgbClr val="FF0000"/>
                </a:solidFill>
              </a:rPr>
              <a:t>:</a:t>
            </a:r>
            <a:r>
              <a:rPr lang="zh-CN" altLang="en-US" sz="3200" dirty="0">
                <a:solidFill>
                  <a:srgbClr val="FF0000"/>
                </a:solidFill>
              </a:rPr>
              <a:t>开发用普通版</a:t>
            </a:r>
            <a:endParaRPr lang="en-US" altLang="zh-CN" sz="3200" dirty="0">
              <a:solidFill>
                <a:srgbClr val="FF0000"/>
              </a:solidFill>
            </a:endParaRPr>
          </a:p>
          <a:p>
            <a:r>
              <a:rPr lang="zh-CN" altLang="en-US" sz="3200" dirty="0">
                <a:solidFill>
                  <a:srgbClr val="FF0000"/>
                </a:solidFill>
              </a:rPr>
              <a:t>上线用压缩版</a:t>
            </a:r>
          </a:p>
        </p:txBody>
      </p:sp>
    </p:spTree>
    <p:extLst>
      <p:ext uri="{BB962C8B-B14F-4D97-AF65-F5344CB8AC3E}">
        <p14:creationId xmlns:p14="http://schemas.microsoft.com/office/powerpoint/2010/main" val="404314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为什么</a:t>
            </a:r>
            <a:r>
              <a:rPr lang="en-US" altLang="zh-CN" dirty="0" err="1"/>
              <a:t>Jquery</a:t>
            </a:r>
            <a:r>
              <a:rPr lang="zh-CN" altLang="en-US" dirty="0"/>
              <a:t>对象和</a:t>
            </a:r>
            <a:r>
              <a:rPr lang="en-US" altLang="zh-CN" dirty="0"/>
              <a:t>DOM</a:t>
            </a:r>
            <a:r>
              <a:rPr lang="zh-CN" altLang="en-US" dirty="0"/>
              <a:t>对象要互转</a:t>
            </a:r>
          </a:p>
        </p:txBody>
      </p:sp>
      <p:sp>
        <p:nvSpPr>
          <p:cNvPr id="4" name="文本框 3"/>
          <p:cNvSpPr txBox="1"/>
          <p:nvPr/>
        </p:nvSpPr>
        <p:spPr>
          <a:xfrm>
            <a:off x="395536" y="1988840"/>
            <a:ext cx="8326212" cy="2677656"/>
          </a:xfrm>
          <a:prstGeom prst="rect">
            <a:avLst/>
          </a:prstGeom>
          <a:noFill/>
        </p:spPr>
        <p:txBody>
          <a:bodyPr wrap="square" rtlCol="0">
            <a:spAutoFit/>
          </a:bodyPr>
          <a:lstStyle/>
          <a:p>
            <a:r>
              <a:rPr lang="en-US" altLang="zh-CN" sz="2400" dirty="0">
                <a:solidFill>
                  <a:srgbClr val="FF0000"/>
                </a:solidFill>
              </a:rPr>
              <a:t>DOM</a:t>
            </a:r>
            <a:r>
              <a:rPr lang="zh-CN" altLang="en-US" sz="2400" dirty="0">
                <a:solidFill>
                  <a:srgbClr val="FF0000"/>
                </a:solidFill>
              </a:rPr>
              <a:t>对象转</a:t>
            </a:r>
            <a:r>
              <a:rPr lang="en-US" altLang="zh-CN" sz="2400" dirty="0" err="1">
                <a:solidFill>
                  <a:srgbClr val="FF0000"/>
                </a:solidFill>
              </a:rPr>
              <a:t>Jquery</a:t>
            </a:r>
            <a:r>
              <a:rPr lang="zh-CN" altLang="en-US" sz="2400" dirty="0">
                <a:solidFill>
                  <a:srgbClr val="FF0000"/>
                </a:solidFill>
              </a:rPr>
              <a:t>对象操作方便</a:t>
            </a:r>
            <a:r>
              <a:rPr lang="en-US" altLang="zh-CN" sz="2400" dirty="0">
                <a:solidFill>
                  <a:srgbClr val="FF0000"/>
                </a:solidFill>
              </a:rPr>
              <a:t>,</a:t>
            </a:r>
            <a:r>
              <a:rPr lang="zh-CN" altLang="en-US" sz="2400" dirty="0">
                <a:solidFill>
                  <a:srgbClr val="FF0000"/>
                </a:solidFill>
              </a:rPr>
              <a:t>毕竟</a:t>
            </a:r>
            <a:r>
              <a:rPr lang="en-US" altLang="zh-CN" sz="2400" dirty="0" err="1">
                <a:solidFill>
                  <a:srgbClr val="FF0000"/>
                </a:solidFill>
              </a:rPr>
              <a:t>Jquery</a:t>
            </a:r>
            <a:r>
              <a:rPr lang="zh-CN" altLang="en-US" sz="2400" dirty="0">
                <a:solidFill>
                  <a:srgbClr val="FF0000"/>
                </a:solidFill>
              </a:rPr>
              <a:t>中方法都是封装好了的</a:t>
            </a:r>
            <a:r>
              <a:rPr lang="en-US" altLang="zh-CN" sz="2400" dirty="0">
                <a:solidFill>
                  <a:srgbClr val="FF0000"/>
                </a:solidFill>
              </a:rPr>
              <a:t>,</a:t>
            </a:r>
            <a:r>
              <a:rPr lang="zh-CN" altLang="en-US" sz="2400" dirty="0">
                <a:solidFill>
                  <a:srgbClr val="FF0000"/>
                </a:solidFill>
              </a:rPr>
              <a:t>而且兼容问题解决的很好</a:t>
            </a:r>
            <a:r>
              <a:rPr lang="en-US" altLang="zh-CN" sz="2400" dirty="0">
                <a:solidFill>
                  <a:srgbClr val="FF0000"/>
                </a:solidFill>
              </a:rPr>
              <a:t>,</a:t>
            </a:r>
            <a:r>
              <a:rPr lang="zh-CN" altLang="en-US" sz="2400" dirty="0">
                <a:solidFill>
                  <a:srgbClr val="FF0000"/>
                </a:solidFill>
              </a:rPr>
              <a:t>代码少</a:t>
            </a:r>
            <a:r>
              <a:rPr lang="en-US" altLang="zh-CN" sz="2400" dirty="0">
                <a:solidFill>
                  <a:srgbClr val="FF0000"/>
                </a:solidFill>
              </a:rPr>
              <a:t>,</a:t>
            </a:r>
            <a:r>
              <a:rPr lang="zh-CN" altLang="en-US" sz="2400" dirty="0">
                <a:solidFill>
                  <a:srgbClr val="FF0000"/>
                </a:solidFill>
              </a:rPr>
              <a:t>方便</a:t>
            </a:r>
            <a:r>
              <a:rPr lang="en-US" altLang="zh-CN" sz="2400" dirty="0">
                <a:solidFill>
                  <a:srgbClr val="FF0000"/>
                </a:solidFill>
              </a:rPr>
              <a:t>.</a:t>
            </a:r>
          </a:p>
          <a:p>
            <a:r>
              <a:rPr lang="en-US" altLang="zh-CN" sz="2400" dirty="0" err="1">
                <a:solidFill>
                  <a:srgbClr val="FF0000"/>
                </a:solidFill>
              </a:rPr>
              <a:t>Jquery</a:t>
            </a:r>
            <a:r>
              <a:rPr lang="zh-CN" altLang="en-US" sz="2400" dirty="0">
                <a:solidFill>
                  <a:srgbClr val="FF0000"/>
                </a:solidFill>
              </a:rPr>
              <a:t>对象转</a:t>
            </a:r>
            <a:r>
              <a:rPr lang="en-US" altLang="zh-CN" sz="2400" dirty="0">
                <a:solidFill>
                  <a:srgbClr val="FF0000"/>
                </a:solidFill>
              </a:rPr>
              <a:t>DOM</a:t>
            </a:r>
            <a:r>
              <a:rPr lang="zh-CN" altLang="en-US" sz="2400" dirty="0">
                <a:solidFill>
                  <a:srgbClr val="FF0000"/>
                </a:solidFill>
              </a:rPr>
              <a:t>对象</a:t>
            </a:r>
            <a:r>
              <a:rPr lang="en-US" altLang="zh-CN" sz="2400" dirty="0">
                <a:solidFill>
                  <a:srgbClr val="FF0000"/>
                </a:solidFill>
              </a:rPr>
              <a:t>,</a:t>
            </a:r>
            <a:r>
              <a:rPr lang="zh-CN" altLang="en-US" sz="2400" dirty="0">
                <a:solidFill>
                  <a:srgbClr val="FF0000"/>
                </a:solidFill>
              </a:rPr>
              <a:t>因为</a:t>
            </a:r>
            <a:r>
              <a:rPr lang="en-US" altLang="zh-CN" sz="2400" dirty="0" err="1">
                <a:solidFill>
                  <a:srgbClr val="FF0000"/>
                </a:solidFill>
              </a:rPr>
              <a:t>Jquery</a:t>
            </a:r>
            <a:r>
              <a:rPr lang="zh-CN" altLang="en-US" sz="2400" dirty="0">
                <a:solidFill>
                  <a:srgbClr val="FF0000"/>
                </a:solidFill>
              </a:rPr>
              <a:t>中文件一直在更新，很多东西都是随着使用而进行封装和升级</a:t>
            </a:r>
            <a:r>
              <a:rPr lang="en-US" altLang="zh-CN" sz="2400" dirty="0">
                <a:solidFill>
                  <a:srgbClr val="FF0000"/>
                </a:solidFill>
              </a:rPr>
              <a:t>,</a:t>
            </a:r>
            <a:r>
              <a:rPr lang="zh-CN" altLang="en-US" sz="2400" dirty="0">
                <a:solidFill>
                  <a:srgbClr val="FF0000"/>
                </a:solidFill>
              </a:rPr>
              <a:t>不太可能把所有</a:t>
            </a:r>
            <a:r>
              <a:rPr lang="en-US" altLang="zh-CN" sz="2400" dirty="0" err="1">
                <a:solidFill>
                  <a:srgbClr val="FF0000"/>
                </a:solidFill>
              </a:rPr>
              <a:t>dom</a:t>
            </a:r>
            <a:r>
              <a:rPr lang="zh-CN" altLang="en-US" sz="2400" dirty="0">
                <a:solidFill>
                  <a:srgbClr val="FF0000"/>
                </a:solidFill>
              </a:rPr>
              <a:t>中用到的进行封装</a:t>
            </a:r>
            <a:r>
              <a:rPr lang="en-US" altLang="zh-CN" sz="2400" dirty="0">
                <a:solidFill>
                  <a:srgbClr val="FF0000"/>
                </a:solidFill>
              </a:rPr>
              <a:t>,</a:t>
            </a:r>
            <a:r>
              <a:rPr lang="zh-CN" altLang="en-US" sz="2400" dirty="0">
                <a:solidFill>
                  <a:srgbClr val="FF0000"/>
                </a:solidFill>
              </a:rPr>
              <a:t>还有很多未知的兼容问题没有封装进去</a:t>
            </a:r>
            <a:r>
              <a:rPr lang="en-US" altLang="zh-CN" sz="2400" dirty="0">
                <a:solidFill>
                  <a:srgbClr val="FF0000"/>
                </a:solidFill>
              </a:rPr>
              <a:t>,</a:t>
            </a:r>
            <a:r>
              <a:rPr lang="zh-CN" altLang="en-US" sz="2400" dirty="0">
                <a:solidFill>
                  <a:srgbClr val="FF0000"/>
                </a:solidFill>
              </a:rPr>
              <a:t>所以</a:t>
            </a:r>
            <a:r>
              <a:rPr lang="en-US" altLang="zh-CN" sz="2400" dirty="0">
                <a:solidFill>
                  <a:srgbClr val="FF0000"/>
                </a:solidFill>
              </a:rPr>
              <a:t>,</a:t>
            </a:r>
            <a:r>
              <a:rPr lang="zh-CN" altLang="en-US" sz="2400" dirty="0">
                <a:solidFill>
                  <a:srgbClr val="FF0000"/>
                </a:solidFill>
              </a:rPr>
              <a:t>有的时候</a:t>
            </a:r>
            <a:r>
              <a:rPr lang="en-US" altLang="zh-CN" sz="2400" dirty="0" err="1">
                <a:solidFill>
                  <a:srgbClr val="FF0000"/>
                </a:solidFill>
              </a:rPr>
              <a:t>jquery</a:t>
            </a:r>
            <a:r>
              <a:rPr lang="zh-CN" altLang="en-US" sz="2400" dirty="0">
                <a:solidFill>
                  <a:srgbClr val="FF0000"/>
                </a:solidFill>
              </a:rPr>
              <a:t>中不能解决的问题</a:t>
            </a:r>
            <a:r>
              <a:rPr lang="en-US" altLang="zh-CN" sz="2400" dirty="0">
                <a:solidFill>
                  <a:srgbClr val="FF0000"/>
                </a:solidFill>
              </a:rPr>
              <a:t>,</a:t>
            </a:r>
            <a:r>
              <a:rPr lang="zh-CN" altLang="en-US" sz="2400" dirty="0">
                <a:solidFill>
                  <a:srgbClr val="FF0000"/>
                </a:solidFill>
              </a:rPr>
              <a:t>还需要原生的</a:t>
            </a:r>
            <a:r>
              <a:rPr lang="en-US" altLang="zh-CN" sz="2400" dirty="0" err="1">
                <a:solidFill>
                  <a:srgbClr val="FF0000"/>
                </a:solidFill>
              </a:rPr>
              <a:t>js</a:t>
            </a:r>
            <a:r>
              <a:rPr lang="zh-CN" altLang="en-US" sz="2400" dirty="0">
                <a:solidFill>
                  <a:srgbClr val="FF0000"/>
                </a:solidFill>
              </a:rPr>
              <a:t>代码来解决</a:t>
            </a:r>
            <a:r>
              <a:rPr lang="en-US" altLang="zh-CN" sz="2400" dirty="0">
                <a:solidFill>
                  <a:srgbClr val="FF0000"/>
                </a:solidFill>
              </a:rPr>
              <a:t>,</a:t>
            </a:r>
            <a:r>
              <a:rPr lang="zh-CN" altLang="en-US" sz="2400" dirty="0">
                <a:solidFill>
                  <a:srgbClr val="FF0000"/>
                </a:solidFill>
              </a:rPr>
              <a:t>所以</a:t>
            </a:r>
            <a:r>
              <a:rPr lang="en-US" altLang="zh-CN" sz="2400" dirty="0">
                <a:solidFill>
                  <a:srgbClr val="FF0000"/>
                </a:solidFill>
              </a:rPr>
              <a:t>,</a:t>
            </a:r>
            <a:r>
              <a:rPr lang="en-US" altLang="zh-CN" sz="2400" dirty="0" err="1">
                <a:solidFill>
                  <a:srgbClr val="FF0000"/>
                </a:solidFill>
              </a:rPr>
              <a:t>jquery</a:t>
            </a:r>
            <a:r>
              <a:rPr lang="zh-CN" altLang="en-US" sz="2400" dirty="0">
                <a:solidFill>
                  <a:srgbClr val="FF0000"/>
                </a:solidFill>
              </a:rPr>
              <a:t>对象有的时候需要转成</a:t>
            </a:r>
            <a:r>
              <a:rPr lang="en-US" altLang="zh-CN" sz="2400" dirty="0" err="1">
                <a:solidFill>
                  <a:srgbClr val="FF0000"/>
                </a:solidFill>
              </a:rPr>
              <a:t>dom</a:t>
            </a:r>
            <a:r>
              <a:rPr lang="zh-CN" altLang="en-US" sz="2400" dirty="0">
                <a:solidFill>
                  <a:srgbClr val="FF0000"/>
                </a:solidFill>
              </a:rPr>
              <a:t>对象来进行操作</a:t>
            </a:r>
          </a:p>
        </p:txBody>
      </p:sp>
    </p:spTree>
    <p:extLst>
      <p:ext uri="{BB962C8B-B14F-4D97-AF65-F5344CB8AC3E}">
        <p14:creationId xmlns:p14="http://schemas.microsoft.com/office/powerpoint/2010/main" val="141348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Jquery</a:t>
            </a:r>
            <a:r>
              <a:rPr lang="zh-CN" altLang="en-US" dirty="0"/>
              <a:t>对象和</a:t>
            </a:r>
            <a:r>
              <a:rPr lang="en-US" altLang="zh-CN" dirty="0"/>
              <a:t>DOM</a:t>
            </a:r>
            <a:r>
              <a:rPr lang="zh-CN" altLang="en-US" dirty="0"/>
              <a:t>对象互转</a:t>
            </a:r>
          </a:p>
        </p:txBody>
      </p:sp>
      <p:sp>
        <p:nvSpPr>
          <p:cNvPr id="4" name="Rectangle 1"/>
          <p:cNvSpPr>
            <a:spLocks noChangeArrowheads="1"/>
          </p:cNvSpPr>
          <p:nvPr/>
        </p:nvSpPr>
        <p:spPr bwMode="auto">
          <a:xfrm>
            <a:off x="365760" y="1288256"/>
            <a:ext cx="6964680" cy="147732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bt1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由</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jquery</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对象转成了</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dom</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bt2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getElementById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bt1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bt2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310813" y="2831514"/>
            <a:ext cx="5654558" cy="646331"/>
          </a:xfrm>
          <a:prstGeom prst="rect">
            <a:avLst/>
          </a:prstGeom>
          <a:noFill/>
        </p:spPr>
        <p:txBody>
          <a:bodyPr wrap="square" rtlCol="0">
            <a:spAutoFit/>
          </a:bodyPr>
          <a:lstStyle/>
          <a:p>
            <a:r>
              <a:rPr lang="zh-CN" altLang="en-US" dirty="0"/>
              <a:t>如何将</a:t>
            </a:r>
            <a:r>
              <a:rPr lang="en-US" altLang="zh-CN" dirty="0" err="1"/>
              <a:t>dom</a:t>
            </a:r>
            <a:r>
              <a:rPr lang="zh-CN" altLang="en-US" dirty="0"/>
              <a:t>对象转成</a:t>
            </a:r>
            <a:r>
              <a:rPr lang="en-US" altLang="zh-CN" dirty="0" err="1"/>
              <a:t>jquery</a:t>
            </a:r>
            <a:r>
              <a:rPr lang="zh-CN" altLang="en-US" dirty="0"/>
              <a:t>对象</a:t>
            </a:r>
            <a:r>
              <a:rPr lang="en-US" altLang="zh-CN" dirty="0"/>
              <a:t>,</a:t>
            </a:r>
            <a:r>
              <a:rPr lang="zh-CN" altLang="en-US" dirty="0"/>
              <a:t>加</a:t>
            </a:r>
            <a:r>
              <a:rPr lang="en-US" altLang="zh-CN" dirty="0"/>
              <a:t>$</a:t>
            </a:r>
            <a:r>
              <a:rPr lang="zh-CN" altLang="en-US" dirty="0"/>
              <a:t>就可以了</a:t>
            </a:r>
            <a:endParaRPr lang="en-US" altLang="zh-CN" dirty="0"/>
          </a:p>
          <a:p>
            <a:r>
              <a:rPr lang="zh-CN" altLang="en-US" dirty="0"/>
              <a:t>如何将</a:t>
            </a:r>
            <a:r>
              <a:rPr lang="en-US" altLang="zh-CN" dirty="0" err="1"/>
              <a:t>jquery</a:t>
            </a:r>
            <a:r>
              <a:rPr lang="zh-CN" altLang="en-US" dirty="0"/>
              <a:t>对象转</a:t>
            </a:r>
            <a:r>
              <a:rPr lang="en-US" altLang="zh-CN" dirty="0" err="1"/>
              <a:t>dom</a:t>
            </a:r>
            <a:r>
              <a:rPr lang="zh-CN" altLang="en-US" dirty="0"/>
              <a:t>对象</a:t>
            </a:r>
          </a:p>
        </p:txBody>
      </p:sp>
      <p:sp>
        <p:nvSpPr>
          <p:cNvPr id="6" name="Rectangle 2"/>
          <p:cNvSpPr>
            <a:spLocks noChangeArrowheads="1"/>
          </p:cNvSpPr>
          <p:nvPr/>
        </p:nvSpPr>
        <p:spPr bwMode="auto">
          <a:xfrm>
            <a:off x="173653" y="3543775"/>
            <a:ext cx="8778240"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6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dv1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由</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jquery</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对象转成了</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dom</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a:t>
            </a:r>
            <a:b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6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dv2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document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getElementById</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a:t>
            </a:r>
            <a:b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必然报错</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为什么</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因为</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jquery</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对象不能直接调用</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dom</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中对象的属性或者是方法</a:t>
            </a:r>
            <a:b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6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dv1</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innerHTML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同理</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下面这行代码必然报错</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为什么呢</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因为</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dom</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对象是不能直接调用</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jquery</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对象的方法的</a:t>
            </a:r>
            <a:b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6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dv2</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html</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310813" y="6063175"/>
            <a:ext cx="8833187" cy="369332"/>
          </a:xfrm>
          <a:prstGeom prst="rect">
            <a:avLst/>
          </a:prstGeom>
          <a:noFill/>
        </p:spPr>
        <p:txBody>
          <a:bodyPr wrap="square" rtlCol="0">
            <a:spAutoFit/>
          </a:bodyPr>
          <a:lstStyle/>
          <a:p>
            <a:r>
              <a:rPr lang="en-US" altLang="zh-CN" dirty="0"/>
              <a:t>$(“#</a:t>
            </a:r>
            <a:r>
              <a:rPr lang="en-US" altLang="zh-CN" dirty="0" err="1"/>
              <a:t>btn</a:t>
            </a:r>
            <a:r>
              <a:rPr lang="en-US" altLang="zh-CN" dirty="0"/>
              <a:t>“)[0]</a:t>
            </a:r>
            <a:r>
              <a:rPr lang="zh-CN" altLang="en-US" dirty="0"/>
              <a:t>和</a:t>
            </a:r>
            <a:r>
              <a:rPr lang="en-US" altLang="zh-CN" dirty="0"/>
              <a:t>$(“#</a:t>
            </a:r>
            <a:r>
              <a:rPr lang="en-US" altLang="zh-CN" dirty="0" err="1"/>
              <a:t>btn</a:t>
            </a:r>
            <a:r>
              <a:rPr lang="en-US" altLang="zh-CN" dirty="0"/>
              <a:t>“).get(0)</a:t>
            </a:r>
            <a:r>
              <a:rPr lang="zh-CN" altLang="en-US" dirty="0"/>
              <a:t>都可以转</a:t>
            </a:r>
            <a:r>
              <a:rPr lang="en-US" altLang="zh-CN" dirty="0" err="1"/>
              <a:t>dom</a:t>
            </a:r>
            <a:r>
              <a:rPr lang="zh-CN" altLang="en-US" dirty="0"/>
              <a:t>对象，</a:t>
            </a:r>
            <a:r>
              <a:rPr lang="en-US" altLang="zh-CN" dirty="0"/>
              <a:t>$(</a:t>
            </a:r>
            <a:r>
              <a:rPr lang="en-US" altLang="zh-CN" dirty="0" err="1"/>
              <a:t>dom</a:t>
            </a:r>
            <a:r>
              <a:rPr lang="zh-CN" altLang="en-US" dirty="0"/>
              <a:t>对象</a:t>
            </a:r>
            <a:r>
              <a:rPr lang="en-US" altLang="zh-CN" dirty="0"/>
              <a:t>)</a:t>
            </a:r>
            <a:r>
              <a:rPr lang="zh-CN" altLang="en-US" dirty="0"/>
              <a:t>即可转</a:t>
            </a:r>
            <a:r>
              <a:rPr lang="en-US" altLang="zh-CN" dirty="0" err="1"/>
              <a:t>jquery</a:t>
            </a:r>
            <a:r>
              <a:rPr lang="zh-CN" altLang="en-US" dirty="0"/>
              <a:t>对象</a:t>
            </a:r>
          </a:p>
        </p:txBody>
      </p:sp>
    </p:spTree>
    <p:extLst>
      <p:ext uri="{BB962C8B-B14F-4D97-AF65-F5344CB8AC3E}">
        <p14:creationId xmlns:p14="http://schemas.microsoft.com/office/powerpoint/2010/main" val="184080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网页开关灯</a:t>
            </a:r>
            <a:r>
              <a:rPr lang="en-US" altLang="zh-CN" dirty="0"/>
              <a:t>,</a:t>
            </a:r>
            <a:r>
              <a:rPr lang="zh-CN" altLang="en-US" dirty="0"/>
              <a:t>抛弃</a:t>
            </a:r>
            <a:r>
              <a:rPr lang="en-US" altLang="zh-CN" dirty="0"/>
              <a:t>DOM</a:t>
            </a:r>
            <a:r>
              <a:rPr lang="zh-CN" altLang="en-US" dirty="0"/>
              <a:t>的写法</a:t>
            </a:r>
          </a:p>
        </p:txBody>
      </p:sp>
      <p:sp>
        <p:nvSpPr>
          <p:cNvPr id="4" name="Rectangle 1"/>
          <p:cNvSpPr>
            <a:spLocks noChangeArrowheads="1"/>
          </p:cNvSpPr>
          <p:nvPr/>
        </p:nvSpPr>
        <p:spPr bwMode="auto">
          <a:xfrm>
            <a:off x="498474" y="1450975"/>
            <a:ext cx="7310212" cy="2462213"/>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val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开灯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"black"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val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关灯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val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开灯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82360" y="3932802"/>
            <a:ext cx="7310212" cy="224676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value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开灯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style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backgroundColor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"black"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value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关灯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style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backgroundColor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value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关灯</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84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JQuery</a:t>
            </a:r>
            <a:r>
              <a:rPr lang="zh-CN" altLang="en-US" dirty="0"/>
              <a:t>选择器</a:t>
            </a:r>
            <a:r>
              <a:rPr lang="en-US" altLang="zh-CN" dirty="0"/>
              <a:t>(</a:t>
            </a:r>
            <a:r>
              <a:rPr lang="zh-CN" altLang="en-US" b="1" dirty="0">
                <a:solidFill>
                  <a:srgbClr val="FF0000"/>
                </a:solidFill>
              </a:rPr>
              <a:t>重点</a:t>
            </a:r>
            <a:r>
              <a:rPr lang="en-US" altLang="zh-CN" dirty="0"/>
              <a:t>)</a:t>
            </a:r>
            <a:endParaRPr lang="zh-CN" altLang="en-US" dirty="0"/>
          </a:p>
        </p:txBody>
      </p:sp>
      <p:sp>
        <p:nvSpPr>
          <p:cNvPr id="4" name="文本框 3"/>
          <p:cNvSpPr txBox="1"/>
          <p:nvPr/>
        </p:nvSpPr>
        <p:spPr>
          <a:xfrm>
            <a:off x="498474" y="1558977"/>
            <a:ext cx="8330733" cy="5139869"/>
          </a:xfrm>
          <a:prstGeom prst="rect">
            <a:avLst/>
          </a:prstGeom>
          <a:noFill/>
        </p:spPr>
        <p:txBody>
          <a:bodyPr wrap="square" rtlCol="0">
            <a:spAutoFit/>
          </a:bodyPr>
          <a:lstStyle/>
          <a:p>
            <a:r>
              <a:rPr lang="zh-CN" altLang="en-US" sz="2800" dirty="0"/>
              <a:t>选择器</a:t>
            </a:r>
            <a:r>
              <a:rPr lang="en-US" altLang="zh-CN" sz="2800" dirty="0"/>
              <a:t>:</a:t>
            </a:r>
            <a:r>
              <a:rPr lang="zh-CN" altLang="en-US" sz="2800" dirty="0"/>
              <a:t>就是为了获取元素的</a:t>
            </a:r>
            <a:r>
              <a:rPr lang="en-US" altLang="zh-CN" sz="2800" dirty="0"/>
              <a:t>,</a:t>
            </a:r>
          </a:p>
          <a:p>
            <a:r>
              <a:rPr lang="en-US" altLang="zh-CN" sz="2800" dirty="0"/>
              <a:t>CSS</a:t>
            </a:r>
            <a:r>
              <a:rPr lang="zh-CN" altLang="en-US" sz="2800" dirty="0"/>
              <a:t>中设置元素的样式可以通过选择器</a:t>
            </a:r>
            <a:r>
              <a:rPr lang="en-US" altLang="zh-CN" sz="2800" dirty="0"/>
              <a:t>(c1-c3</a:t>
            </a:r>
            <a:r>
              <a:rPr lang="zh-CN" altLang="en-US" sz="2800" dirty="0"/>
              <a:t>都用</a:t>
            </a:r>
            <a:r>
              <a:rPr lang="en-US" altLang="zh-CN" sz="2800" dirty="0"/>
              <a:t>)</a:t>
            </a:r>
          </a:p>
          <a:p>
            <a:r>
              <a:rPr lang="en-US" altLang="zh-CN" sz="2800" dirty="0" err="1"/>
              <a:t>JQuery</a:t>
            </a:r>
            <a:r>
              <a:rPr lang="zh-CN" altLang="en-US" sz="2800" dirty="0"/>
              <a:t>中通过选择器来获取元素进行操作</a:t>
            </a:r>
            <a:endParaRPr lang="en-US" altLang="zh-CN" sz="2800" dirty="0"/>
          </a:p>
          <a:p>
            <a:r>
              <a:rPr lang="en-US" altLang="zh-CN" sz="2800" dirty="0"/>
              <a:t>DOM</a:t>
            </a:r>
            <a:r>
              <a:rPr lang="zh-CN" altLang="en-US" sz="2800" dirty="0"/>
              <a:t>中获取元素的方式</a:t>
            </a:r>
            <a:r>
              <a:rPr lang="en-US" altLang="zh-CN" sz="2800" dirty="0"/>
              <a:t>:</a:t>
            </a:r>
          </a:p>
          <a:p>
            <a:r>
              <a:rPr lang="en-US" altLang="zh-CN" sz="2800" dirty="0" err="1"/>
              <a:t>document.getElementById</a:t>
            </a:r>
            <a:r>
              <a:rPr lang="en-US" altLang="zh-CN" sz="2800" dirty="0"/>
              <a:t>();</a:t>
            </a:r>
          </a:p>
          <a:p>
            <a:r>
              <a:rPr lang="en-US" altLang="zh-CN" sz="2800" dirty="0" err="1"/>
              <a:t>document.getElementByTagName</a:t>
            </a:r>
            <a:r>
              <a:rPr lang="en-US" altLang="zh-CN" sz="2800" dirty="0"/>
              <a:t>();</a:t>
            </a:r>
          </a:p>
          <a:p>
            <a:r>
              <a:rPr lang="en-US" altLang="zh-CN" sz="2800" dirty="0" err="1"/>
              <a:t>document.getElementByClassName</a:t>
            </a:r>
            <a:r>
              <a:rPr lang="en-US" altLang="zh-CN" sz="2800" dirty="0"/>
              <a:t>();</a:t>
            </a:r>
          </a:p>
          <a:p>
            <a:r>
              <a:rPr lang="zh-CN" altLang="en-US" sz="2800" dirty="0"/>
              <a:t>代码多</a:t>
            </a:r>
            <a:r>
              <a:rPr lang="en-US" altLang="zh-CN" sz="2800" dirty="0"/>
              <a:t>,</a:t>
            </a:r>
            <a:r>
              <a:rPr lang="zh-CN" altLang="en-US" sz="2800" dirty="0"/>
              <a:t>长</a:t>
            </a:r>
            <a:r>
              <a:rPr lang="en-US" altLang="zh-CN" sz="2800" dirty="0"/>
              <a:t>,</a:t>
            </a:r>
            <a:r>
              <a:rPr lang="zh-CN" altLang="en-US" sz="2800" dirty="0"/>
              <a:t>麻烦</a:t>
            </a:r>
            <a:r>
              <a:rPr lang="en-US" altLang="zh-CN" sz="2800" dirty="0"/>
              <a:t>,JQ</a:t>
            </a:r>
            <a:r>
              <a:rPr lang="zh-CN" altLang="en-US" sz="2800" dirty="0"/>
              <a:t>中可以更简单，更方便</a:t>
            </a:r>
            <a:endParaRPr lang="en-US" altLang="zh-CN" sz="2800" dirty="0"/>
          </a:p>
          <a:p>
            <a:r>
              <a:rPr lang="zh-CN" altLang="en-US" sz="2800" dirty="0">
                <a:solidFill>
                  <a:srgbClr val="FF0000"/>
                </a:solidFill>
              </a:rPr>
              <a:t>常用的</a:t>
            </a:r>
            <a:r>
              <a:rPr lang="en-US" altLang="zh-CN" sz="2800" dirty="0">
                <a:solidFill>
                  <a:srgbClr val="FF0000"/>
                </a:solidFill>
              </a:rPr>
              <a:t>JQ</a:t>
            </a:r>
            <a:r>
              <a:rPr lang="zh-CN" altLang="en-US" sz="2800" dirty="0">
                <a:solidFill>
                  <a:srgbClr val="FF0000"/>
                </a:solidFill>
              </a:rPr>
              <a:t>选择器</a:t>
            </a:r>
            <a:r>
              <a:rPr lang="en-US" altLang="zh-CN" sz="2800" dirty="0">
                <a:solidFill>
                  <a:srgbClr val="FF0000"/>
                </a:solidFill>
              </a:rPr>
              <a:t>,id</a:t>
            </a:r>
            <a:r>
              <a:rPr lang="zh-CN" altLang="en-US" sz="2800" dirty="0">
                <a:solidFill>
                  <a:srgbClr val="FF0000"/>
                </a:solidFill>
              </a:rPr>
              <a:t>选择器</a:t>
            </a:r>
            <a:r>
              <a:rPr lang="en-US" altLang="zh-CN" sz="2800" dirty="0">
                <a:solidFill>
                  <a:srgbClr val="FF0000"/>
                </a:solidFill>
              </a:rPr>
              <a:t>,</a:t>
            </a:r>
            <a:r>
              <a:rPr lang="zh-CN" altLang="en-US" sz="2800" dirty="0">
                <a:solidFill>
                  <a:srgbClr val="FF0000"/>
                </a:solidFill>
              </a:rPr>
              <a:t>标签选择器</a:t>
            </a:r>
            <a:r>
              <a:rPr lang="en-US" altLang="zh-CN" sz="2800" dirty="0">
                <a:solidFill>
                  <a:srgbClr val="FF0000"/>
                </a:solidFill>
              </a:rPr>
              <a:t>,</a:t>
            </a:r>
            <a:r>
              <a:rPr lang="zh-CN" altLang="en-US" sz="2800" dirty="0">
                <a:solidFill>
                  <a:srgbClr val="FF0000"/>
                </a:solidFill>
              </a:rPr>
              <a:t>类选择器</a:t>
            </a:r>
            <a:endParaRPr lang="en-US" altLang="zh-CN" sz="2800" dirty="0">
              <a:solidFill>
                <a:srgbClr val="FF0000"/>
              </a:solidFill>
            </a:endParaRPr>
          </a:p>
          <a:p>
            <a:r>
              <a:rPr lang="en-US" altLang="zh-CN" sz="2800" dirty="0">
                <a:solidFill>
                  <a:srgbClr val="0070C0"/>
                </a:solidFill>
              </a:rPr>
              <a:t>$(“#</a:t>
            </a:r>
            <a:r>
              <a:rPr lang="en-US" altLang="zh-CN" sz="2800" dirty="0" err="1">
                <a:solidFill>
                  <a:srgbClr val="0070C0"/>
                </a:solidFill>
              </a:rPr>
              <a:t>btn</a:t>
            </a:r>
            <a:r>
              <a:rPr lang="en-US" altLang="zh-CN" sz="2800" dirty="0">
                <a:solidFill>
                  <a:srgbClr val="0070C0"/>
                </a:solidFill>
              </a:rPr>
              <a:t>”),$(“div”),$(“</a:t>
            </a:r>
            <a:r>
              <a:rPr lang="en-US" altLang="zh-CN" sz="4800" dirty="0">
                <a:solidFill>
                  <a:srgbClr val="FF0000"/>
                </a:solidFill>
              </a:rPr>
              <a:t>.</a:t>
            </a:r>
            <a:r>
              <a:rPr lang="en-US" altLang="zh-CN" sz="2800" dirty="0" err="1">
                <a:solidFill>
                  <a:srgbClr val="0070C0"/>
                </a:solidFill>
              </a:rPr>
              <a:t>cls</a:t>
            </a:r>
            <a:r>
              <a:rPr lang="en-US" altLang="zh-CN" sz="2800" dirty="0">
                <a:solidFill>
                  <a:srgbClr val="0070C0"/>
                </a:solidFill>
              </a:rPr>
              <a:t>”)$(“*”)</a:t>
            </a:r>
            <a:r>
              <a:rPr lang="zh-CN" altLang="en-US" sz="2800" dirty="0">
                <a:solidFill>
                  <a:srgbClr val="0070C0"/>
                </a:solidFill>
              </a:rPr>
              <a:t>所有的</a:t>
            </a:r>
            <a:endParaRPr lang="en-US" altLang="zh-CN" sz="2800" dirty="0">
              <a:solidFill>
                <a:srgbClr val="0070C0"/>
              </a:solidFill>
            </a:endParaRPr>
          </a:p>
          <a:p>
            <a:endParaRPr lang="zh-CN" altLang="en-US" sz="2800" dirty="0"/>
          </a:p>
        </p:txBody>
      </p:sp>
    </p:spTree>
    <p:extLst>
      <p:ext uri="{BB962C8B-B14F-4D97-AF65-F5344CB8AC3E}">
        <p14:creationId xmlns:p14="http://schemas.microsoft.com/office/powerpoint/2010/main" val="398333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p>
        </p:txBody>
      </p:sp>
      <p:sp>
        <p:nvSpPr>
          <p:cNvPr id="4" name="文本框 3"/>
          <p:cNvSpPr txBox="1"/>
          <p:nvPr/>
        </p:nvSpPr>
        <p:spPr>
          <a:xfrm>
            <a:off x="374754" y="1450975"/>
            <a:ext cx="8439462" cy="2308324"/>
          </a:xfrm>
          <a:prstGeom prst="rect">
            <a:avLst/>
          </a:prstGeom>
          <a:noFill/>
        </p:spPr>
        <p:txBody>
          <a:bodyPr wrap="square" rtlCol="0">
            <a:spAutoFit/>
          </a:bodyPr>
          <a:lstStyle/>
          <a:p>
            <a:r>
              <a:rPr lang="en-US" altLang="zh-CN" sz="2400" dirty="0"/>
              <a:t>1.</a:t>
            </a:r>
            <a:r>
              <a:rPr lang="zh-CN" altLang="en-US" sz="2400" dirty="0"/>
              <a:t>点击按钮</a:t>
            </a:r>
            <a:r>
              <a:rPr lang="en-US" altLang="zh-CN" sz="2400" dirty="0"/>
              <a:t>,</a:t>
            </a:r>
            <a:r>
              <a:rPr lang="zh-CN" altLang="en-US" sz="2400" dirty="0"/>
              <a:t>设置层中的显示内容为</a:t>
            </a:r>
            <a:r>
              <a:rPr lang="en-US" altLang="zh-CN" sz="2400" dirty="0"/>
              <a:t>:</a:t>
            </a:r>
            <a:r>
              <a:rPr lang="zh-CN" altLang="en-US" sz="2400" dirty="0"/>
              <a:t>这是一个层</a:t>
            </a:r>
            <a:r>
              <a:rPr lang="en-US" altLang="zh-CN" sz="2400" dirty="0"/>
              <a:t>,</a:t>
            </a:r>
            <a:r>
              <a:rPr lang="zh-CN" altLang="en-US" sz="2400" dirty="0"/>
              <a:t>同时设置这个层的背景颜色</a:t>
            </a:r>
            <a:r>
              <a:rPr lang="en-US" altLang="zh-CN" sz="2400" dirty="0"/>
              <a:t>(id</a:t>
            </a:r>
            <a:r>
              <a:rPr lang="zh-CN" altLang="en-US" sz="2400" dirty="0"/>
              <a:t>选择器</a:t>
            </a:r>
            <a:r>
              <a:rPr lang="en-US" altLang="zh-CN" sz="2400" dirty="0"/>
              <a:t>)</a:t>
            </a:r>
          </a:p>
          <a:p>
            <a:r>
              <a:rPr lang="en-US" altLang="zh-CN" sz="2400" dirty="0"/>
              <a:t>2.</a:t>
            </a:r>
            <a:r>
              <a:rPr lang="zh-CN" altLang="en-US" sz="2400" dirty="0"/>
              <a:t>点击按钮</a:t>
            </a:r>
            <a:r>
              <a:rPr lang="en-US" altLang="zh-CN" sz="2400" dirty="0"/>
              <a:t>,</a:t>
            </a:r>
            <a:r>
              <a:rPr lang="zh-CN" altLang="en-US" sz="2400" dirty="0"/>
              <a:t>设置多个</a:t>
            </a:r>
            <a:r>
              <a:rPr lang="en-US" altLang="zh-CN" sz="2400" dirty="0"/>
              <a:t>p</a:t>
            </a:r>
            <a:r>
              <a:rPr lang="zh-CN" altLang="en-US" sz="2400" dirty="0"/>
              <a:t>标签中显示内容为</a:t>
            </a:r>
            <a:r>
              <a:rPr lang="en-US" altLang="zh-CN" sz="2400" dirty="0"/>
              <a:t>:</a:t>
            </a:r>
            <a:r>
              <a:rPr lang="zh-CN" altLang="en-US" sz="2400" dirty="0"/>
              <a:t>我们都是</a:t>
            </a:r>
            <a:r>
              <a:rPr lang="en-US" altLang="zh-CN" sz="2400" dirty="0"/>
              <a:t>p(</a:t>
            </a:r>
            <a:r>
              <a:rPr lang="zh-CN" altLang="en-US" sz="2400" dirty="0"/>
              <a:t>标签选择器</a:t>
            </a:r>
            <a:r>
              <a:rPr lang="en-US" altLang="zh-CN" sz="2400" dirty="0"/>
              <a:t>)</a:t>
            </a:r>
          </a:p>
          <a:p>
            <a:r>
              <a:rPr lang="en-US" altLang="zh-CN" sz="2400" dirty="0"/>
              <a:t>3.</a:t>
            </a:r>
            <a:r>
              <a:rPr lang="zh-CN" altLang="en-US" sz="2400" dirty="0"/>
              <a:t>点击按钮</a:t>
            </a:r>
            <a:r>
              <a:rPr lang="en-US" altLang="zh-CN" sz="2400" dirty="0"/>
              <a:t>,</a:t>
            </a:r>
            <a:r>
              <a:rPr lang="zh-CN" altLang="en-US" sz="2400" dirty="0"/>
              <a:t>设置页面上应用</a:t>
            </a:r>
            <a:r>
              <a:rPr lang="en-US" altLang="zh-CN" sz="2400" dirty="0" err="1"/>
              <a:t>cls</a:t>
            </a:r>
            <a:r>
              <a:rPr lang="zh-CN" altLang="en-US" sz="2400" dirty="0"/>
              <a:t>类样式的元素的背景颜色</a:t>
            </a:r>
            <a:r>
              <a:rPr lang="en-US" altLang="zh-CN" sz="2400" dirty="0"/>
              <a:t>(</a:t>
            </a:r>
            <a:r>
              <a:rPr lang="zh-CN" altLang="en-US" sz="2400" dirty="0"/>
              <a:t>类选择器</a:t>
            </a:r>
            <a:r>
              <a:rPr lang="en-US" altLang="zh-CN" sz="2400" dirty="0"/>
              <a:t>)</a:t>
            </a:r>
          </a:p>
        </p:txBody>
      </p:sp>
    </p:spTree>
    <p:extLst>
      <p:ext uri="{BB962C8B-B14F-4D97-AF65-F5344CB8AC3E}">
        <p14:creationId xmlns:p14="http://schemas.microsoft.com/office/powerpoint/2010/main" val="366152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idx="4294967295"/>
          </p:nvPr>
        </p:nvSpPr>
        <p:spPr>
          <a:xfrm>
            <a:off x="0" y="623888"/>
            <a:ext cx="8128000" cy="827087"/>
          </a:xfrm>
        </p:spPr>
        <p:txBody>
          <a:bodyPr/>
          <a:lstStyle/>
          <a:p>
            <a:r>
              <a:rPr kumimoji="1" lang="zh-CN" altLang="en-US" dirty="0">
                <a:solidFill>
                  <a:srgbClr val="FF0000"/>
                </a:solidFill>
              </a:rPr>
              <a:t>课程介绍</a:t>
            </a:r>
            <a:r>
              <a:rPr kumimoji="1" lang="en-US" altLang="zh-CN" dirty="0">
                <a:solidFill>
                  <a:srgbClr val="FF0000"/>
                </a:solidFill>
              </a:rPr>
              <a:t>:</a:t>
            </a:r>
            <a:r>
              <a:rPr kumimoji="1" lang="zh-CN" altLang="en-US" dirty="0">
                <a:solidFill>
                  <a:srgbClr val="FF0000"/>
                </a:solidFill>
              </a:rPr>
              <a:t>红色标记为重点内容</a:t>
            </a:r>
          </a:p>
        </p:txBody>
      </p:sp>
      <p:pic>
        <p:nvPicPr>
          <p:cNvPr id="2" name="图片 1"/>
          <p:cNvPicPr>
            <a:picLocks noChangeAspect="1"/>
          </p:cNvPicPr>
          <p:nvPr/>
        </p:nvPicPr>
        <p:blipFill>
          <a:blip r:embed="rId2"/>
          <a:stretch>
            <a:fillRect/>
          </a:stretch>
        </p:blipFill>
        <p:spPr>
          <a:xfrm>
            <a:off x="1494485" y="1598126"/>
            <a:ext cx="5000000" cy="2923809"/>
          </a:xfrm>
          <a:prstGeom prst="rect">
            <a:avLst/>
          </a:prstGeom>
        </p:spPr>
      </p:pic>
    </p:spTree>
    <p:extLst>
      <p:ext uri="{BB962C8B-B14F-4D97-AF65-F5344CB8AC3E}">
        <p14:creationId xmlns:p14="http://schemas.microsoft.com/office/powerpoint/2010/main" val="3087712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标签</a:t>
            </a:r>
            <a:r>
              <a:rPr lang="en-US" altLang="zh-CN" dirty="0"/>
              <a:t>+</a:t>
            </a:r>
            <a:r>
              <a:rPr lang="zh-CN" altLang="en-US" dirty="0"/>
              <a:t>类选择器</a:t>
            </a:r>
          </a:p>
        </p:txBody>
      </p:sp>
      <p:sp>
        <p:nvSpPr>
          <p:cNvPr id="4" name="文本框 3"/>
          <p:cNvSpPr txBox="1"/>
          <p:nvPr/>
        </p:nvSpPr>
        <p:spPr>
          <a:xfrm>
            <a:off x="498474" y="1645920"/>
            <a:ext cx="8128599" cy="2554545"/>
          </a:xfrm>
          <a:prstGeom prst="rect">
            <a:avLst/>
          </a:prstGeom>
          <a:noFill/>
        </p:spPr>
        <p:txBody>
          <a:bodyPr wrap="square" rtlCol="0">
            <a:spAutoFit/>
          </a:bodyPr>
          <a:lstStyle/>
          <a:p>
            <a:r>
              <a:rPr lang="zh-CN" altLang="en-US" sz="3200" dirty="0"/>
              <a:t>标签加类选择器</a:t>
            </a:r>
            <a:endParaRPr lang="en-US" altLang="zh-CN" sz="3200" dirty="0"/>
          </a:p>
          <a:p>
            <a:r>
              <a:rPr lang="en-US" altLang="zh-CN" sz="3200" dirty="0"/>
              <a:t>$(</a:t>
            </a:r>
            <a:r>
              <a:rPr lang="en-US" altLang="zh-CN" sz="3200" dirty="0" err="1"/>
              <a:t>li.cls</a:t>
            </a:r>
            <a:r>
              <a:rPr lang="en-US" altLang="zh-CN" sz="3200" dirty="0"/>
              <a:t>)</a:t>
            </a:r>
          </a:p>
          <a:p>
            <a:r>
              <a:rPr lang="zh-CN" altLang="en-US" sz="3200" dirty="0"/>
              <a:t>案例</a:t>
            </a:r>
            <a:r>
              <a:rPr lang="en-US" altLang="zh-CN" sz="3200" dirty="0"/>
              <a:t>:</a:t>
            </a:r>
          </a:p>
          <a:p>
            <a:r>
              <a:rPr lang="zh-CN" altLang="en-US" sz="3200" dirty="0"/>
              <a:t>点击按钮设置页面上应用</a:t>
            </a:r>
            <a:r>
              <a:rPr lang="en-US" altLang="zh-CN" sz="3200" dirty="0" err="1"/>
              <a:t>cls</a:t>
            </a:r>
            <a:r>
              <a:rPr lang="zh-CN" altLang="en-US" sz="3200" dirty="0"/>
              <a:t>类样式</a:t>
            </a:r>
            <a:r>
              <a:rPr lang="en-US" altLang="zh-CN" sz="3200" dirty="0"/>
              <a:t>li</a:t>
            </a:r>
            <a:r>
              <a:rPr lang="zh-CN" altLang="en-US" sz="3200" dirty="0"/>
              <a:t>标签的背景颜色</a:t>
            </a:r>
          </a:p>
        </p:txBody>
      </p:sp>
    </p:spTree>
    <p:extLst>
      <p:ext uri="{BB962C8B-B14F-4D97-AF65-F5344CB8AC3E}">
        <p14:creationId xmlns:p14="http://schemas.microsoft.com/office/powerpoint/2010/main" val="162712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多条件选择器</a:t>
            </a:r>
          </a:p>
        </p:txBody>
      </p:sp>
      <p:sp>
        <p:nvSpPr>
          <p:cNvPr id="4" name="文本框 3"/>
          <p:cNvSpPr txBox="1"/>
          <p:nvPr/>
        </p:nvSpPr>
        <p:spPr>
          <a:xfrm>
            <a:off x="498474" y="1450975"/>
            <a:ext cx="8352918" cy="2554545"/>
          </a:xfrm>
          <a:prstGeom prst="rect">
            <a:avLst/>
          </a:prstGeom>
          <a:noFill/>
        </p:spPr>
        <p:txBody>
          <a:bodyPr wrap="square" rtlCol="0">
            <a:spAutoFit/>
          </a:bodyPr>
          <a:lstStyle/>
          <a:p>
            <a:r>
              <a:rPr lang="zh-CN" altLang="en-US" sz="3200" dirty="0"/>
              <a:t>多条件选择器</a:t>
            </a:r>
            <a:endParaRPr lang="en-US" altLang="zh-CN" sz="3200" dirty="0"/>
          </a:p>
          <a:p>
            <a:r>
              <a:rPr lang="en-US" altLang="zh-CN" sz="3200" dirty="0"/>
              <a:t>$(</a:t>
            </a:r>
            <a:r>
              <a:rPr lang="en-US" altLang="zh-CN" sz="3200" dirty="0" err="1"/>
              <a:t>span,li,div</a:t>
            </a:r>
            <a:r>
              <a:rPr lang="en-US" altLang="zh-CN" sz="3200" dirty="0"/>
              <a:t>)</a:t>
            </a:r>
          </a:p>
          <a:p>
            <a:r>
              <a:rPr lang="zh-CN" altLang="en-US" sz="3200" dirty="0"/>
              <a:t>案例</a:t>
            </a:r>
            <a:r>
              <a:rPr lang="en-US" altLang="zh-CN" sz="3200" dirty="0"/>
              <a:t>:</a:t>
            </a:r>
          </a:p>
          <a:p>
            <a:r>
              <a:rPr lang="zh-CN" altLang="en-US" sz="3200" dirty="0"/>
              <a:t>点击按钮</a:t>
            </a:r>
            <a:r>
              <a:rPr lang="en-US" altLang="zh-CN" sz="3200" dirty="0"/>
              <a:t>,</a:t>
            </a:r>
            <a:r>
              <a:rPr lang="zh-CN" altLang="en-US" sz="3200" dirty="0"/>
              <a:t>设置页面中的</a:t>
            </a:r>
            <a:r>
              <a:rPr lang="en-US" altLang="zh-CN" sz="3200" dirty="0"/>
              <a:t>span</a:t>
            </a:r>
            <a:r>
              <a:rPr lang="zh-CN" altLang="en-US" sz="3200" dirty="0"/>
              <a:t>标签</a:t>
            </a:r>
            <a:r>
              <a:rPr lang="en-US" altLang="zh-CN" sz="3200" dirty="0"/>
              <a:t>,li</a:t>
            </a:r>
            <a:r>
              <a:rPr lang="zh-CN" altLang="en-US" sz="3200" dirty="0"/>
              <a:t>标签</a:t>
            </a:r>
            <a:r>
              <a:rPr lang="en-US" altLang="zh-CN" sz="3200" dirty="0"/>
              <a:t>,div</a:t>
            </a:r>
            <a:r>
              <a:rPr lang="zh-CN" altLang="en-US" sz="3200" dirty="0"/>
              <a:t>标签的背景颜色</a:t>
            </a:r>
            <a:endParaRPr lang="en-US" altLang="zh-CN" sz="3200" dirty="0"/>
          </a:p>
        </p:txBody>
      </p:sp>
    </p:spTree>
    <p:extLst>
      <p:ext uri="{BB962C8B-B14F-4D97-AF65-F5344CB8AC3E}">
        <p14:creationId xmlns:p14="http://schemas.microsoft.com/office/powerpoint/2010/main" val="141873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几个常见的方法</a:t>
            </a:r>
          </a:p>
        </p:txBody>
      </p:sp>
      <p:sp>
        <p:nvSpPr>
          <p:cNvPr id="4" name="文本框 3"/>
          <p:cNvSpPr txBox="1"/>
          <p:nvPr/>
        </p:nvSpPr>
        <p:spPr>
          <a:xfrm>
            <a:off x="365760" y="1450974"/>
            <a:ext cx="8906256" cy="4401205"/>
          </a:xfrm>
          <a:prstGeom prst="rect">
            <a:avLst/>
          </a:prstGeom>
          <a:noFill/>
        </p:spPr>
        <p:txBody>
          <a:bodyPr wrap="square" rtlCol="0">
            <a:spAutoFit/>
          </a:bodyPr>
          <a:lstStyle/>
          <a:p>
            <a:r>
              <a:rPr lang="en-US" altLang="zh-CN" sz="2800" b="1" dirty="0">
                <a:solidFill>
                  <a:srgbClr val="FF0000"/>
                </a:solidFill>
              </a:rPr>
              <a:t>.html()</a:t>
            </a:r>
            <a:r>
              <a:rPr lang="zh-CN" altLang="en-US" sz="2800" b="1" dirty="0">
                <a:solidFill>
                  <a:srgbClr val="FF0000"/>
                </a:solidFill>
              </a:rPr>
              <a:t>方法</a:t>
            </a:r>
            <a:r>
              <a:rPr lang="en-US" altLang="zh-CN" sz="2800" dirty="0"/>
              <a:t>,</a:t>
            </a:r>
            <a:r>
              <a:rPr lang="zh-CN" altLang="en-US" sz="2800" dirty="0"/>
              <a:t>设置标签中间显示其他标签及内容</a:t>
            </a:r>
            <a:r>
              <a:rPr lang="en-US" altLang="zh-CN" sz="2800" dirty="0"/>
              <a:t>,</a:t>
            </a:r>
            <a:r>
              <a:rPr lang="zh-CN" altLang="en-US" sz="2800" dirty="0"/>
              <a:t>类似于</a:t>
            </a:r>
            <a:r>
              <a:rPr lang="en-US" altLang="zh-CN" sz="2800" dirty="0" err="1"/>
              <a:t>innerHTML</a:t>
            </a:r>
            <a:endParaRPr lang="en-US" altLang="zh-CN" sz="2800" dirty="0"/>
          </a:p>
          <a:p>
            <a:r>
              <a:rPr lang="en-US" altLang="zh-CN" sz="2800" b="1" dirty="0">
                <a:solidFill>
                  <a:srgbClr val="FF0000"/>
                </a:solidFill>
              </a:rPr>
              <a:t>.text()</a:t>
            </a:r>
            <a:r>
              <a:rPr lang="zh-CN" altLang="en-US" sz="2800" b="1" dirty="0">
                <a:solidFill>
                  <a:srgbClr val="FF0000"/>
                </a:solidFill>
              </a:rPr>
              <a:t>方法</a:t>
            </a:r>
            <a:r>
              <a:rPr lang="en-US" altLang="zh-CN" sz="2800" dirty="0"/>
              <a:t>,</a:t>
            </a:r>
            <a:r>
              <a:rPr lang="zh-CN" altLang="en-US" sz="2800" dirty="0"/>
              <a:t>设置标签中间显示的文本内容</a:t>
            </a:r>
            <a:r>
              <a:rPr lang="en-US" altLang="zh-CN" sz="2800" dirty="0"/>
              <a:t>,</a:t>
            </a:r>
            <a:r>
              <a:rPr lang="zh-CN" altLang="en-US" sz="2800" dirty="0"/>
              <a:t>类似于</a:t>
            </a:r>
            <a:r>
              <a:rPr lang="en-US" altLang="zh-CN" sz="2800" dirty="0" err="1"/>
              <a:t>innerText</a:t>
            </a:r>
            <a:endParaRPr lang="en-US" altLang="zh-CN" sz="2800" dirty="0"/>
          </a:p>
          <a:p>
            <a:r>
              <a:rPr lang="en-US" altLang="zh-CN" sz="2800" b="1" dirty="0">
                <a:solidFill>
                  <a:srgbClr val="FF0000"/>
                </a:solidFill>
              </a:rPr>
              <a:t>.</a:t>
            </a:r>
            <a:r>
              <a:rPr lang="en-US" altLang="zh-CN" sz="2800" b="1" dirty="0" err="1">
                <a:solidFill>
                  <a:srgbClr val="FF0000"/>
                </a:solidFill>
              </a:rPr>
              <a:t>val</a:t>
            </a:r>
            <a:r>
              <a:rPr lang="en-US" altLang="zh-CN" sz="2800" b="1" dirty="0">
                <a:solidFill>
                  <a:srgbClr val="FF0000"/>
                </a:solidFill>
              </a:rPr>
              <a:t>()</a:t>
            </a:r>
            <a:r>
              <a:rPr lang="zh-CN" altLang="en-US" sz="2800" b="1" dirty="0">
                <a:solidFill>
                  <a:srgbClr val="FF0000"/>
                </a:solidFill>
              </a:rPr>
              <a:t>方法</a:t>
            </a:r>
            <a:r>
              <a:rPr lang="en-US" altLang="zh-CN" sz="2800" dirty="0"/>
              <a:t>.</a:t>
            </a:r>
            <a:r>
              <a:rPr lang="zh-CN" altLang="en-US" sz="2800" dirty="0"/>
              <a:t>设置</a:t>
            </a:r>
            <a:r>
              <a:rPr lang="en-US" altLang="zh-CN" sz="2800" dirty="0"/>
              <a:t>input</a:t>
            </a:r>
            <a:r>
              <a:rPr lang="zh-CN" altLang="en-US" sz="2800" dirty="0"/>
              <a:t>标签中</a:t>
            </a:r>
            <a:r>
              <a:rPr lang="en-US" altLang="zh-CN" sz="2800" dirty="0"/>
              <a:t>value</a:t>
            </a:r>
            <a:r>
              <a:rPr lang="zh-CN" altLang="en-US" sz="2800" dirty="0"/>
              <a:t>的值</a:t>
            </a:r>
            <a:r>
              <a:rPr lang="en-US" altLang="zh-CN" sz="2800" dirty="0"/>
              <a:t>,</a:t>
            </a:r>
            <a:r>
              <a:rPr lang="zh-CN" altLang="en-US" sz="2800" dirty="0"/>
              <a:t>类似于</a:t>
            </a:r>
            <a:r>
              <a:rPr lang="en-US" altLang="zh-CN" sz="2800" dirty="0"/>
              <a:t>value</a:t>
            </a:r>
          </a:p>
          <a:p>
            <a:r>
              <a:rPr lang="en-US" altLang="zh-CN" sz="2800" b="1" dirty="0">
                <a:solidFill>
                  <a:srgbClr val="FF0000"/>
                </a:solidFill>
              </a:rPr>
              <a:t>.</a:t>
            </a:r>
            <a:r>
              <a:rPr lang="en-US" altLang="zh-CN" sz="2800" b="1" dirty="0" err="1">
                <a:solidFill>
                  <a:srgbClr val="FF0000"/>
                </a:solidFill>
              </a:rPr>
              <a:t>css</a:t>
            </a:r>
            <a:r>
              <a:rPr lang="en-US" altLang="zh-CN" sz="2800" b="1" dirty="0">
                <a:solidFill>
                  <a:srgbClr val="FF0000"/>
                </a:solidFill>
              </a:rPr>
              <a:t>()</a:t>
            </a:r>
            <a:r>
              <a:rPr lang="zh-CN" altLang="en-US" sz="2800" b="1" dirty="0">
                <a:solidFill>
                  <a:srgbClr val="FF0000"/>
                </a:solidFill>
              </a:rPr>
              <a:t>方法</a:t>
            </a:r>
            <a:r>
              <a:rPr lang="en-US" altLang="zh-CN" sz="2800" dirty="0"/>
              <a:t>,.</a:t>
            </a:r>
            <a:r>
              <a:rPr lang="zh-CN" altLang="en-US" sz="2800" dirty="0"/>
              <a:t>设置元素的样式</a:t>
            </a:r>
            <a:r>
              <a:rPr lang="en-US" altLang="zh-CN" sz="2800" dirty="0"/>
              <a:t>,</a:t>
            </a:r>
            <a:r>
              <a:rPr lang="zh-CN" altLang="en-US" sz="2800" dirty="0"/>
              <a:t>类似于</a:t>
            </a:r>
            <a:r>
              <a:rPr lang="en-US" altLang="zh-CN" sz="2800" dirty="0"/>
              <a:t>style</a:t>
            </a:r>
          </a:p>
          <a:p>
            <a:r>
              <a:rPr lang="zh-CN" altLang="en-US" sz="2800" dirty="0"/>
              <a:t>注意</a:t>
            </a:r>
            <a:r>
              <a:rPr lang="en-US" altLang="zh-CN" sz="2800" dirty="0"/>
              <a:t>:</a:t>
            </a:r>
          </a:p>
          <a:p>
            <a:r>
              <a:rPr lang="en-US" altLang="zh-CN" sz="2800" dirty="0">
                <a:solidFill>
                  <a:srgbClr val="FF0000"/>
                </a:solidFill>
              </a:rPr>
              <a:t>()</a:t>
            </a:r>
            <a:r>
              <a:rPr lang="zh-CN" altLang="en-US" sz="2800" dirty="0">
                <a:solidFill>
                  <a:srgbClr val="FF0000"/>
                </a:solidFill>
              </a:rPr>
              <a:t>中写字符串</a:t>
            </a:r>
            <a:r>
              <a:rPr lang="en-US" altLang="zh-CN" sz="2800" dirty="0">
                <a:solidFill>
                  <a:srgbClr val="FF0000"/>
                </a:solidFill>
              </a:rPr>
              <a:t>,</a:t>
            </a:r>
            <a:r>
              <a:rPr lang="zh-CN" altLang="en-US" sz="2800" dirty="0">
                <a:solidFill>
                  <a:srgbClr val="FF0000"/>
                </a:solidFill>
              </a:rPr>
              <a:t>一个参数</a:t>
            </a:r>
            <a:r>
              <a:rPr lang="en-US" altLang="zh-CN" sz="2800" dirty="0">
                <a:solidFill>
                  <a:srgbClr val="FF0000"/>
                </a:solidFill>
              </a:rPr>
              <a:t>,</a:t>
            </a:r>
            <a:r>
              <a:rPr lang="zh-CN" altLang="en-US" sz="2800" dirty="0">
                <a:solidFill>
                  <a:srgbClr val="FF0000"/>
                </a:solidFill>
              </a:rPr>
              <a:t>就是要设置的值</a:t>
            </a:r>
            <a:r>
              <a:rPr lang="en-US" altLang="zh-CN" sz="2800" dirty="0">
                <a:solidFill>
                  <a:srgbClr val="FF0000"/>
                </a:solidFill>
              </a:rPr>
              <a:t>,</a:t>
            </a:r>
            <a:r>
              <a:rPr lang="zh-CN" altLang="en-US" sz="2800" dirty="0">
                <a:solidFill>
                  <a:srgbClr val="FF0000"/>
                </a:solidFill>
              </a:rPr>
              <a:t>什么也不写</a:t>
            </a:r>
            <a:r>
              <a:rPr lang="en-US" altLang="zh-CN" sz="2800" dirty="0">
                <a:solidFill>
                  <a:srgbClr val="FF0000"/>
                </a:solidFill>
              </a:rPr>
              <a:t>,</a:t>
            </a:r>
            <a:r>
              <a:rPr lang="zh-CN" altLang="en-US" sz="2800" dirty="0">
                <a:solidFill>
                  <a:srgbClr val="FF0000"/>
                </a:solidFill>
              </a:rPr>
              <a:t>返回的是这个属性的值</a:t>
            </a:r>
            <a:endParaRPr lang="en-US" altLang="zh-CN" sz="2800" dirty="0">
              <a:solidFill>
                <a:srgbClr val="FF0000"/>
              </a:solidFill>
            </a:endParaRPr>
          </a:p>
          <a:p>
            <a:r>
              <a:rPr lang="en-US" altLang="zh-CN" sz="2800" dirty="0">
                <a:solidFill>
                  <a:schemeClr val="accent1"/>
                </a:solidFill>
              </a:rPr>
              <a:t>.</a:t>
            </a:r>
            <a:r>
              <a:rPr lang="en-US" altLang="zh-CN" sz="2800" dirty="0" err="1">
                <a:solidFill>
                  <a:schemeClr val="accent1"/>
                </a:solidFill>
              </a:rPr>
              <a:t>css</a:t>
            </a:r>
            <a:r>
              <a:rPr lang="en-US" altLang="zh-CN" sz="2800" dirty="0">
                <a:solidFill>
                  <a:schemeClr val="accent1"/>
                </a:solidFill>
              </a:rPr>
              <a:t>()</a:t>
            </a:r>
            <a:r>
              <a:rPr lang="zh-CN" altLang="en-US" sz="2800" dirty="0">
                <a:solidFill>
                  <a:schemeClr val="accent1"/>
                </a:solidFill>
              </a:rPr>
              <a:t>写的是键值对</a:t>
            </a:r>
          </a:p>
        </p:txBody>
      </p:sp>
    </p:spTree>
    <p:extLst>
      <p:ext uri="{BB962C8B-B14F-4D97-AF65-F5344CB8AC3E}">
        <p14:creationId xmlns:p14="http://schemas.microsoft.com/office/powerpoint/2010/main" val="83810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层级选择器</a:t>
            </a:r>
          </a:p>
        </p:txBody>
      </p:sp>
      <p:sp>
        <p:nvSpPr>
          <p:cNvPr id="4" name="文本框 3"/>
          <p:cNvSpPr txBox="1"/>
          <p:nvPr/>
        </p:nvSpPr>
        <p:spPr>
          <a:xfrm>
            <a:off x="467544" y="1500484"/>
            <a:ext cx="8128599" cy="3108543"/>
          </a:xfrm>
          <a:prstGeom prst="rect">
            <a:avLst/>
          </a:prstGeom>
          <a:noFill/>
        </p:spPr>
        <p:txBody>
          <a:bodyPr wrap="square" rtlCol="0">
            <a:spAutoFit/>
          </a:bodyPr>
          <a:lstStyle/>
          <a:p>
            <a:r>
              <a:rPr lang="zh-CN" altLang="en-US" sz="2800" dirty="0"/>
              <a:t>层次选择器</a:t>
            </a:r>
            <a:r>
              <a:rPr lang="en-US" altLang="zh-CN" sz="2800" dirty="0"/>
              <a:t>:</a:t>
            </a:r>
          </a:p>
          <a:p>
            <a:r>
              <a:rPr lang="zh-CN" altLang="en-US" sz="2800" dirty="0"/>
              <a:t>后代选择器</a:t>
            </a:r>
            <a:r>
              <a:rPr lang="en-US" altLang="zh-CN" sz="2800" dirty="0"/>
              <a:t>(</a:t>
            </a:r>
            <a:r>
              <a:rPr lang="zh-CN" altLang="en-US" sz="2800" dirty="0"/>
              <a:t>子元素中元素</a:t>
            </a:r>
            <a:r>
              <a:rPr lang="en-US" altLang="zh-CN" sz="2800" dirty="0"/>
              <a:t>,</a:t>
            </a:r>
            <a:r>
              <a:rPr lang="zh-CN" altLang="en-US" sz="2800" dirty="0"/>
              <a:t>子</a:t>
            </a:r>
            <a:r>
              <a:rPr lang="en-US" altLang="zh-CN" sz="2800" dirty="0"/>
              <a:t>,</a:t>
            </a:r>
            <a:r>
              <a:rPr lang="zh-CN" altLang="en-US" sz="2800" dirty="0"/>
              <a:t>仔仔</a:t>
            </a:r>
            <a:r>
              <a:rPr lang="en-US" altLang="zh-CN" sz="2800" dirty="0"/>
              <a:t>,</a:t>
            </a:r>
            <a:r>
              <a:rPr lang="zh-CN" altLang="en-US" sz="2800" dirty="0"/>
              <a:t>孙</a:t>
            </a:r>
            <a:r>
              <a:rPr lang="en-US" altLang="zh-CN" sz="2800" dirty="0"/>
              <a:t>)</a:t>
            </a:r>
          </a:p>
          <a:p>
            <a:r>
              <a:rPr lang="en-US" altLang="zh-CN" sz="2800" dirty="0">
                <a:solidFill>
                  <a:srgbClr val="FF0000"/>
                </a:solidFill>
              </a:rPr>
              <a:t>$(“#dv li”)</a:t>
            </a:r>
            <a:r>
              <a:rPr lang="zh-CN" altLang="en-US" sz="2800" dirty="0">
                <a:solidFill>
                  <a:srgbClr val="FF0000"/>
                </a:solidFill>
              </a:rPr>
              <a:t>或者</a:t>
            </a:r>
            <a:r>
              <a:rPr lang="en-US" altLang="zh-CN" sz="2800" dirty="0">
                <a:solidFill>
                  <a:srgbClr val="FF0000"/>
                </a:solidFill>
              </a:rPr>
              <a:t>$(“</a:t>
            </a:r>
            <a:r>
              <a:rPr lang="en-US" altLang="zh-CN" sz="2800" dirty="0" err="1">
                <a:solidFill>
                  <a:srgbClr val="FF0000"/>
                </a:solidFill>
              </a:rPr>
              <a:t>ul</a:t>
            </a:r>
            <a:r>
              <a:rPr lang="en-US" altLang="zh-CN" sz="2800" dirty="0">
                <a:solidFill>
                  <a:srgbClr val="FF0000"/>
                </a:solidFill>
              </a:rPr>
              <a:t> li”)</a:t>
            </a:r>
            <a:r>
              <a:rPr lang="zh-CN" altLang="en-US" sz="2800" dirty="0">
                <a:solidFill>
                  <a:srgbClr val="FF0000"/>
                </a:solidFill>
              </a:rPr>
              <a:t>或者</a:t>
            </a:r>
            <a:r>
              <a:rPr lang="en-US" altLang="zh-CN" sz="2800" dirty="0">
                <a:solidFill>
                  <a:srgbClr val="FF0000"/>
                </a:solidFill>
              </a:rPr>
              <a:t>$(“.</a:t>
            </a:r>
            <a:r>
              <a:rPr lang="en-US" altLang="zh-CN" sz="2800" dirty="0" err="1">
                <a:solidFill>
                  <a:srgbClr val="FF0000"/>
                </a:solidFill>
              </a:rPr>
              <a:t>cls</a:t>
            </a:r>
            <a:r>
              <a:rPr lang="en-US" altLang="zh-CN" sz="2800" dirty="0">
                <a:solidFill>
                  <a:srgbClr val="FF0000"/>
                </a:solidFill>
              </a:rPr>
              <a:t> li”)</a:t>
            </a:r>
          </a:p>
          <a:p>
            <a:r>
              <a:rPr lang="zh-CN" altLang="en-US" sz="2800" dirty="0"/>
              <a:t>子代选择器</a:t>
            </a:r>
            <a:r>
              <a:rPr lang="en-US" altLang="zh-CN" sz="2800" dirty="0"/>
              <a:t>(</a:t>
            </a:r>
            <a:r>
              <a:rPr lang="zh-CN" altLang="en-US" sz="2800" dirty="0"/>
              <a:t>直接的所有子元素</a:t>
            </a:r>
            <a:r>
              <a:rPr lang="en-US" altLang="zh-CN" sz="2800" dirty="0"/>
              <a:t>,</a:t>
            </a:r>
            <a:r>
              <a:rPr lang="zh-CN" altLang="en-US" sz="2800" dirty="0"/>
              <a:t>儿子</a:t>
            </a:r>
            <a:r>
              <a:rPr lang="en-US" altLang="zh-CN" sz="2800" dirty="0"/>
              <a:t>)</a:t>
            </a:r>
          </a:p>
          <a:p>
            <a:r>
              <a:rPr lang="en-US" altLang="zh-CN" sz="2800" dirty="0">
                <a:solidFill>
                  <a:srgbClr val="FF0000"/>
                </a:solidFill>
              </a:rPr>
              <a:t>$(“#</a:t>
            </a:r>
            <a:r>
              <a:rPr lang="en-US" altLang="zh-CN" sz="2800" dirty="0" err="1">
                <a:solidFill>
                  <a:srgbClr val="FF0000"/>
                </a:solidFill>
              </a:rPr>
              <a:t>ul</a:t>
            </a:r>
            <a:r>
              <a:rPr lang="en-US" altLang="zh-CN" sz="2800" dirty="0">
                <a:solidFill>
                  <a:srgbClr val="FF0000"/>
                </a:solidFill>
              </a:rPr>
              <a:t>&gt;li”)</a:t>
            </a:r>
            <a:r>
              <a:rPr lang="zh-CN" altLang="en-US" sz="2800" dirty="0">
                <a:solidFill>
                  <a:srgbClr val="FF0000"/>
                </a:solidFill>
              </a:rPr>
              <a:t>或者</a:t>
            </a:r>
            <a:r>
              <a:rPr lang="en-US" altLang="zh-CN" sz="2800" dirty="0">
                <a:solidFill>
                  <a:srgbClr val="FF0000"/>
                </a:solidFill>
              </a:rPr>
              <a:t>$(“div &gt;span”)</a:t>
            </a:r>
            <a:r>
              <a:rPr lang="zh-CN" altLang="en-US" sz="2800" dirty="0">
                <a:solidFill>
                  <a:srgbClr val="FF0000"/>
                </a:solidFill>
              </a:rPr>
              <a:t>或者</a:t>
            </a:r>
            <a:r>
              <a:rPr lang="en-US" altLang="zh-CN" sz="2800" dirty="0">
                <a:solidFill>
                  <a:srgbClr val="FF0000"/>
                </a:solidFill>
              </a:rPr>
              <a:t>$(“.</a:t>
            </a:r>
            <a:r>
              <a:rPr lang="en-US" altLang="zh-CN" sz="2800" dirty="0" err="1">
                <a:solidFill>
                  <a:srgbClr val="FF0000"/>
                </a:solidFill>
              </a:rPr>
              <a:t>cls</a:t>
            </a:r>
            <a:r>
              <a:rPr lang="en-US" altLang="zh-CN" sz="2800" dirty="0">
                <a:solidFill>
                  <a:srgbClr val="FF0000"/>
                </a:solidFill>
              </a:rPr>
              <a:t> &gt;li”)</a:t>
            </a:r>
          </a:p>
          <a:p>
            <a:r>
              <a:rPr lang="zh-CN" altLang="en-US" sz="2800" dirty="0"/>
              <a:t>案例</a:t>
            </a:r>
            <a:r>
              <a:rPr lang="en-US" altLang="zh-CN" sz="2800" dirty="0"/>
              <a:t>:</a:t>
            </a:r>
            <a:r>
              <a:rPr lang="zh-CN" altLang="en-US" sz="2800" dirty="0"/>
              <a:t>球队高亮显示</a:t>
            </a:r>
            <a:endParaRPr lang="en-US" altLang="zh-CN" sz="2800" dirty="0"/>
          </a:p>
          <a:p>
            <a:r>
              <a:rPr lang="zh-CN" altLang="en-US" sz="2800" dirty="0"/>
              <a:t>案例</a:t>
            </a:r>
            <a:r>
              <a:rPr lang="en-US" altLang="zh-CN" sz="2800" dirty="0"/>
              <a:t>:</a:t>
            </a:r>
            <a:r>
              <a:rPr lang="zh-CN" altLang="en-US" sz="2800" dirty="0"/>
              <a:t>点击按钮修改层中所有的标签的背景颜色</a:t>
            </a:r>
          </a:p>
        </p:txBody>
      </p:sp>
      <p:sp>
        <p:nvSpPr>
          <p:cNvPr id="5" name="Rectangle 1"/>
          <p:cNvSpPr>
            <a:spLocks noChangeArrowheads="1"/>
          </p:cNvSpPr>
          <p:nvPr/>
        </p:nvSpPr>
        <p:spPr bwMode="auto">
          <a:xfrm>
            <a:off x="306033" y="4581640"/>
            <a:ext cx="3596640" cy="1615827"/>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 &gt;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mouseover</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 &gt;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mouseout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4313942" y="4928850"/>
            <a:ext cx="4028571" cy="1504762"/>
          </a:xfrm>
          <a:prstGeom prst="rect">
            <a:avLst/>
          </a:prstGeom>
        </p:spPr>
      </p:pic>
      <p:sp>
        <p:nvSpPr>
          <p:cNvPr id="7" name="Rectangle 2"/>
          <p:cNvSpPr>
            <a:spLocks noChangeArrowheads="1"/>
          </p:cNvSpPr>
          <p:nvPr/>
        </p:nvSpPr>
        <p:spPr bwMode="auto">
          <a:xfrm>
            <a:off x="3902673" y="4559518"/>
            <a:ext cx="5515429"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"#dv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54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层级选择器</a:t>
            </a:r>
          </a:p>
        </p:txBody>
      </p:sp>
      <p:sp>
        <p:nvSpPr>
          <p:cNvPr id="4" name="Rectangle 1"/>
          <p:cNvSpPr>
            <a:spLocks noChangeArrowheads="1"/>
          </p:cNvSpPr>
          <p:nvPr/>
        </p:nvSpPr>
        <p:spPr bwMode="auto">
          <a:xfrm>
            <a:off x="498474" y="4272345"/>
            <a:ext cx="6241942" cy="2031325"/>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获取</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div</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下的</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ul</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下的</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li</a:t>
            </a:r>
            <a:b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".wrap&gt;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mouseover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显示</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ul</a:t>
            </a:r>
            <a:b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".wrap&gt;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mouseout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显示</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ul</a:t>
            </a:r>
            <a:b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2920998" y="2638846"/>
            <a:ext cx="6353069" cy="1200329"/>
          </a:xfrm>
          <a:prstGeom prst="rect">
            <a:avLst/>
          </a:prstGeom>
        </p:spPr>
        <p:txBody>
          <a:bodyPr wrap="square">
            <a:spAutoFit/>
          </a:bodyPr>
          <a:lstStyle/>
          <a:p>
            <a:r>
              <a:rPr lang="zh-CN" altLang="zh-CN" dirty="0">
                <a:solidFill>
                  <a:srgbClr val="000000"/>
                </a:solidFill>
                <a:latin typeface="Consolas" panose="020B0609020204030204" pitchFamily="49" charset="0"/>
                <a:cs typeface="Consolas" panose="020B0609020204030204" pitchFamily="49" charset="0"/>
              </a:rPr>
              <a:t> </a:t>
            </a:r>
            <a:r>
              <a:rPr lang="zh-CN" altLang="zh-CN" i="1" dirty="0">
                <a:solidFill>
                  <a:srgbClr val="1C1C1C"/>
                </a:solidFill>
                <a:latin typeface="Consolas" panose="020B0609020204030204" pitchFamily="49" charset="0"/>
                <a:cs typeface="Consolas" panose="020B0609020204030204" pitchFamily="49" charset="0"/>
              </a:rPr>
              <a:t>//</a:t>
            </a:r>
            <a:r>
              <a:rPr lang="zh-CN" altLang="zh-CN" i="1" dirty="0">
                <a:solidFill>
                  <a:srgbClr val="1C1C1C"/>
                </a:solidFill>
                <a:latin typeface="宋体" panose="02010600030101010101" pitchFamily="2" charset="-122"/>
                <a:cs typeface="Consolas" panose="020B0609020204030204" pitchFamily="49" charset="0"/>
              </a:rPr>
              <a:t>这个元素后紧跟着的第一个元素</a:t>
            </a:r>
            <a:br>
              <a:rPr lang="zh-CN" altLang="zh-CN" i="1" dirty="0">
                <a:solidFill>
                  <a:srgbClr val="1C1C1C"/>
                </a:solidFill>
                <a:latin typeface="宋体" panose="02010600030101010101" pitchFamily="2" charset="-122"/>
                <a:cs typeface="Consolas" panose="020B0609020204030204" pitchFamily="49" charset="0"/>
              </a:rPr>
            </a:br>
            <a:r>
              <a:rPr lang="zh-CN" altLang="zh-CN" i="1" dirty="0">
                <a:solidFill>
                  <a:srgbClr val="1C1C1C"/>
                </a:solidFill>
                <a:latin typeface="宋体" panose="02010600030101010101" pitchFamily="2" charset="-122"/>
                <a:cs typeface="Consolas" panose="020B0609020204030204" pitchFamily="49" charset="0"/>
              </a:rPr>
              <a:t>    </a:t>
            </a:r>
            <a:r>
              <a:rPr lang="zh-CN" altLang="zh-CN" b="1" dirty="0">
                <a:solidFill>
                  <a:srgbClr val="660E7A"/>
                </a:solidFill>
                <a:latin typeface="Consolas" panose="020B0609020204030204" pitchFamily="49" charset="0"/>
                <a:cs typeface="Consolas" panose="020B0609020204030204" pitchFamily="49" charset="0"/>
              </a:rPr>
              <a:t>$</a:t>
            </a:r>
            <a:r>
              <a:rPr lang="zh-CN" altLang="zh-CN" dirty="0">
                <a:solidFill>
                  <a:srgbClr val="000000"/>
                </a:solidFill>
                <a:latin typeface="Consolas" panose="020B0609020204030204" pitchFamily="49" charset="0"/>
                <a:cs typeface="Consolas" panose="020B0609020204030204" pitchFamily="49" charset="0"/>
              </a:rPr>
              <a:t>(</a:t>
            </a:r>
            <a:r>
              <a:rPr lang="zh-CN" altLang="zh-CN" b="1" dirty="0">
                <a:solidFill>
                  <a:srgbClr val="008000"/>
                </a:solidFill>
                <a:latin typeface="Consolas" panose="020B0609020204030204" pitchFamily="49" charset="0"/>
                <a:cs typeface="Consolas" panose="020B0609020204030204" pitchFamily="49" charset="0"/>
              </a:rPr>
              <a:t>'</a:t>
            </a:r>
            <a:r>
              <a:rPr lang="zh-CN" altLang="zh-CN" b="1" dirty="0">
                <a:solidFill>
                  <a:srgbClr val="3385FF"/>
                </a:solidFill>
                <a:latin typeface="Consolas" panose="020B0609020204030204" pitchFamily="49" charset="0"/>
                <a:cs typeface="Consolas" panose="020B0609020204030204" pitchFamily="49" charset="0"/>
              </a:rPr>
              <a:t>div</a:t>
            </a:r>
            <a:r>
              <a:rPr lang="zh-CN" altLang="zh-CN" b="1" dirty="0">
                <a:solidFill>
                  <a:srgbClr val="008000"/>
                </a:solidFill>
                <a:latin typeface="Consolas" panose="020B0609020204030204" pitchFamily="49" charset="0"/>
                <a:cs typeface="Consolas" panose="020B0609020204030204" pitchFamily="49" charset="0"/>
              </a:rPr>
              <a:t>+</a:t>
            </a:r>
            <a:r>
              <a:rPr lang="zh-CN" altLang="zh-CN" b="1" dirty="0">
                <a:solidFill>
                  <a:srgbClr val="3385FF"/>
                </a:solidFill>
                <a:latin typeface="Consolas" panose="020B0609020204030204" pitchFamily="49" charset="0"/>
                <a:cs typeface="Consolas" panose="020B0609020204030204" pitchFamily="49" charset="0"/>
              </a:rPr>
              <a:t>span</a:t>
            </a:r>
            <a:r>
              <a:rPr lang="zh-CN" altLang="zh-CN" b="1" dirty="0">
                <a:solidFill>
                  <a:srgbClr val="008000"/>
                </a:solidFill>
                <a:latin typeface="Consolas" panose="020B0609020204030204" pitchFamily="49" charset="0"/>
                <a:cs typeface="Consolas" panose="020B0609020204030204" pitchFamily="49" charset="0"/>
              </a:rPr>
              <a:t>'</a:t>
            </a:r>
            <a:r>
              <a:rPr lang="zh-CN" altLang="zh-CN" dirty="0">
                <a:solidFill>
                  <a:srgbClr val="000000"/>
                </a:solidFill>
                <a:latin typeface="Consolas" panose="020B0609020204030204" pitchFamily="49" charset="0"/>
                <a:cs typeface="Consolas" panose="020B0609020204030204" pitchFamily="49" charset="0"/>
              </a:rPr>
              <a:t>).</a:t>
            </a:r>
            <a:r>
              <a:rPr lang="zh-CN" altLang="zh-CN" dirty="0">
                <a:solidFill>
                  <a:srgbClr val="7A7A43"/>
                </a:solidFill>
                <a:latin typeface="Consolas" panose="020B0609020204030204" pitchFamily="49" charset="0"/>
                <a:cs typeface="Consolas" panose="020B0609020204030204" pitchFamily="49" charset="0"/>
              </a:rPr>
              <a:t>css</a:t>
            </a:r>
            <a:r>
              <a:rPr lang="zh-CN" altLang="zh-CN" dirty="0">
                <a:solidFill>
                  <a:srgbClr val="000000"/>
                </a:solidFill>
                <a:latin typeface="Consolas" panose="020B0609020204030204" pitchFamily="49" charset="0"/>
                <a:cs typeface="Consolas" panose="020B0609020204030204" pitchFamily="49" charset="0"/>
              </a:rPr>
              <a:t>(</a:t>
            </a:r>
            <a:r>
              <a:rPr lang="zh-CN" altLang="zh-CN" b="1" dirty="0">
                <a:solidFill>
                  <a:srgbClr val="008000"/>
                </a:solidFill>
                <a:latin typeface="Consolas" panose="020B0609020204030204" pitchFamily="49" charset="0"/>
                <a:cs typeface="Consolas" panose="020B0609020204030204" pitchFamily="49" charset="0"/>
              </a:rPr>
              <a:t>'backgroundColor'</a:t>
            </a:r>
            <a:r>
              <a:rPr lang="zh-CN" altLang="zh-CN" dirty="0">
                <a:solidFill>
                  <a:srgbClr val="000000"/>
                </a:solidFill>
                <a:latin typeface="Consolas" panose="020B0609020204030204" pitchFamily="49" charset="0"/>
                <a:cs typeface="Consolas" panose="020B0609020204030204" pitchFamily="49" charset="0"/>
              </a:rPr>
              <a:t>, </a:t>
            </a:r>
            <a:r>
              <a:rPr lang="zh-CN" altLang="zh-CN" b="1" dirty="0">
                <a:solidFill>
                  <a:srgbClr val="008000"/>
                </a:solidFill>
                <a:latin typeface="Consolas" panose="020B0609020204030204" pitchFamily="49" charset="0"/>
                <a:cs typeface="Consolas" panose="020B0609020204030204" pitchFamily="49" charset="0"/>
              </a:rPr>
              <a:t>'red'</a:t>
            </a:r>
            <a:r>
              <a:rPr lang="zh-CN" altLang="zh-CN" dirty="0">
                <a:solidFill>
                  <a:srgbClr val="000000"/>
                </a:solidFill>
                <a:latin typeface="Consolas" panose="020B0609020204030204" pitchFamily="49" charset="0"/>
                <a:cs typeface="Consolas" panose="020B0609020204030204" pitchFamily="49" charset="0"/>
              </a:rPr>
              <a:t>);</a:t>
            </a:r>
            <a:br>
              <a:rPr lang="zh-CN" altLang="zh-CN" dirty="0">
                <a:solidFill>
                  <a:srgbClr val="000000"/>
                </a:solidFill>
                <a:latin typeface="Consolas" panose="020B0609020204030204" pitchFamily="49" charset="0"/>
                <a:cs typeface="Consolas" panose="020B0609020204030204" pitchFamily="49" charset="0"/>
              </a:rPr>
            </a:br>
            <a:r>
              <a:rPr lang="zh-CN" altLang="zh-CN" dirty="0">
                <a:solidFill>
                  <a:srgbClr val="000000"/>
                </a:solidFill>
                <a:latin typeface="Consolas" panose="020B0609020204030204" pitchFamily="49" charset="0"/>
                <a:cs typeface="Consolas" panose="020B0609020204030204" pitchFamily="49" charset="0"/>
              </a:rPr>
              <a:t>    </a:t>
            </a:r>
            <a:r>
              <a:rPr lang="zh-CN" altLang="zh-CN" i="1" dirty="0">
                <a:solidFill>
                  <a:srgbClr val="1C1C1C"/>
                </a:solidFill>
                <a:latin typeface="Consolas" panose="020B0609020204030204" pitchFamily="49" charset="0"/>
                <a:cs typeface="Consolas" panose="020B0609020204030204" pitchFamily="49" charset="0"/>
              </a:rPr>
              <a:t>//</a:t>
            </a:r>
            <a:r>
              <a:rPr lang="zh-CN" altLang="zh-CN" i="1" dirty="0">
                <a:solidFill>
                  <a:srgbClr val="1C1C1C"/>
                </a:solidFill>
                <a:latin typeface="宋体" panose="02010600030101010101" pitchFamily="2" charset="-122"/>
                <a:cs typeface="Consolas" panose="020B0609020204030204" pitchFamily="49" charset="0"/>
              </a:rPr>
              <a:t>这个元素后跟着的所有元素</a:t>
            </a:r>
            <a:br>
              <a:rPr lang="zh-CN" altLang="zh-CN" i="1" dirty="0">
                <a:solidFill>
                  <a:srgbClr val="1C1C1C"/>
                </a:solidFill>
                <a:latin typeface="宋体" panose="02010600030101010101" pitchFamily="2" charset="-122"/>
                <a:cs typeface="Consolas" panose="020B0609020204030204" pitchFamily="49" charset="0"/>
              </a:rPr>
            </a:br>
            <a:r>
              <a:rPr lang="zh-CN" altLang="zh-CN" i="1" dirty="0">
                <a:solidFill>
                  <a:srgbClr val="1C1C1C"/>
                </a:solidFill>
                <a:latin typeface="宋体" panose="02010600030101010101" pitchFamily="2" charset="-122"/>
                <a:cs typeface="Consolas" panose="020B0609020204030204" pitchFamily="49" charset="0"/>
              </a:rPr>
              <a:t>    </a:t>
            </a:r>
            <a:r>
              <a:rPr lang="zh-CN" altLang="zh-CN" b="1" dirty="0">
                <a:solidFill>
                  <a:srgbClr val="660E7A"/>
                </a:solidFill>
                <a:latin typeface="Consolas" panose="020B0609020204030204" pitchFamily="49" charset="0"/>
                <a:cs typeface="Consolas" panose="020B0609020204030204" pitchFamily="49" charset="0"/>
              </a:rPr>
              <a:t>$</a:t>
            </a:r>
            <a:r>
              <a:rPr lang="zh-CN" altLang="zh-CN" dirty="0">
                <a:solidFill>
                  <a:srgbClr val="000000"/>
                </a:solidFill>
                <a:latin typeface="Consolas" panose="020B0609020204030204" pitchFamily="49" charset="0"/>
                <a:cs typeface="Consolas" panose="020B0609020204030204" pitchFamily="49" charset="0"/>
              </a:rPr>
              <a:t>(</a:t>
            </a:r>
            <a:r>
              <a:rPr lang="zh-CN" altLang="zh-CN" b="1" dirty="0">
                <a:solidFill>
                  <a:srgbClr val="008000"/>
                </a:solidFill>
                <a:latin typeface="Consolas" panose="020B0609020204030204" pitchFamily="49" charset="0"/>
                <a:cs typeface="Consolas" panose="020B0609020204030204" pitchFamily="49" charset="0"/>
              </a:rPr>
              <a:t>'</a:t>
            </a:r>
            <a:r>
              <a:rPr lang="zh-CN" altLang="zh-CN" b="1" dirty="0">
                <a:solidFill>
                  <a:srgbClr val="3385FF"/>
                </a:solidFill>
                <a:latin typeface="Consolas" panose="020B0609020204030204" pitchFamily="49" charset="0"/>
                <a:cs typeface="Consolas" panose="020B0609020204030204" pitchFamily="49" charset="0"/>
              </a:rPr>
              <a:t>div</a:t>
            </a:r>
            <a:r>
              <a:rPr lang="zh-CN" altLang="zh-CN" b="1" dirty="0">
                <a:solidFill>
                  <a:srgbClr val="008000"/>
                </a:solidFill>
                <a:latin typeface="Consolas" panose="020B0609020204030204" pitchFamily="49" charset="0"/>
                <a:cs typeface="Consolas" panose="020B0609020204030204" pitchFamily="49" charset="0"/>
              </a:rPr>
              <a:t>~</a:t>
            </a:r>
            <a:r>
              <a:rPr lang="zh-CN" altLang="zh-CN" b="1" dirty="0">
                <a:solidFill>
                  <a:srgbClr val="3385FF"/>
                </a:solidFill>
                <a:latin typeface="Consolas" panose="020B0609020204030204" pitchFamily="49" charset="0"/>
                <a:cs typeface="Consolas" panose="020B0609020204030204" pitchFamily="49" charset="0"/>
              </a:rPr>
              <a:t>span</a:t>
            </a:r>
            <a:r>
              <a:rPr lang="zh-CN" altLang="zh-CN" b="1" dirty="0">
                <a:solidFill>
                  <a:srgbClr val="008000"/>
                </a:solidFill>
                <a:latin typeface="Consolas" panose="020B0609020204030204" pitchFamily="49" charset="0"/>
                <a:cs typeface="Consolas" panose="020B0609020204030204" pitchFamily="49" charset="0"/>
              </a:rPr>
              <a:t>'</a:t>
            </a:r>
            <a:r>
              <a:rPr lang="zh-CN" altLang="zh-CN" dirty="0">
                <a:solidFill>
                  <a:srgbClr val="000000"/>
                </a:solidFill>
                <a:latin typeface="Consolas" panose="020B0609020204030204" pitchFamily="49" charset="0"/>
                <a:cs typeface="Consolas" panose="020B0609020204030204" pitchFamily="49" charset="0"/>
              </a:rPr>
              <a:t>).</a:t>
            </a:r>
            <a:r>
              <a:rPr lang="zh-CN" altLang="zh-CN" dirty="0">
                <a:solidFill>
                  <a:srgbClr val="7A7A43"/>
                </a:solidFill>
                <a:latin typeface="Consolas" panose="020B0609020204030204" pitchFamily="49" charset="0"/>
                <a:cs typeface="Consolas" panose="020B0609020204030204" pitchFamily="49" charset="0"/>
              </a:rPr>
              <a:t>css</a:t>
            </a:r>
            <a:r>
              <a:rPr lang="zh-CN" altLang="zh-CN" dirty="0">
                <a:solidFill>
                  <a:srgbClr val="000000"/>
                </a:solidFill>
                <a:latin typeface="Consolas" panose="020B0609020204030204" pitchFamily="49" charset="0"/>
                <a:cs typeface="Consolas" panose="020B0609020204030204" pitchFamily="49" charset="0"/>
              </a:rPr>
              <a:t>(</a:t>
            </a:r>
            <a:r>
              <a:rPr lang="zh-CN" altLang="zh-CN" b="1" dirty="0">
                <a:solidFill>
                  <a:srgbClr val="008000"/>
                </a:solidFill>
                <a:latin typeface="Consolas" panose="020B0609020204030204" pitchFamily="49" charset="0"/>
                <a:cs typeface="Consolas" panose="020B0609020204030204" pitchFamily="49" charset="0"/>
              </a:rPr>
              <a:t>'backgroundColor'</a:t>
            </a:r>
            <a:r>
              <a:rPr lang="zh-CN" altLang="zh-CN" dirty="0">
                <a:solidFill>
                  <a:srgbClr val="000000"/>
                </a:solidFill>
                <a:latin typeface="Consolas" panose="020B0609020204030204" pitchFamily="49" charset="0"/>
                <a:cs typeface="Consolas" panose="020B0609020204030204" pitchFamily="49" charset="0"/>
              </a:rPr>
              <a:t>, </a:t>
            </a:r>
            <a:r>
              <a:rPr lang="zh-CN" altLang="zh-CN" b="1" dirty="0">
                <a:solidFill>
                  <a:srgbClr val="008000"/>
                </a:solidFill>
                <a:latin typeface="Consolas" panose="020B0609020204030204" pitchFamily="49" charset="0"/>
                <a:cs typeface="Consolas" panose="020B0609020204030204" pitchFamily="49" charset="0"/>
              </a:rPr>
              <a:t>'red'</a:t>
            </a:r>
            <a:r>
              <a:rPr lang="zh-CN" altLang="zh-CN" dirty="0">
                <a:solidFill>
                  <a:srgbClr val="000000"/>
                </a:solidFill>
                <a:latin typeface="Consolas" panose="020B0609020204030204" pitchFamily="49" charset="0"/>
                <a:cs typeface="Consolas" panose="020B0609020204030204" pitchFamily="49" charset="0"/>
              </a:rPr>
              <a:t>);</a:t>
            </a:r>
            <a:endParaRPr lang="zh-CN" altLang="en-US" dirty="0"/>
          </a:p>
        </p:txBody>
      </p:sp>
      <p:sp>
        <p:nvSpPr>
          <p:cNvPr id="7" name="文本框 6"/>
          <p:cNvSpPr txBox="1"/>
          <p:nvPr/>
        </p:nvSpPr>
        <p:spPr>
          <a:xfrm>
            <a:off x="701040" y="3779520"/>
            <a:ext cx="2941320" cy="369332"/>
          </a:xfrm>
          <a:prstGeom prst="rect">
            <a:avLst/>
          </a:prstGeom>
          <a:noFill/>
        </p:spPr>
        <p:txBody>
          <a:bodyPr wrap="square" rtlCol="0">
            <a:spAutoFit/>
          </a:bodyPr>
          <a:lstStyle/>
          <a:p>
            <a:r>
              <a:rPr lang="zh-CN" altLang="en-US" dirty="0"/>
              <a:t>案例</a:t>
            </a:r>
            <a:r>
              <a:rPr lang="en-US" altLang="zh-CN" dirty="0"/>
              <a:t>:</a:t>
            </a:r>
            <a:r>
              <a:rPr lang="zh-CN" altLang="en-US" dirty="0"/>
              <a:t>下拉菜单</a:t>
            </a:r>
          </a:p>
        </p:txBody>
      </p:sp>
      <p:sp>
        <p:nvSpPr>
          <p:cNvPr id="9" name="文本框 8"/>
          <p:cNvSpPr txBox="1"/>
          <p:nvPr/>
        </p:nvSpPr>
        <p:spPr>
          <a:xfrm>
            <a:off x="498474" y="1450975"/>
            <a:ext cx="4256406" cy="1569660"/>
          </a:xfrm>
          <a:prstGeom prst="rect">
            <a:avLst/>
          </a:prstGeom>
          <a:noFill/>
        </p:spPr>
        <p:txBody>
          <a:bodyPr wrap="square" rtlCol="0">
            <a:spAutoFit/>
          </a:bodyPr>
          <a:lstStyle/>
          <a:p>
            <a:r>
              <a:rPr lang="zh-CN" altLang="en-US" sz="2400" b="1" dirty="0">
                <a:solidFill>
                  <a:srgbClr val="FF0000"/>
                </a:solidFill>
              </a:rPr>
              <a:t>获取当前元素的相邻元素</a:t>
            </a:r>
            <a:r>
              <a:rPr lang="en-US" altLang="zh-CN" sz="2400" b="1" dirty="0">
                <a:solidFill>
                  <a:srgbClr val="FF0000"/>
                </a:solidFill>
              </a:rPr>
              <a:t>:</a:t>
            </a:r>
          </a:p>
          <a:p>
            <a:r>
              <a:rPr lang="en-US" altLang="zh-CN" sz="2400" b="1" dirty="0">
                <a:solidFill>
                  <a:srgbClr val="FF0000"/>
                </a:solidFill>
              </a:rPr>
              <a:t>$(“div + span”)</a:t>
            </a:r>
          </a:p>
          <a:p>
            <a:r>
              <a:rPr lang="zh-CN" altLang="en-US" sz="2400" b="1" dirty="0">
                <a:solidFill>
                  <a:srgbClr val="FF0000"/>
                </a:solidFill>
              </a:rPr>
              <a:t>获取当前元素后面所有元素</a:t>
            </a:r>
            <a:endParaRPr lang="en-US" altLang="zh-CN" sz="2400" b="1" dirty="0">
              <a:solidFill>
                <a:srgbClr val="FF0000"/>
              </a:solidFill>
            </a:endParaRPr>
          </a:p>
          <a:p>
            <a:r>
              <a:rPr lang="en-US" altLang="zh-CN" sz="2400" b="1" dirty="0">
                <a:solidFill>
                  <a:srgbClr val="FF0000"/>
                </a:solidFill>
              </a:rPr>
              <a:t>$(“div ~ span”)</a:t>
            </a:r>
            <a:endParaRPr lang="zh-CN" altLang="en-US" sz="2400" b="1" dirty="0">
              <a:solidFill>
                <a:srgbClr val="FF0000"/>
              </a:solidFill>
            </a:endParaRPr>
          </a:p>
        </p:txBody>
      </p:sp>
      <p:pic>
        <p:nvPicPr>
          <p:cNvPr id="3" name="图片 2"/>
          <p:cNvPicPr>
            <a:picLocks noChangeAspect="1"/>
          </p:cNvPicPr>
          <p:nvPr/>
        </p:nvPicPr>
        <p:blipFill>
          <a:blip r:embed="rId3"/>
          <a:stretch>
            <a:fillRect/>
          </a:stretch>
        </p:blipFill>
        <p:spPr>
          <a:xfrm>
            <a:off x="5436096" y="4626019"/>
            <a:ext cx="3371850" cy="1323975"/>
          </a:xfrm>
          <a:prstGeom prst="rect">
            <a:avLst/>
          </a:prstGeom>
        </p:spPr>
      </p:pic>
    </p:spTree>
    <p:extLst>
      <p:ext uri="{BB962C8B-B14F-4D97-AF65-F5344CB8AC3E}">
        <p14:creationId xmlns:p14="http://schemas.microsoft.com/office/powerpoint/2010/main" val="39418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a:t>
            </a:r>
            <a:r>
              <a:rPr lang="zh-CN" altLang="en-US" dirty="0"/>
              <a:t>隔行变色</a:t>
            </a:r>
          </a:p>
        </p:txBody>
      </p:sp>
      <p:pic>
        <p:nvPicPr>
          <p:cNvPr id="4" name="图片 3"/>
          <p:cNvPicPr>
            <a:picLocks noChangeAspect="1"/>
          </p:cNvPicPr>
          <p:nvPr/>
        </p:nvPicPr>
        <p:blipFill>
          <a:blip r:embed="rId2"/>
          <a:stretch>
            <a:fillRect/>
          </a:stretch>
        </p:blipFill>
        <p:spPr>
          <a:xfrm>
            <a:off x="343983" y="1450975"/>
            <a:ext cx="2085714" cy="3152381"/>
          </a:xfrm>
          <a:prstGeom prst="rect">
            <a:avLst/>
          </a:prstGeom>
        </p:spPr>
      </p:pic>
      <p:sp>
        <p:nvSpPr>
          <p:cNvPr id="5" name="Rectangle 1"/>
          <p:cNvSpPr>
            <a:spLocks noChangeArrowheads="1"/>
          </p:cNvSpPr>
          <p:nvPr/>
        </p:nvSpPr>
        <p:spPr bwMode="auto">
          <a:xfrm>
            <a:off x="2429697" y="1662322"/>
            <a:ext cx="6583680"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:odd"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"yellow"</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:even"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"blue"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2429697" y="4084320"/>
            <a:ext cx="6409503" cy="1384995"/>
          </a:xfrm>
          <a:prstGeom prst="rect">
            <a:avLst/>
          </a:prstGeom>
          <a:noFill/>
        </p:spPr>
        <p:txBody>
          <a:bodyPr wrap="square" rtlCol="0">
            <a:spAutoFit/>
          </a:bodyPr>
          <a:lstStyle/>
          <a:p>
            <a:r>
              <a:rPr lang="zh-CN" altLang="en-US" sz="2800" dirty="0"/>
              <a:t>常见的选择器</a:t>
            </a:r>
            <a:r>
              <a:rPr lang="en-US" altLang="zh-CN" sz="2800" dirty="0"/>
              <a:t>,(</a:t>
            </a:r>
            <a:r>
              <a:rPr lang="zh-CN" altLang="en-US" sz="2800" dirty="0"/>
              <a:t>可以理解成是过滤器</a:t>
            </a:r>
            <a:r>
              <a:rPr lang="en-US" altLang="zh-CN" sz="2800" dirty="0"/>
              <a:t>)</a:t>
            </a:r>
          </a:p>
          <a:p>
            <a:r>
              <a:rPr lang="en-US" altLang="zh-CN" sz="2800" dirty="0"/>
              <a:t>:even</a:t>
            </a:r>
            <a:r>
              <a:rPr lang="zh-CN" altLang="en-US" sz="2800" dirty="0"/>
              <a:t>偶数 选择器</a:t>
            </a:r>
            <a:endParaRPr lang="en-US" altLang="zh-CN" sz="2800" dirty="0"/>
          </a:p>
          <a:p>
            <a:r>
              <a:rPr lang="en-US" altLang="zh-CN" sz="2800" dirty="0"/>
              <a:t>:odd</a:t>
            </a:r>
            <a:r>
              <a:rPr lang="zh-CN" altLang="en-US" sz="2800" dirty="0"/>
              <a:t>奇数  选择器</a:t>
            </a:r>
          </a:p>
        </p:txBody>
      </p:sp>
    </p:spTree>
    <p:extLst>
      <p:ext uri="{BB962C8B-B14F-4D97-AF65-F5344CB8AC3E}">
        <p14:creationId xmlns:p14="http://schemas.microsoft.com/office/powerpoint/2010/main" val="248484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索引选择器</a:t>
            </a:r>
          </a:p>
        </p:txBody>
      </p:sp>
      <p:sp>
        <p:nvSpPr>
          <p:cNvPr id="4" name="文本框 3"/>
          <p:cNvSpPr txBox="1"/>
          <p:nvPr/>
        </p:nvSpPr>
        <p:spPr>
          <a:xfrm>
            <a:off x="498474" y="1450975"/>
            <a:ext cx="8128599" cy="1754326"/>
          </a:xfrm>
          <a:prstGeom prst="rect">
            <a:avLst/>
          </a:prstGeom>
          <a:noFill/>
        </p:spPr>
        <p:txBody>
          <a:bodyPr wrap="square" rtlCol="0">
            <a:spAutoFit/>
          </a:bodyPr>
          <a:lstStyle/>
          <a:p>
            <a:r>
              <a:rPr lang="en-US" altLang="zh-CN" sz="3600" b="1" dirty="0" err="1">
                <a:solidFill>
                  <a:srgbClr val="FF0000"/>
                </a:solidFill>
              </a:rPr>
              <a:t>eq</a:t>
            </a:r>
            <a:r>
              <a:rPr lang="en-US" altLang="zh-CN" sz="3600" b="1" dirty="0">
                <a:solidFill>
                  <a:srgbClr val="FF0000"/>
                </a:solidFill>
              </a:rPr>
              <a:t>(3)</a:t>
            </a:r>
            <a:r>
              <a:rPr lang="zh-CN" altLang="en-US" sz="3600" b="1" dirty="0">
                <a:solidFill>
                  <a:srgbClr val="FF0000"/>
                </a:solidFill>
              </a:rPr>
              <a:t>获取索引的元素</a:t>
            </a:r>
            <a:endParaRPr lang="en-US" altLang="zh-CN" sz="3600" b="1" dirty="0">
              <a:solidFill>
                <a:srgbClr val="FF0000"/>
              </a:solidFill>
            </a:endParaRPr>
          </a:p>
          <a:p>
            <a:r>
              <a:rPr lang="en-US" altLang="zh-CN" sz="3600" b="1" dirty="0" err="1">
                <a:solidFill>
                  <a:srgbClr val="FF0000"/>
                </a:solidFill>
              </a:rPr>
              <a:t>gt</a:t>
            </a:r>
            <a:r>
              <a:rPr lang="en-US" altLang="zh-CN" sz="3600" b="1" dirty="0">
                <a:solidFill>
                  <a:srgbClr val="FF0000"/>
                </a:solidFill>
              </a:rPr>
              <a:t>(3)</a:t>
            </a:r>
            <a:r>
              <a:rPr lang="zh-CN" altLang="en-US" sz="3600" b="1" dirty="0">
                <a:solidFill>
                  <a:srgbClr val="FF0000"/>
                </a:solidFill>
              </a:rPr>
              <a:t>索引大于</a:t>
            </a:r>
            <a:r>
              <a:rPr lang="en-US" altLang="zh-CN" sz="3600" b="1" dirty="0">
                <a:solidFill>
                  <a:srgbClr val="FF0000"/>
                </a:solidFill>
              </a:rPr>
              <a:t>3</a:t>
            </a:r>
            <a:r>
              <a:rPr lang="zh-CN" altLang="en-US" sz="3600" b="1" dirty="0">
                <a:solidFill>
                  <a:srgbClr val="FF0000"/>
                </a:solidFill>
              </a:rPr>
              <a:t>的所有元素</a:t>
            </a:r>
            <a:endParaRPr lang="en-US" altLang="zh-CN" sz="3600" b="1" dirty="0">
              <a:solidFill>
                <a:srgbClr val="FF0000"/>
              </a:solidFill>
            </a:endParaRPr>
          </a:p>
          <a:p>
            <a:r>
              <a:rPr lang="en-US" altLang="zh-CN" sz="3600" b="1" dirty="0" err="1">
                <a:solidFill>
                  <a:srgbClr val="FF0000"/>
                </a:solidFill>
              </a:rPr>
              <a:t>lt</a:t>
            </a:r>
            <a:r>
              <a:rPr lang="en-US" altLang="zh-CN" sz="3600" b="1" dirty="0">
                <a:solidFill>
                  <a:srgbClr val="FF0000"/>
                </a:solidFill>
              </a:rPr>
              <a:t>(3)</a:t>
            </a:r>
            <a:r>
              <a:rPr lang="zh-CN" altLang="en-US" sz="3600" b="1" dirty="0">
                <a:solidFill>
                  <a:srgbClr val="FF0000"/>
                </a:solidFill>
              </a:rPr>
              <a:t>索引小于</a:t>
            </a:r>
            <a:r>
              <a:rPr lang="en-US" altLang="zh-CN" sz="3600" b="1" dirty="0">
                <a:solidFill>
                  <a:srgbClr val="FF0000"/>
                </a:solidFill>
              </a:rPr>
              <a:t>3</a:t>
            </a:r>
            <a:r>
              <a:rPr lang="zh-CN" altLang="en-US" sz="3600" b="1" dirty="0">
                <a:solidFill>
                  <a:srgbClr val="FF0000"/>
                </a:solidFill>
              </a:rPr>
              <a:t>的所有的元素</a:t>
            </a:r>
          </a:p>
        </p:txBody>
      </p:sp>
      <p:sp>
        <p:nvSpPr>
          <p:cNvPr id="5" name="Rectangle 1"/>
          <p:cNvSpPr>
            <a:spLocks noChangeArrowheads="1"/>
          </p:cNvSpPr>
          <p:nvPr/>
        </p:nvSpPr>
        <p:spPr bwMode="auto">
          <a:xfrm>
            <a:off x="498474" y="3205301"/>
            <a:ext cx="6511926"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:eq(7)"</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:gt(7)"</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"green"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:lt(5)"</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"black"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6828261" y="3072935"/>
            <a:ext cx="1980952" cy="2723809"/>
          </a:xfrm>
          <a:prstGeom prst="rect">
            <a:avLst/>
          </a:prstGeom>
        </p:spPr>
      </p:pic>
    </p:spTree>
    <p:extLst>
      <p:ext uri="{BB962C8B-B14F-4D97-AF65-F5344CB8AC3E}">
        <p14:creationId xmlns:p14="http://schemas.microsoft.com/office/powerpoint/2010/main" val="1191531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a:t>
            </a:r>
            <a:r>
              <a:rPr lang="zh-CN" altLang="en-US" dirty="0"/>
              <a:t>淘宝精品展示</a:t>
            </a:r>
          </a:p>
        </p:txBody>
      </p:sp>
      <p:pic>
        <p:nvPicPr>
          <p:cNvPr id="4" name="图片 3"/>
          <p:cNvPicPr>
            <a:picLocks noChangeAspect="1"/>
          </p:cNvPicPr>
          <p:nvPr/>
        </p:nvPicPr>
        <p:blipFill>
          <a:blip r:embed="rId2"/>
          <a:stretch>
            <a:fillRect/>
          </a:stretch>
        </p:blipFill>
        <p:spPr>
          <a:xfrm>
            <a:off x="0" y="1877695"/>
            <a:ext cx="2923809" cy="2533333"/>
          </a:xfrm>
          <a:prstGeom prst="rect">
            <a:avLst/>
          </a:prstGeom>
        </p:spPr>
      </p:pic>
      <p:sp>
        <p:nvSpPr>
          <p:cNvPr id="5" name="Rectangle 1"/>
          <p:cNvSpPr>
            <a:spLocks noChangeArrowheads="1"/>
          </p:cNvSpPr>
          <p:nvPr/>
        </p:nvSpPr>
        <p:spPr bwMode="auto">
          <a:xfrm>
            <a:off x="2923809" y="1690360"/>
            <a:ext cx="6054726" cy="341632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"#left &gt;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mouseover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第一种方式</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"#center &gt;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"#center &gt; li:eq("</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第二种方式</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//$("#center &gt; li:eq("+index+")").siblings().hide();</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//$("#center &gt; li:eq("+index+")").show();</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第三种方式</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//$("#center &gt; li:eq("+index+")").show().siblings().hide();</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"#right &gt;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mouseout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"#center &gt;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"#center &gt; li:eq("</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9</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729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a:t>
            </a:r>
            <a:r>
              <a:rPr lang="zh-CN" altLang="en-US" dirty="0"/>
              <a:t>突出显示图片</a:t>
            </a:r>
          </a:p>
        </p:txBody>
      </p:sp>
      <p:sp>
        <p:nvSpPr>
          <p:cNvPr id="4" name="Rectangle 1"/>
          <p:cNvSpPr>
            <a:spLocks noChangeArrowheads="1"/>
          </p:cNvSpPr>
          <p:nvPr/>
        </p:nvSpPr>
        <p:spPr bwMode="auto">
          <a:xfrm>
            <a:off x="182880" y="1510289"/>
            <a:ext cx="8276553"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".wrap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mouseover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"opacity"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siblings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"opacity"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0.5</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".wrap"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mouseout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find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"opacity"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498474" y="3323929"/>
            <a:ext cx="4389741" cy="2892343"/>
          </a:xfrm>
          <a:prstGeom prst="rect">
            <a:avLst/>
          </a:prstGeom>
        </p:spPr>
      </p:pic>
      <p:sp>
        <p:nvSpPr>
          <p:cNvPr id="6" name="文本框 5"/>
          <p:cNvSpPr txBox="1"/>
          <p:nvPr/>
        </p:nvSpPr>
        <p:spPr>
          <a:xfrm>
            <a:off x="5074920" y="3672840"/>
            <a:ext cx="3552153" cy="461665"/>
          </a:xfrm>
          <a:prstGeom prst="rect">
            <a:avLst/>
          </a:prstGeom>
          <a:noFill/>
        </p:spPr>
        <p:txBody>
          <a:bodyPr wrap="square" rtlCol="0">
            <a:spAutoFit/>
          </a:bodyPr>
          <a:lstStyle/>
          <a:p>
            <a:r>
              <a:rPr lang="en-US" altLang="zh-CN" sz="2400" dirty="0">
                <a:solidFill>
                  <a:srgbClr val="FF0000"/>
                </a:solidFill>
              </a:rPr>
              <a:t>.find()</a:t>
            </a:r>
            <a:r>
              <a:rPr lang="zh-CN" altLang="en-US" sz="2400" dirty="0">
                <a:solidFill>
                  <a:srgbClr val="FF0000"/>
                </a:solidFill>
              </a:rPr>
              <a:t>查找元素</a:t>
            </a:r>
          </a:p>
        </p:txBody>
      </p:sp>
    </p:spTree>
    <p:extLst>
      <p:ext uri="{BB962C8B-B14F-4D97-AF65-F5344CB8AC3E}">
        <p14:creationId xmlns:p14="http://schemas.microsoft.com/office/powerpoint/2010/main" val="189324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a:t>
            </a:r>
            <a:r>
              <a:rPr lang="zh-CN" altLang="en-US" dirty="0"/>
              <a:t>手风琴</a:t>
            </a:r>
          </a:p>
        </p:txBody>
      </p:sp>
      <p:sp>
        <p:nvSpPr>
          <p:cNvPr id="4" name="Rectangle 1"/>
          <p:cNvSpPr>
            <a:spLocks noChangeArrowheads="1"/>
          </p:cNvSpPr>
          <p:nvPr/>
        </p:nvSpPr>
        <p:spPr bwMode="auto">
          <a:xfrm>
            <a:off x="224154" y="1424077"/>
            <a:ext cx="8919846"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"#box </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&gt; </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mouseover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"800px"</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"100px"</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"#box </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mouseout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"240px"</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8021" y="3240312"/>
            <a:ext cx="6496686" cy="147732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 ul 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'#u1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'ul 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500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'ul 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siblings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500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288021" y="4779549"/>
            <a:ext cx="2133333" cy="1714286"/>
          </a:xfrm>
          <a:prstGeom prst="rect">
            <a:avLst/>
          </a:prstGeom>
        </p:spPr>
      </p:pic>
      <p:sp>
        <p:nvSpPr>
          <p:cNvPr id="7" name="Rectangle 3"/>
          <p:cNvSpPr>
            <a:spLocks noChangeArrowheads="1"/>
          </p:cNvSpPr>
          <p:nvPr/>
        </p:nvSpPr>
        <p:spPr bwMode="auto">
          <a:xfrm>
            <a:off x="2296527" y="4779549"/>
            <a:ext cx="8305800"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".groupTitle"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next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parent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siblings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children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88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0" y="623888"/>
            <a:ext cx="8128000" cy="827087"/>
          </a:xfrm>
        </p:spPr>
        <p:txBody>
          <a:bodyPr/>
          <a:lstStyle/>
          <a:p>
            <a:r>
              <a:rPr lang="zh-CN" altLang="en-US"/>
              <a:t>课前说明</a:t>
            </a:r>
          </a:p>
        </p:txBody>
      </p:sp>
      <p:sp>
        <p:nvSpPr>
          <p:cNvPr id="156675" name="Rectangle 3"/>
          <p:cNvSpPr>
            <a:spLocks noGrp="1" noChangeArrowheads="1"/>
          </p:cNvSpPr>
          <p:nvPr>
            <p:ph type="body" idx="4294967295"/>
          </p:nvPr>
        </p:nvSpPr>
        <p:spPr>
          <a:xfrm>
            <a:off x="0" y="1450975"/>
            <a:ext cx="8128000" cy="4675188"/>
          </a:xfrm>
        </p:spPr>
        <p:txBody>
          <a:bodyPr>
            <a:normAutofit/>
          </a:bodyPr>
          <a:lstStyle/>
          <a:p>
            <a:pPr marL="0" indent="0">
              <a:buNone/>
            </a:pPr>
            <a:r>
              <a:rPr lang="zh-CN" altLang="en-US" sz="2400" dirty="0"/>
              <a:t>内容：</a:t>
            </a:r>
            <a:r>
              <a:rPr lang="zh-CN" altLang="en-US" sz="2400" dirty="0">
                <a:solidFill>
                  <a:srgbClr val="FF0000"/>
                </a:solidFill>
              </a:rPr>
              <a:t>掌握</a:t>
            </a:r>
            <a:r>
              <a:rPr lang="en-US" altLang="zh-CN" sz="2400" dirty="0">
                <a:solidFill>
                  <a:srgbClr val="FF0000"/>
                </a:solidFill>
              </a:rPr>
              <a:t>jQuery</a:t>
            </a:r>
            <a:r>
              <a:rPr lang="zh-CN" altLang="en-US" sz="2400" dirty="0">
                <a:solidFill>
                  <a:srgbClr val="FF0000"/>
                </a:solidFill>
              </a:rPr>
              <a:t>编程思想，使用</a:t>
            </a:r>
            <a:r>
              <a:rPr lang="en-US" altLang="zh-CN" sz="2400" dirty="0">
                <a:solidFill>
                  <a:srgbClr val="FF0000"/>
                </a:solidFill>
              </a:rPr>
              <a:t>jQuery</a:t>
            </a:r>
            <a:r>
              <a:rPr lang="zh-CN" altLang="en-US" sz="2400" dirty="0">
                <a:solidFill>
                  <a:srgbClr val="FF0000"/>
                </a:solidFill>
              </a:rPr>
              <a:t>进行常见网页效果开发。</a:t>
            </a:r>
          </a:p>
          <a:p>
            <a:pPr marL="0" indent="0">
              <a:buNone/>
            </a:pPr>
            <a:r>
              <a:rPr lang="zh-CN" altLang="en-US" sz="2400" dirty="0"/>
              <a:t>目标：能够使用</a:t>
            </a:r>
            <a:r>
              <a:rPr lang="en-US" altLang="zh-CN" sz="2400" dirty="0"/>
              <a:t>jQuery</a:t>
            </a:r>
            <a:r>
              <a:rPr lang="zh-CN" altLang="en-US" sz="2400" dirty="0"/>
              <a:t>开发常见网页效果。</a:t>
            </a:r>
          </a:p>
          <a:p>
            <a:pPr marL="0" indent="0">
              <a:buNone/>
            </a:pPr>
            <a:r>
              <a:rPr lang="zh-CN" altLang="en-US" sz="2400" dirty="0"/>
              <a:t>参考书：</a:t>
            </a:r>
            <a:r>
              <a:rPr lang="zh-CN" altLang="zh-CN" sz="2400" dirty="0"/>
              <a:t>《锋利的jQuery》</a:t>
            </a:r>
            <a:r>
              <a:rPr lang="zh-CN" altLang="en-US" sz="2400" dirty="0"/>
              <a:t>，</a:t>
            </a:r>
            <a:endParaRPr lang="en-US" altLang="zh-CN" sz="2400" dirty="0"/>
          </a:p>
          <a:p>
            <a:pPr marL="0" indent="0">
              <a:buNone/>
            </a:pPr>
            <a:r>
              <a:rPr lang="en-US" altLang="zh-CN" sz="2400" dirty="0"/>
              <a:t>《JavaScript</a:t>
            </a:r>
            <a:r>
              <a:rPr lang="zh-CN" altLang="en-US" sz="2400" dirty="0"/>
              <a:t>忍者禁术</a:t>
            </a:r>
            <a:r>
              <a:rPr lang="en-US" altLang="zh-CN" sz="2400" dirty="0"/>
              <a:t>》</a:t>
            </a:r>
          </a:p>
          <a:p>
            <a:pPr marL="0" indent="0">
              <a:buNone/>
            </a:pPr>
            <a:r>
              <a:rPr lang="en-US" altLang="zh-CN" sz="2400" dirty="0"/>
              <a:t>《</a:t>
            </a:r>
            <a:r>
              <a:rPr lang="zh-CN" altLang="en-US" sz="2400" dirty="0"/>
              <a:t>精通</a:t>
            </a:r>
            <a:r>
              <a:rPr lang="en-US" altLang="zh-CN" sz="2400" dirty="0"/>
              <a:t>JavaScript》</a:t>
            </a:r>
            <a:endParaRPr lang="zh-CN" altLang="en-US" sz="2400" dirty="0"/>
          </a:p>
          <a:p>
            <a:pPr marL="0" indent="0">
              <a:buNone/>
            </a:pPr>
            <a:r>
              <a:rPr lang="en-US" altLang="zh-CN" sz="2400" dirty="0"/>
              <a:t>jQuery</a:t>
            </a:r>
            <a:r>
              <a:rPr lang="zh-CN" altLang="en-US" sz="2400" dirty="0"/>
              <a:t>官网：</a:t>
            </a:r>
            <a:r>
              <a:rPr lang="en-US" altLang="zh-CN" sz="2400" dirty="0">
                <a:hlinkClick r:id="rId3"/>
              </a:rPr>
              <a:t>http://jquery.com</a:t>
            </a:r>
            <a:endParaRPr lang="zh-CN" altLang="en-US" sz="2400" dirty="0"/>
          </a:p>
          <a:p>
            <a:pPr marL="0" indent="0">
              <a:buNone/>
            </a:pPr>
            <a:r>
              <a:rPr lang="en-US" altLang="zh-CN" sz="2400" dirty="0"/>
              <a:t>jQuery</a:t>
            </a:r>
            <a:r>
              <a:rPr lang="zh-CN" altLang="en-US" sz="2400" dirty="0"/>
              <a:t>在线</a:t>
            </a:r>
            <a:r>
              <a:rPr lang="en-US" altLang="zh-CN" sz="2400" dirty="0"/>
              <a:t>API</a:t>
            </a:r>
            <a:r>
              <a:rPr lang="zh-CN" altLang="en-US" sz="2400" dirty="0"/>
              <a:t>：</a:t>
            </a:r>
            <a:r>
              <a:rPr lang="en-US" altLang="zh-CN" sz="2400" dirty="0">
                <a:hlinkClick r:id="rId4"/>
              </a:rPr>
              <a:t>http://api.jquery.com</a:t>
            </a:r>
            <a:endParaRPr lang="en-US" altLang="zh-CN" sz="2400" dirty="0"/>
          </a:p>
          <a:p>
            <a:pPr marL="228600" lvl="1" indent="0">
              <a:buNone/>
            </a:pPr>
            <a:r>
              <a:rPr lang="en-US" altLang="zh-CN" sz="2400" dirty="0">
                <a:hlinkClick r:id="rId5"/>
              </a:rPr>
              <a:t>http://api.jquery.com/api/</a:t>
            </a:r>
            <a:r>
              <a:rPr lang="en-US" altLang="zh-CN" sz="2400" dirty="0"/>
              <a:t> (xml</a:t>
            </a:r>
            <a:r>
              <a:rPr lang="zh-CN" altLang="en-US" sz="2400" dirty="0"/>
              <a:t>文件。</a:t>
            </a:r>
            <a:r>
              <a:rPr lang="en-US" altLang="zh-CN" sz="2400" dirty="0"/>
              <a:t>)</a:t>
            </a:r>
          </a:p>
          <a:p>
            <a:pPr marL="0" indent="0">
              <a:buNone/>
            </a:pPr>
            <a:r>
              <a:rPr lang="en-US" altLang="zh-CN" sz="2400" dirty="0"/>
              <a:t>jQuery UI</a:t>
            </a:r>
            <a:r>
              <a:rPr lang="zh-CN" altLang="en-US" sz="2400" dirty="0"/>
              <a:t>：</a:t>
            </a:r>
            <a:r>
              <a:rPr lang="en-US" altLang="zh-CN" sz="2400" dirty="0">
                <a:hlinkClick r:id="rId6"/>
              </a:rPr>
              <a:t>http://jqueryui.com/</a:t>
            </a:r>
            <a:endParaRPr lang="en-US" altLang="zh-CN" sz="2400" dirty="0"/>
          </a:p>
        </p:txBody>
      </p:sp>
    </p:spTree>
    <p:extLst>
      <p:ext uri="{BB962C8B-B14F-4D97-AF65-F5344CB8AC3E}">
        <p14:creationId xmlns:p14="http://schemas.microsoft.com/office/powerpoint/2010/main" val="331248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Jquery</a:t>
            </a:r>
            <a:r>
              <a:rPr lang="zh-CN" altLang="en-US" dirty="0"/>
              <a:t>操作样式</a:t>
            </a:r>
          </a:p>
        </p:txBody>
      </p:sp>
      <p:sp>
        <p:nvSpPr>
          <p:cNvPr id="4" name="Rectangle 1"/>
          <p:cNvSpPr>
            <a:spLocks noChangeArrowheads="1"/>
          </p:cNvSpPr>
          <p:nvPr/>
        </p:nvSpPr>
        <p:spPr bwMode="auto">
          <a:xfrm>
            <a:off x="304800" y="1626721"/>
            <a:ext cx="9159240" cy="397031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第一种写法</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全新硬笔行书简</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"30px"</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第二种写法</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style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全新硬笔行书简</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"30px"</a:t>
            </a:r>
            <a:b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style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第三种写法</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全新硬笔行书简</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"30px"</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04800" y="5831959"/>
            <a:ext cx="6309360"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"#u1&gt;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6797040" y="5831959"/>
            <a:ext cx="2667000" cy="646331"/>
          </a:xfrm>
          <a:prstGeom prst="rect">
            <a:avLst/>
          </a:prstGeom>
          <a:noFill/>
        </p:spPr>
        <p:txBody>
          <a:bodyPr wrap="square" rtlCol="0">
            <a:spAutoFit/>
          </a:bodyPr>
          <a:lstStyle/>
          <a:p>
            <a:r>
              <a:rPr lang="zh-CN" altLang="en-US" dirty="0"/>
              <a:t>获取属性的值</a:t>
            </a:r>
            <a:r>
              <a:rPr lang="en-US" altLang="zh-CN" dirty="0"/>
              <a:t>,</a:t>
            </a:r>
            <a:r>
              <a:rPr lang="zh-CN" altLang="en-US" dirty="0"/>
              <a:t>写一个参数即可</a:t>
            </a:r>
          </a:p>
        </p:txBody>
      </p:sp>
    </p:spTree>
    <p:extLst>
      <p:ext uri="{BB962C8B-B14F-4D97-AF65-F5344CB8AC3E}">
        <p14:creationId xmlns:p14="http://schemas.microsoft.com/office/powerpoint/2010/main" val="583647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Jquery</a:t>
            </a:r>
            <a:r>
              <a:rPr lang="zh-CN" altLang="en-US" dirty="0"/>
              <a:t>操作类样式</a:t>
            </a:r>
          </a:p>
        </p:txBody>
      </p:sp>
      <p:sp>
        <p:nvSpPr>
          <p:cNvPr id="4" name="Rectangle 1"/>
          <p:cNvSpPr>
            <a:spLocks noChangeArrowheads="1"/>
          </p:cNvSpPr>
          <p:nvPr/>
        </p:nvSpPr>
        <p:spPr bwMode="auto">
          <a:xfrm>
            <a:off x="322730" y="1317006"/>
            <a:ext cx="6687670" cy="2462213"/>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"cls1"</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添加一个样式</a:t>
            </a:r>
            <a:b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"cls1 cls2"</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添加多个样式</a:t>
            </a:r>
            <a:b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"cls1"</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"cls2"</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移除某个样式</a:t>
            </a:r>
            <a:b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"cls1"</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移除多个样式</a:t>
            </a:r>
            <a:b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4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155090" y="3859058"/>
            <a:ext cx="6641950" cy="1569660"/>
          </a:xfrm>
          <a:prstGeom prst="rect">
            <a:avLst/>
          </a:prstGeom>
          <a:noFill/>
        </p:spPr>
        <p:txBody>
          <a:bodyPr wrap="square" rtlCol="0">
            <a:spAutoFit/>
          </a:bodyPr>
          <a:lstStyle/>
          <a:p>
            <a:r>
              <a:rPr lang="en-US" altLang="zh-CN" sz="2400" b="1" dirty="0" err="1">
                <a:solidFill>
                  <a:srgbClr val="FF0000"/>
                </a:solidFill>
              </a:rPr>
              <a:t>addClass</a:t>
            </a:r>
            <a:r>
              <a:rPr lang="en-US" altLang="zh-CN" sz="2400" b="1" dirty="0">
                <a:solidFill>
                  <a:srgbClr val="FF0000"/>
                </a:solidFill>
              </a:rPr>
              <a:t>();</a:t>
            </a:r>
            <a:r>
              <a:rPr lang="zh-CN" altLang="en-US" sz="2400" b="1" dirty="0">
                <a:solidFill>
                  <a:srgbClr val="FF0000"/>
                </a:solidFill>
              </a:rPr>
              <a:t>参数</a:t>
            </a:r>
            <a:r>
              <a:rPr lang="en-US" altLang="zh-CN" sz="2400" b="1" dirty="0">
                <a:solidFill>
                  <a:srgbClr val="FF0000"/>
                </a:solidFill>
              </a:rPr>
              <a:t>:</a:t>
            </a:r>
            <a:r>
              <a:rPr lang="zh-CN" altLang="en-US" sz="2400" b="1" dirty="0">
                <a:solidFill>
                  <a:srgbClr val="FF0000"/>
                </a:solidFill>
              </a:rPr>
              <a:t>类样式名字，添加样式的同时不会干掉原有的样式</a:t>
            </a:r>
            <a:endParaRPr lang="en-US" altLang="zh-CN" sz="2400" b="1" dirty="0">
              <a:solidFill>
                <a:srgbClr val="FF0000"/>
              </a:solidFill>
            </a:endParaRPr>
          </a:p>
          <a:p>
            <a:r>
              <a:rPr lang="en-US" altLang="zh-CN" sz="2400" b="1" dirty="0" err="1">
                <a:solidFill>
                  <a:srgbClr val="FF0000"/>
                </a:solidFill>
              </a:rPr>
              <a:t>removeClass</a:t>
            </a:r>
            <a:r>
              <a:rPr lang="en-US" altLang="zh-CN" sz="2400" b="1" dirty="0">
                <a:solidFill>
                  <a:srgbClr val="FF0000"/>
                </a:solidFill>
              </a:rPr>
              <a:t>();</a:t>
            </a:r>
            <a:r>
              <a:rPr lang="zh-CN" altLang="en-US" sz="2400" b="1" dirty="0">
                <a:solidFill>
                  <a:srgbClr val="FF0000"/>
                </a:solidFill>
              </a:rPr>
              <a:t>不写参数移除所有的类样式</a:t>
            </a:r>
            <a:endParaRPr lang="en-US" altLang="zh-CN" sz="2400" b="1" dirty="0">
              <a:solidFill>
                <a:srgbClr val="FF0000"/>
              </a:solidFill>
            </a:endParaRPr>
          </a:p>
          <a:p>
            <a:r>
              <a:rPr lang="en-US" altLang="zh-CN" sz="2400" b="1" dirty="0" err="1">
                <a:solidFill>
                  <a:srgbClr val="FF0000"/>
                </a:solidFill>
              </a:rPr>
              <a:t>removeClass</a:t>
            </a:r>
            <a:r>
              <a:rPr lang="en-US" altLang="zh-CN" sz="2400" b="1" dirty="0">
                <a:solidFill>
                  <a:srgbClr val="FF0000"/>
                </a:solidFill>
              </a:rPr>
              <a:t>(“</a:t>
            </a:r>
            <a:r>
              <a:rPr lang="en-US" altLang="zh-CN" sz="2400" b="1" dirty="0" err="1">
                <a:solidFill>
                  <a:srgbClr val="FF0000"/>
                </a:solidFill>
              </a:rPr>
              <a:t>cls</a:t>
            </a:r>
            <a:r>
              <a:rPr lang="en-US" altLang="zh-CN" sz="2400" b="1" dirty="0">
                <a:solidFill>
                  <a:srgbClr val="FF0000"/>
                </a:solidFill>
              </a:rPr>
              <a:t>“);</a:t>
            </a:r>
            <a:r>
              <a:rPr lang="zh-CN" altLang="en-US" sz="2400" b="1" dirty="0">
                <a:solidFill>
                  <a:srgbClr val="FF0000"/>
                </a:solidFill>
              </a:rPr>
              <a:t>移除指定的一个类样式</a:t>
            </a:r>
            <a:endParaRPr lang="en-US" altLang="zh-CN" sz="2400" b="1" dirty="0">
              <a:solidFill>
                <a:srgbClr val="FF0000"/>
              </a:solidFill>
            </a:endParaRPr>
          </a:p>
        </p:txBody>
      </p:sp>
      <p:sp>
        <p:nvSpPr>
          <p:cNvPr id="3" name="Rectangle 1"/>
          <p:cNvSpPr>
            <a:spLocks noChangeArrowheads="1"/>
          </p:cNvSpPr>
          <p:nvPr/>
        </p:nvSpPr>
        <p:spPr bwMode="auto">
          <a:xfrm>
            <a:off x="155090" y="5508557"/>
            <a:ext cx="5141843"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判断该元素是否有这个类样式</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hasClass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10400" y="3645250"/>
            <a:ext cx="2133600" cy="369332"/>
          </a:xfrm>
          <a:prstGeom prst="rect">
            <a:avLst/>
          </a:prstGeom>
          <a:noFill/>
        </p:spPr>
        <p:txBody>
          <a:bodyPr wrap="square" rtlCol="0">
            <a:spAutoFit/>
          </a:bodyPr>
          <a:lstStyle/>
          <a:p>
            <a:r>
              <a:rPr lang="zh-CN" altLang="en-US" dirty="0"/>
              <a:t>案例</a:t>
            </a:r>
            <a:r>
              <a:rPr lang="en-US" altLang="zh-CN" dirty="0"/>
              <a:t>:</a:t>
            </a:r>
            <a:r>
              <a:rPr lang="zh-CN" altLang="en-US" dirty="0"/>
              <a:t>实现开关灯</a:t>
            </a:r>
          </a:p>
        </p:txBody>
      </p:sp>
      <p:sp>
        <p:nvSpPr>
          <p:cNvPr id="7" name="Rectangle 2"/>
          <p:cNvSpPr>
            <a:spLocks noChangeArrowheads="1"/>
          </p:cNvSpPr>
          <p:nvPr/>
        </p:nvSpPr>
        <p:spPr bwMode="auto">
          <a:xfrm>
            <a:off x="6522408" y="4169730"/>
            <a:ext cx="3109584" cy="1615827"/>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hasClass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val</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开灯</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val</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关灯</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3134994" y="6095643"/>
            <a:ext cx="3992880"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"body"</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toggleClass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6797040" y="5994911"/>
            <a:ext cx="2529840" cy="365760"/>
          </a:xfrm>
          <a:prstGeom prst="rect">
            <a:avLst/>
          </a:prstGeom>
          <a:noFill/>
        </p:spPr>
        <p:txBody>
          <a:bodyPr wrap="square" rtlCol="0">
            <a:spAutoFit/>
          </a:bodyPr>
          <a:lstStyle/>
          <a:p>
            <a:r>
              <a:rPr lang="zh-CN" altLang="en-US" b="1" dirty="0">
                <a:solidFill>
                  <a:srgbClr val="FF0000"/>
                </a:solidFill>
              </a:rPr>
              <a:t>一行代码实现开关灯</a:t>
            </a:r>
          </a:p>
        </p:txBody>
      </p:sp>
    </p:spTree>
    <p:extLst>
      <p:ext uri="{BB962C8B-B14F-4D97-AF65-F5344CB8AC3E}">
        <p14:creationId xmlns:p14="http://schemas.microsoft.com/office/powerpoint/2010/main" val="2910497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:tab</a:t>
            </a:r>
            <a:r>
              <a:rPr lang="zh-CN" altLang="en-US" dirty="0"/>
              <a:t>键切换产品内容</a:t>
            </a:r>
          </a:p>
        </p:txBody>
      </p:sp>
      <p:sp>
        <p:nvSpPr>
          <p:cNvPr id="4" name="Rectangle 1"/>
          <p:cNvSpPr>
            <a:spLocks noChangeArrowheads="1"/>
          </p:cNvSpPr>
          <p:nvPr/>
        </p:nvSpPr>
        <p:spPr bwMode="auto">
          <a:xfrm>
            <a:off x="498474" y="1609784"/>
            <a:ext cx="7909560" cy="116955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".tab&gt;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mouseenter</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"active"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"active"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第一种写法</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索引选择器</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eq</a:t>
            </a:r>
            <a:b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".products&gt;div:eq("</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index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第二种写法</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索引方法</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eq(index)</a:t>
            </a:r>
            <a:b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".products&gt;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div</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eq</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index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removeClass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498474" y="2779335"/>
            <a:ext cx="3714286" cy="2104762"/>
          </a:xfrm>
          <a:prstGeom prst="rect">
            <a:avLst/>
          </a:prstGeom>
        </p:spPr>
      </p:pic>
    </p:spTree>
    <p:extLst>
      <p:ext uri="{BB962C8B-B14F-4D97-AF65-F5344CB8AC3E}">
        <p14:creationId xmlns:p14="http://schemas.microsoft.com/office/powerpoint/2010/main" val="78320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14413" y="501650"/>
            <a:ext cx="8129587" cy="827088"/>
          </a:xfrm>
        </p:spPr>
        <p:txBody>
          <a:bodyPr/>
          <a:lstStyle/>
          <a:p>
            <a:r>
              <a:rPr lang="en-US" altLang="zh-CN" dirty="0" err="1"/>
              <a:t>css</a:t>
            </a:r>
            <a:r>
              <a:rPr lang="zh-CN" altLang="en-US" dirty="0"/>
              <a:t>和类样式对比</a:t>
            </a:r>
          </a:p>
        </p:txBody>
      </p:sp>
      <p:sp>
        <p:nvSpPr>
          <p:cNvPr id="4" name="文本框 3"/>
          <p:cNvSpPr txBox="1"/>
          <p:nvPr/>
        </p:nvSpPr>
        <p:spPr>
          <a:xfrm>
            <a:off x="524508" y="1706880"/>
            <a:ext cx="8128599" cy="2062103"/>
          </a:xfrm>
          <a:prstGeom prst="rect">
            <a:avLst/>
          </a:prstGeom>
          <a:noFill/>
        </p:spPr>
        <p:txBody>
          <a:bodyPr wrap="square" rtlCol="0">
            <a:spAutoFit/>
          </a:bodyPr>
          <a:lstStyle/>
          <a:p>
            <a:r>
              <a:rPr lang="zh-CN" altLang="en-US" sz="3200" b="1" dirty="0">
                <a:solidFill>
                  <a:srgbClr val="FF0000"/>
                </a:solidFill>
              </a:rPr>
              <a:t>设置的样式如果很多那么直接使用类样式的方式进行操作</a:t>
            </a:r>
            <a:endParaRPr lang="en-US" altLang="zh-CN" sz="3200" b="1" dirty="0">
              <a:solidFill>
                <a:srgbClr val="FF0000"/>
              </a:solidFill>
            </a:endParaRPr>
          </a:p>
          <a:p>
            <a:r>
              <a:rPr lang="zh-CN" altLang="en-US" sz="3200" b="1" dirty="0">
                <a:solidFill>
                  <a:srgbClr val="FF0000"/>
                </a:solidFill>
              </a:rPr>
              <a:t>为了方便维护也最好使用类样式进行操作</a:t>
            </a:r>
            <a:endParaRPr lang="en-US" altLang="zh-CN" sz="3200" b="1" dirty="0">
              <a:solidFill>
                <a:srgbClr val="FF0000"/>
              </a:solidFill>
            </a:endParaRPr>
          </a:p>
          <a:p>
            <a:r>
              <a:rPr lang="zh-CN" altLang="en-US" sz="3200" b="1" dirty="0">
                <a:solidFill>
                  <a:srgbClr val="FF0000"/>
                </a:solidFill>
              </a:rPr>
              <a:t>简单的操作直接使用</a:t>
            </a:r>
            <a:r>
              <a:rPr lang="en-US" altLang="zh-CN" sz="3200" b="1" dirty="0" err="1">
                <a:solidFill>
                  <a:srgbClr val="FF0000"/>
                </a:solidFill>
              </a:rPr>
              <a:t>css</a:t>
            </a:r>
            <a:r>
              <a:rPr lang="zh-CN" altLang="en-US" sz="3200" b="1" dirty="0">
                <a:solidFill>
                  <a:srgbClr val="FF0000"/>
                </a:solidFill>
              </a:rPr>
              <a:t>的方式</a:t>
            </a:r>
          </a:p>
        </p:txBody>
      </p:sp>
    </p:spTree>
    <p:extLst>
      <p:ext uri="{BB962C8B-B14F-4D97-AF65-F5344CB8AC3E}">
        <p14:creationId xmlns:p14="http://schemas.microsoft.com/office/powerpoint/2010/main" val="151751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链式编程</a:t>
            </a:r>
            <a:r>
              <a:rPr lang="en-US" altLang="zh-CN" dirty="0"/>
              <a:t>:</a:t>
            </a:r>
            <a:r>
              <a:rPr lang="zh-CN" altLang="en-US" dirty="0"/>
              <a:t>好处大大地</a:t>
            </a:r>
            <a:r>
              <a:rPr lang="en-US" altLang="zh-CN" dirty="0"/>
              <a:t>!</a:t>
            </a:r>
            <a:endParaRPr lang="zh-CN" altLang="en-US" dirty="0"/>
          </a:p>
        </p:txBody>
      </p:sp>
      <p:sp>
        <p:nvSpPr>
          <p:cNvPr id="4" name="文本框 3"/>
          <p:cNvSpPr txBox="1"/>
          <p:nvPr/>
        </p:nvSpPr>
        <p:spPr>
          <a:xfrm>
            <a:off x="381000" y="1450975"/>
            <a:ext cx="8246073" cy="2800767"/>
          </a:xfrm>
          <a:prstGeom prst="rect">
            <a:avLst/>
          </a:prstGeom>
          <a:noFill/>
        </p:spPr>
        <p:txBody>
          <a:bodyPr wrap="square" rtlCol="0">
            <a:spAutoFit/>
          </a:bodyPr>
          <a:lstStyle/>
          <a:p>
            <a:r>
              <a:rPr lang="zh-CN" altLang="en-US" sz="2800" dirty="0">
                <a:solidFill>
                  <a:srgbClr val="FF0000"/>
                </a:solidFill>
              </a:rPr>
              <a:t>多行代码合并成一行代码</a:t>
            </a:r>
            <a:r>
              <a:rPr lang="en-US" altLang="zh-CN" sz="2800" dirty="0">
                <a:solidFill>
                  <a:srgbClr val="FF0000"/>
                </a:solidFill>
              </a:rPr>
              <a:t>,</a:t>
            </a:r>
            <a:r>
              <a:rPr lang="zh-CN" altLang="en-US" sz="2800" dirty="0">
                <a:solidFill>
                  <a:srgbClr val="FF0000"/>
                </a:solidFill>
              </a:rPr>
              <a:t>前提要认清此行代码返回的是不是对象</a:t>
            </a:r>
            <a:r>
              <a:rPr lang="en-US" altLang="zh-CN" sz="2800" dirty="0">
                <a:solidFill>
                  <a:srgbClr val="FF0000"/>
                </a:solidFill>
              </a:rPr>
              <a:t>.</a:t>
            </a:r>
            <a:r>
              <a:rPr lang="zh-CN" altLang="en-US" sz="2800" dirty="0">
                <a:solidFill>
                  <a:srgbClr val="FF0000"/>
                </a:solidFill>
              </a:rPr>
              <a:t>是对象才能进行链式编程</a:t>
            </a:r>
            <a:endParaRPr lang="en-US" altLang="zh-CN" sz="2800" dirty="0">
              <a:solidFill>
                <a:srgbClr val="FF0000"/>
              </a:solidFill>
            </a:endParaRPr>
          </a:p>
          <a:p>
            <a:r>
              <a:rPr lang="en-US" altLang="zh-CN" sz="2400" dirty="0"/>
              <a:t>.html(‘</a:t>
            </a:r>
            <a:r>
              <a:rPr lang="en-US" altLang="zh-CN" sz="2400" dirty="0" err="1"/>
              <a:t>val</a:t>
            </a:r>
            <a:r>
              <a:rPr lang="en-US" altLang="zh-CN" sz="2400" dirty="0"/>
              <a:t>’).text(‘</a:t>
            </a:r>
            <a:r>
              <a:rPr lang="en-US" altLang="zh-CN" sz="2400" dirty="0" err="1"/>
              <a:t>val</a:t>
            </a:r>
            <a:r>
              <a:rPr lang="en-US" altLang="zh-CN" sz="2400" dirty="0"/>
              <a:t>’).</a:t>
            </a:r>
            <a:r>
              <a:rPr lang="en-US" altLang="zh-CN" sz="2400" dirty="0" err="1"/>
              <a:t>css</a:t>
            </a:r>
            <a:r>
              <a:rPr lang="en-US" altLang="zh-CN" sz="2400" dirty="0"/>
              <a:t>()</a:t>
            </a:r>
            <a:r>
              <a:rPr lang="zh-CN" altLang="en-US" sz="2400" dirty="0"/>
              <a:t>链式编程，隐式迭代。</a:t>
            </a:r>
          </a:p>
          <a:p>
            <a:r>
              <a:rPr lang="zh-CN" altLang="en-US" sz="2400" dirty="0"/>
              <a:t>链式编程注意：</a:t>
            </a:r>
            <a:r>
              <a:rPr lang="en-US" altLang="zh-CN" sz="2400" dirty="0"/>
              <a:t>$(‘div’).html(‘</a:t>
            </a:r>
            <a:r>
              <a:rPr lang="zh-CN" altLang="en-US" sz="2400" dirty="0"/>
              <a:t>设置值’</a:t>
            </a:r>
            <a:r>
              <a:rPr lang="en-US" altLang="zh-CN" sz="2400" dirty="0"/>
              <a:t>).</a:t>
            </a:r>
            <a:r>
              <a:rPr lang="en-US" altLang="zh-CN" sz="2400" dirty="0" err="1"/>
              <a:t>val</a:t>
            </a:r>
            <a:r>
              <a:rPr lang="en-US" altLang="zh-CN" sz="2400" dirty="0"/>
              <a:t>(‘</a:t>
            </a:r>
            <a:r>
              <a:rPr lang="zh-CN" altLang="en-US" sz="2400" dirty="0"/>
              <a:t>设置值’</a:t>
            </a:r>
            <a:r>
              <a:rPr lang="en-US" altLang="zh-CN" sz="2400" dirty="0"/>
              <a:t>);</a:t>
            </a:r>
            <a:r>
              <a:rPr lang="zh-CN" altLang="en-US" sz="2400" dirty="0"/>
              <a:t>这样可以，但是</a:t>
            </a:r>
            <a:r>
              <a:rPr lang="en-US" altLang="zh-CN" sz="2400" dirty="0"/>
              <a:t>$(‘div’).html().text()</a:t>
            </a:r>
            <a:r>
              <a:rPr lang="zh-CN" altLang="en-US" sz="2400" dirty="0"/>
              <a:t>这样是不对的，因为获取值时返回的是获取的字符串而不是对象本身所以不能链式编程。</a:t>
            </a:r>
            <a:r>
              <a:rPr lang="en-US" altLang="zh-CN" sz="2400" dirty="0"/>
              <a:t>【</a:t>
            </a:r>
            <a:r>
              <a:rPr lang="zh-CN" altLang="en-US" sz="2400" dirty="0"/>
              <a:t>通过开发人员工具调试方法。</a:t>
            </a:r>
            <a:r>
              <a:rPr lang="en-US" altLang="zh-CN" sz="2400" dirty="0"/>
              <a:t>】</a:t>
            </a:r>
          </a:p>
        </p:txBody>
      </p:sp>
      <p:sp>
        <p:nvSpPr>
          <p:cNvPr id="5" name="Rectangle 1"/>
          <p:cNvSpPr>
            <a:spLocks noChangeArrowheads="1"/>
          </p:cNvSpPr>
          <p:nvPr/>
        </p:nvSpPr>
        <p:spPr bwMode="auto">
          <a:xfrm>
            <a:off x="381000" y="4202897"/>
            <a:ext cx="8961120"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$("#u1&gt;li").css("backgroundColor","red").css("fontSize","</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全新硬笔行书简</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").css("fontSize","30px");</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81000" y="5164849"/>
            <a:ext cx="7429500" cy="923330"/>
          </a:xfrm>
          <a:prstGeom prst="rect">
            <a:avLst/>
          </a:prstGeom>
        </p:spPr>
        <p:txBody>
          <a:bodyPr wrap="square">
            <a:spAutoFit/>
          </a:bodyPr>
          <a:lstStyle/>
          <a:p>
            <a:r>
              <a:rPr lang="en-US" altLang="zh-CN" b="1" dirty="0"/>
              <a:t>$(</a:t>
            </a:r>
            <a:r>
              <a:rPr lang="en-US" altLang="zh-CN" dirty="0"/>
              <a:t>'p'</a:t>
            </a:r>
            <a:r>
              <a:rPr lang="en-US" altLang="zh-CN" b="1" dirty="0"/>
              <a:t>).</a:t>
            </a:r>
            <a:r>
              <a:rPr lang="en-US" altLang="zh-CN" dirty="0"/>
              <a:t>text</a:t>
            </a:r>
            <a:r>
              <a:rPr lang="en-US" altLang="zh-CN" b="1" dirty="0"/>
              <a:t>(</a:t>
            </a:r>
            <a:r>
              <a:rPr lang="en-US" altLang="zh-CN" dirty="0"/>
              <a:t>'</a:t>
            </a:r>
            <a:r>
              <a:rPr lang="zh-CN" altLang="en-US" dirty="0"/>
              <a:t>我们都是</a:t>
            </a:r>
            <a:r>
              <a:rPr lang="en-US" altLang="zh-CN" dirty="0"/>
              <a:t>p'</a:t>
            </a:r>
            <a:r>
              <a:rPr lang="en-US" altLang="zh-CN" b="1" dirty="0"/>
              <a:t>).</a:t>
            </a:r>
            <a:r>
              <a:rPr lang="en-US" altLang="zh-CN" dirty="0" err="1"/>
              <a:t>css</a:t>
            </a:r>
            <a:r>
              <a:rPr lang="en-US" altLang="zh-CN" b="1" dirty="0"/>
              <a:t>(</a:t>
            </a:r>
            <a:r>
              <a:rPr lang="en-US" altLang="zh-CN" dirty="0"/>
              <a:t>'border',</a:t>
            </a:r>
            <a:r>
              <a:rPr lang="en-US" altLang="zh-CN" b="1" dirty="0"/>
              <a:t> </a:t>
            </a:r>
            <a:r>
              <a:rPr lang="en-US" altLang="zh-CN" dirty="0"/>
              <a:t>'1px solid red'</a:t>
            </a:r>
            <a:r>
              <a:rPr lang="en-US" altLang="zh-CN" b="1" dirty="0"/>
              <a:t>).</a:t>
            </a:r>
            <a:r>
              <a:rPr lang="en-US" altLang="zh-CN" dirty="0"/>
              <a:t>click</a:t>
            </a:r>
            <a:r>
              <a:rPr lang="en-US" altLang="zh-CN" b="1" dirty="0"/>
              <a:t>(</a:t>
            </a:r>
            <a:r>
              <a:rPr lang="en-US" altLang="zh-CN" dirty="0"/>
              <a:t>function</a:t>
            </a:r>
            <a:r>
              <a:rPr lang="en-US" altLang="zh-CN" b="1" dirty="0"/>
              <a:t> () {</a:t>
            </a:r>
          </a:p>
          <a:p>
            <a:r>
              <a:rPr lang="en-US" altLang="zh-CN" b="1" dirty="0"/>
              <a:t>                    </a:t>
            </a:r>
            <a:r>
              <a:rPr lang="en-US" altLang="zh-CN" dirty="0"/>
              <a:t>alert</a:t>
            </a:r>
            <a:r>
              <a:rPr lang="en-US" altLang="zh-CN" b="1" dirty="0"/>
              <a:t>(</a:t>
            </a:r>
            <a:r>
              <a:rPr lang="en-US" altLang="zh-CN" dirty="0"/>
              <a:t>$</a:t>
            </a:r>
            <a:r>
              <a:rPr lang="en-US" altLang="zh-CN" b="1" dirty="0"/>
              <a:t>(</a:t>
            </a:r>
            <a:r>
              <a:rPr lang="en-US" altLang="zh-CN" dirty="0"/>
              <a:t>this</a:t>
            </a:r>
            <a:r>
              <a:rPr lang="en-US" altLang="zh-CN" b="1" dirty="0"/>
              <a:t>).</a:t>
            </a:r>
            <a:r>
              <a:rPr lang="en-US" altLang="zh-CN" dirty="0"/>
              <a:t>text</a:t>
            </a:r>
            <a:r>
              <a:rPr lang="en-US" altLang="zh-CN" b="1" dirty="0"/>
              <a:t>());</a:t>
            </a:r>
          </a:p>
          <a:p>
            <a:r>
              <a:rPr lang="en-US" altLang="zh-CN" b="1" dirty="0"/>
              <a:t>                });</a:t>
            </a:r>
          </a:p>
        </p:txBody>
      </p:sp>
    </p:spTree>
    <p:extLst>
      <p:ext uri="{BB962C8B-B14F-4D97-AF65-F5344CB8AC3E}">
        <p14:creationId xmlns:p14="http://schemas.microsoft.com/office/powerpoint/2010/main" val="4225496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idx="4294967295"/>
          </p:nvPr>
        </p:nvSpPr>
        <p:spPr>
          <a:xfrm>
            <a:off x="0" y="623888"/>
            <a:ext cx="8128000" cy="827087"/>
          </a:xfrm>
        </p:spPr>
        <p:txBody>
          <a:bodyPr/>
          <a:lstStyle/>
          <a:p>
            <a:r>
              <a:rPr lang="zh-CN" altLang="en-US" dirty="0"/>
              <a:t>获得兄弟元素的几个方法</a:t>
            </a:r>
          </a:p>
        </p:txBody>
      </p:sp>
      <p:sp>
        <p:nvSpPr>
          <p:cNvPr id="729091" name="Rectangle 3"/>
          <p:cNvSpPr>
            <a:spLocks noGrp="1" noChangeArrowheads="1"/>
          </p:cNvSpPr>
          <p:nvPr>
            <p:ph type="body" idx="4294967295"/>
          </p:nvPr>
        </p:nvSpPr>
        <p:spPr>
          <a:xfrm>
            <a:off x="752475" y="1450975"/>
            <a:ext cx="8391525" cy="2842121"/>
          </a:xfrm>
        </p:spPr>
        <p:txBody>
          <a:bodyPr/>
          <a:lstStyle/>
          <a:p>
            <a:pPr marL="0" indent="0">
              <a:buNone/>
            </a:pPr>
            <a:r>
              <a:rPr lang="en-US" altLang="zh-CN" sz="1600" dirty="0"/>
              <a:t>next(); //</a:t>
            </a:r>
            <a:r>
              <a:rPr lang="zh-CN" altLang="en-US" sz="1600" dirty="0"/>
              <a:t>当前元素之后的紧邻着的第一个兄弟元素（下一个）</a:t>
            </a:r>
          </a:p>
          <a:p>
            <a:pPr marL="0" indent="0">
              <a:buNone/>
            </a:pPr>
            <a:r>
              <a:rPr lang="en-US" altLang="zh-CN" sz="1600" dirty="0" err="1"/>
              <a:t>nextAll</a:t>
            </a:r>
            <a:r>
              <a:rPr lang="en-US" altLang="zh-CN" sz="1600" dirty="0"/>
              <a:t>();//</a:t>
            </a:r>
            <a:r>
              <a:rPr lang="zh-CN" altLang="en-US" sz="1600" dirty="0"/>
              <a:t>当前元素之后的所有兄弟元素</a:t>
            </a:r>
          </a:p>
          <a:p>
            <a:pPr marL="0" indent="0">
              <a:buNone/>
            </a:pPr>
            <a:r>
              <a:rPr lang="en-US" altLang="zh-CN" sz="1600" dirty="0" err="1"/>
              <a:t>prev</a:t>
            </a:r>
            <a:r>
              <a:rPr lang="en-US" altLang="zh-CN" sz="1600" dirty="0"/>
              <a:t>();//</a:t>
            </a:r>
            <a:r>
              <a:rPr lang="zh-CN" altLang="en-US" sz="1600" dirty="0"/>
              <a:t>当前元素之前的紧邻着的兄弟元素（上一个）</a:t>
            </a:r>
          </a:p>
          <a:p>
            <a:pPr marL="0" indent="0">
              <a:buNone/>
            </a:pPr>
            <a:r>
              <a:rPr lang="en-US" altLang="zh-CN" sz="1800" dirty="0" err="1"/>
              <a:t>prevAll</a:t>
            </a:r>
            <a:r>
              <a:rPr lang="en-US" altLang="zh-CN" sz="1800" dirty="0"/>
              <a:t>();//</a:t>
            </a:r>
            <a:r>
              <a:rPr lang="zh-CN" altLang="en-US" sz="1800" dirty="0"/>
              <a:t>当前元素之前的所有兄弟元素</a:t>
            </a:r>
          </a:p>
          <a:p>
            <a:pPr marL="0" indent="0">
              <a:buNone/>
            </a:pPr>
            <a:r>
              <a:rPr lang="en-US" altLang="zh-CN" sz="1800" dirty="0"/>
              <a:t>siblings();//</a:t>
            </a:r>
            <a:r>
              <a:rPr lang="zh-CN" altLang="en-US" sz="1800" dirty="0"/>
              <a:t>当前元素的所有兄弟元素</a:t>
            </a:r>
          </a:p>
          <a:p>
            <a:pPr marL="0" indent="0">
              <a:buNone/>
            </a:pPr>
            <a:r>
              <a:rPr lang="zh-CN" altLang="en-US" sz="1800" dirty="0"/>
              <a:t>案例：页面上有一个</a:t>
            </a:r>
            <a:r>
              <a:rPr lang="en-US" altLang="zh-CN" sz="1800" dirty="0" err="1"/>
              <a:t>ul</a:t>
            </a:r>
            <a:r>
              <a:rPr lang="zh-CN" altLang="en-US" sz="1800" dirty="0"/>
              <a:t>球队列表当鼠标移动到某个</a:t>
            </a:r>
            <a:r>
              <a:rPr lang="en-US" altLang="zh-CN" sz="1800" dirty="0"/>
              <a:t>li</a:t>
            </a:r>
            <a:r>
              <a:rPr lang="zh-CN" altLang="en-US" sz="1800" dirty="0"/>
              <a:t>上的时候改行背景颜色变红，当点击某个</a:t>
            </a:r>
            <a:r>
              <a:rPr lang="en-US" altLang="zh-CN" sz="1800" dirty="0"/>
              <a:t>li</a:t>
            </a:r>
            <a:r>
              <a:rPr lang="zh-CN" altLang="en-US" sz="1800" dirty="0"/>
              <a:t>的时候，让该</a:t>
            </a:r>
            <a:r>
              <a:rPr lang="en-US" altLang="zh-CN" sz="1800" dirty="0"/>
              <a:t>li</a:t>
            </a:r>
            <a:r>
              <a:rPr lang="zh-CN" altLang="en-US" sz="1800" dirty="0"/>
              <a:t>之前的所有</a:t>
            </a:r>
            <a:r>
              <a:rPr lang="en-US" altLang="zh-CN" sz="1800" dirty="0"/>
              <a:t>li</a:t>
            </a:r>
            <a:r>
              <a:rPr lang="zh-CN" altLang="en-US" sz="1800" dirty="0"/>
              <a:t>背景色变黄，之后的所有</a:t>
            </a:r>
            <a:r>
              <a:rPr lang="en-US" altLang="zh-CN" sz="1800" dirty="0"/>
              <a:t>li</a:t>
            </a:r>
            <a:r>
              <a:rPr lang="zh-CN" altLang="en-US" sz="1800" dirty="0"/>
              <a:t>背景色变蓝。自己不变色。注意：</a:t>
            </a:r>
            <a:r>
              <a:rPr lang="en-US" altLang="zh-CN" sz="1800" dirty="0" err="1"/>
              <a:t>nextAll</a:t>
            </a:r>
            <a:r>
              <a:rPr lang="en-US" altLang="zh-CN" sz="1800" dirty="0"/>
              <a:t>()</a:t>
            </a:r>
            <a:r>
              <a:rPr lang="zh-CN" altLang="en-US" sz="1800" dirty="0"/>
              <a:t>、</a:t>
            </a:r>
            <a:r>
              <a:rPr lang="en-US" altLang="zh-CN" sz="1800" dirty="0" err="1"/>
              <a:t>prevAll</a:t>
            </a:r>
            <a:r>
              <a:rPr lang="en-US" altLang="zh-CN" sz="1800" dirty="0"/>
              <a:t>()</a:t>
            </a:r>
            <a:r>
              <a:rPr lang="zh-CN" altLang="en-US" sz="1800" dirty="0"/>
              <a:t>等方法返回值是一个元素集合，这里链式编程时要想清楚当前返回的值是什么。</a:t>
            </a:r>
            <a:endParaRPr lang="en-US" altLang="zh-CN" sz="1800" dirty="0"/>
          </a:p>
        </p:txBody>
      </p:sp>
      <p:sp>
        <p:nvSpPr>
          <p:cNvPr id="2" name="Rectangle 1"/>
          <p:cNvSpPr>
            <a:spLocks noChangeArrowheads="1"/>
          </p:cNvSpPr>
          <p:nvPr/>
        </p:nvSpPr>
        <p:spPr bwMode="auto">
          <a:xfrm>
            <a:off x="659618" y="4335353"/>
            <a:ext cx="6808764" cy="156966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mouseenter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prevAll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"yellow"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nextAll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"blue"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mouseleave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7194666" y="4797152"/>
            <a:ext cx="1866667" cy="1819048"/>
          </a:xfrm>
          <a:prstGeom prst="rect">
            <a:avLst/>
          </a:prstGeom>
        </p:spPr>
      </p:pic>
    </p:spTree>
    <p:extLst>
      <p:ext uri="{BB962C8B-B14F-4D97-AF65-F5344CB8AC3E}">
        <p14:creationId xmlns:p14="http://schemas.microsoft.com/office/powerpoint/2010/main" val="220099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jQuery</a:t>
            </a:r>
            <a:r>
              <a:rPr lang="zh-CN" altLang="en-US" dirty="0"/>
              <a:t>动画</a:t>
            </a:r>
          </a:p>
        </p:txBody>
      </p:sp>
      <p:sp>
        <p:nvSpPr>
          <p:cNvPr id="4" name="文本框 3"/>
          <p:cNvSpPr txBox="1"/>
          <p:nvPr/>
        </p:nvSpPr>
        <p:spPr>
          <a:xfrm>
            <a:off x="498474" y="1450975"/>
            <a:ext cx="8265698" cy="646331"/>
          </a:xfrm>
          <a:prstGeom prst="rect">
            <a:avLst/>
          </a:prstGeom>
          <a:noFill/>
        </p:spPr>
        <p:txBody>
          <a:bodyPr wrap="square" rtlCol="0">
            <a:spAutoFit/>
          </a:bodyPr>
          <a:lstStyle/>
          <a:p>
            <a:r>
              <a:rPr lang="en-US" altLang="zh-CN" dirty="0"/>
              <a:t>hide()</a:t>
            </a:r>
            <a:r>
              <a:rPr lang="zh-CN" altLang="en-US" dirty="0"/>
              <a:t>方法</a:t>
            </a:r>
            <a:r>
              <a:rPr lang="en-US" altLang="zh-CN" dirty="0"/>
              <a:t>: 		show()</a:t>
            </a:r>
            <a:r>
              <a:rPr lang="zh-CN" altLang="en-US" dirty="0"/>
              <a:t>方法</a:t>
            </a:r>
            <a:r>
              <a:rPr lang="en-US" altLang="zh-CN" dirty="0"/>
              <a:t>:</a:t>
            </a:r>
          </a:p>
          <a:p>
            <a:r>
              <a:rPr lang="zh-CN" altLang="en-US" dirty="0"/>
              <a:t>参数</a:t>
            </a:r>
            <a:r>
              <a:rPr lang="en-US" altLang="zh-CN" dirty="0"/>
              <a:t>:</a:t>
            </a:r>
            <a:r>
              <a:rPr lang="zh-CN" altLang="en-US" dirty="0"/>
              <a:t>可以是一个</a:t>
            </a:r>
            <a:r>
              <a:rPr lang="en-US" altLang="zh-CN" dirty="0"/>
              <a:t>number</a:t>
            </a:r>
            <a:r>
              <a:rPr lang="zh-CN" altLang="en-US" dirty="0"/>
              <a:t>类型</a:t>
            </a:r>
            <a:r>
              <a:rPr lang="en-US" altLang="zh-CN" dirty="0"/>
              <a:t>,</a:t>
            </a:r>
            <a:r>
              <a:rPr lang="zh-CN" altLang="en-US" dirty="0"/>
              <a:t>也可以是字符串类型</a:t>
            </a:r>
            <a:endParaRPr lang="en-US" altLang="zh-CN" dirty="0"/>
          </a:p>
        </p:txBody>
      </p:sp>
      <p:sp>
        <p:nvSpPr>
          <p:cNvPr id="5" name="Rectangle 1"/>
          <p:cNvSpPr>
            <a:spLocks noChangeArrowheads="1"/>
          </p:cNvSpPr>
          <p:nvPr/>
        </p:nvSpPr>
        <p:spPr bwMode="auto">
          <a:xfrm>
            <a:off x="337624" y="2096013"/>
            <a:ext cx="5584874"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参数是数字</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"slow"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lang="en-US" altLang="zh-CN" i="1" dirty="0">
                <a:solidFill>
                  <a:srgbClr val="1C1C1C"/>
                </a:solidFill>
                <a:latin typeface="Consolas" panose="020B0609020204030204" pitchFamily="49" charset="0"/>
                <a:cs typeface="Consolas" panose="020B0609020204030204" pitchFamily="49" charset="0"/>
              </a:rPr>
              <a:t>6</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00ms</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"normal"</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400ms</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"fast"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lang="en-US" altLang="zh-CN" i="1" dirty="0">
                <a:solidFill>
                  <a:srgbClr val="1C1C1C"/>
                </a:solidFill>
                <a:latin typeface="Consolas" panose="020B0609020204030204" pitchFamily="49" charset="0"/>
                <a:cs typeface="Consolas" panose="020B0609020204030204" pitchFamily="49" charset="0"/>
              </a:rPr>
              <a:t>2</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00ms</a:t>
            </a:r>
            <a:endParaRPr kumimoji="0" lang="en-US"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endParaRPr>
          </a:p>
        </p:txBody>
      </p:sp>
      <p:sp>
        <p:nvSpPr>
          <p:cNvPr id="7" name="Rectangle 3"/>
          <p:cNvSpPr>
            <a:spLocks noChangeArrowheads="1"/>
          </p:cNvSpPr>
          <p:nvPr/>
        </p:nvSpPr>
        <p:spPr bwMode="auto">
          <a:xfrm>
            <a:off x="337624" y="3296342"/>
            <a:ext cx="5584874" cy="73866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隐藏完毕</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337624" y="4218380"/>
            <a:ext cx="5584874" cy="2031325"/>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参数是数字</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"slow"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lang="en-US" altLang="zh-CN" i="1" dirty="0">
                <a:solidFill>
                  <a:srgbClr val="1C1C1C"/>
                </a:solidFill>
                <a:latin typeface="Consolas" panose="020B0609020204030204" pitchFamily="49" charset="0"/>
                <a:cs typeface="Consolas" panose="020B0609020204030204" pitchFamily="49" charset="0"/>
              </a:rPr>
              <a:t>6</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00ms</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"normal"</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400ms</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"fast"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参数是字符串</a:t>
            </a:r>
            <a:r>
              <a:rPr lang="en-US" altLang="zh-CN" i="1" dirty="0">
                <a:solidFill>
                  <a:srgbClr val="1C1C1C"/>
                </a:solidFill>
                <a:latin typeface="Consolas" panose="020B0609020204030204" pitchFamily="49" charset="0"/>
                <a:cs typeface="Consolas" panose="020B0609020204030204" pitchFamily="49" charset="0"/>
              </a:rPr>
              <a:t>2</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00ms</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显示完毕</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0143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隐藏动画案例</a:t>
            </a:r>
          </a:p>
        </p:txBody>
      </p:sp>
      <p:sp>
        <p:nvSpPr>
          <p:cNvPr id="4" name="Rectangle 1"/>
          <p:cNvSpPr>
            <a:spLocks noChangeArrowheads="1"/>
          </p:cNvSpPr>
          <p:nvPr/>
        </p:nvSpPr>
        <p:spPr bwMode="auto">
          <a:xfrm>
            <a:off x="225083" y="4652779"/>
            <a:ext cx="5134708" cy="147732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2000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remove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3636597" y="5523307"/>
            <a:ext cx="4990476" cy="847619"/>
          </a:xfrm>
          <a:prstGeom prst="rect">
            <a:avLst/>
          </a:prstGeom>
        </p:spPr>
      </p:pic>
      <p:sp>
        <p:nvSpPr>
          <p:cNvPr id="6" name="Rectangle 4"/>
          <p:cNvSpPr>
            <a:spLocks noChangeArrowheads="1"/>
          </p:cNvSpPr>
          <p:nvPr/>
        </p:nvSpPr>
        <p:spPr bwMode="auto">
          <a:xfrm>
            <a:off x="98473" y="1909191"/>
            <a:ext cx="5387927"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div</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img</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:last-child"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使用</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arguments.callee</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所以我们不需要指定函数</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prev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arguments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callee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div</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img</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:first-child"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使用</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arguments.callee</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所以我们不需要指定函数</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arguments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callee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4969930" y="2403229"/>
            <a:ext cx="3657143" cy="1209524"/>
          </a:xfrm>
          <a:prstGeom prst="rect">
            <a:avLst/>
          </a:prstGeom>
        </p:spPr>
      </p:pic>
    </p:spTree>
    <p:extLst>
      <p:ext uri="{BB962C8B-B14F-4D97-AF65-F5344CB8AC3E}">
        <p14:creationId xmlns:p14="http://schemas.microsoft.com/office/powerpoint/2010/main" val="64759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其他动画方法</a:t>
            </a:r>
          </a:p>
        </p:txBody>
      </p:sp>
      <p:sp>
        <p:nvSpPr>
          <p:cNvPr id="4" name="Rectangle 1"/>
          <p:cNvSpPr>
            <a:spLocks noChangeArrowheads="1"/>
          </p:cNvSpPr>
          <p:nvPr/>
        </p:nvSpPr>
        <p:spPr bwMode="auto">
          <a:xfrm>
            <a:off x="337624" y="1497261"/>
            <a:ext cx="5317588"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slideUp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滑入</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slideDown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滑出</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slideToggle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切换滑入滑出</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37624" y="2411661"/>
            <a:ext cx="5317588"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fadeIn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淡入</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fadeOut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淡出</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fadeToggle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切换淡入淡出</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37624" y="3510727"/>
            <a:ext cx="5430130" cy="147732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可以设置透明度</a:t>
            </a:r>
            <a:r>
              <a:rPr kumimoji="0" lang="en-US"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1:</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时间</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2:</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到达透明度</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fadeTo</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0.3</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一个参数</a:t>
            </a:r>
            <a:r>
              <a:rPr kumimoji="0" lang="en-US"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en-US"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常用</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1:</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没有时间</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2:</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到达透明度</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和</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css("opacity",0.1);</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fadeTo</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一个参数</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46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动画方法</a:t>
            </a:r>
            <a:r>
              <a:rPr lang="en-US" altLang="zh-CN" dirty="0"/>
              <a:t>:animate</a:t>
            </a:r>
            <a:r>
              <a:rPr lang="zh-CN" altLang="en-US" dirty="0"/>
              <a:t>方法</a:t>
            </a:r>
          </a:p>
        </p:txBody>
      </p:sp>
      <p:sp>
        <p:nvSpPr>
          <p:cNvPr id="4" name="Rectangle 1"/>
          <p:cNvSpPr>
            <a:spLocks noChangeArrowheads="1"/>
          </p:cNvSpPr>
          <p:nvPr/>
        </p:nvSpPr>
        <p:spPr bwMode="auto">
          <a:xfrm>
            <a:off x="126608" y="1551354"/>
            <a:ext cx="8609429"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animate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"left"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"10px"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"500px"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"50px"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"height"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"50px"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animate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"left"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"+=505px"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"-=400px"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"+=200px"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"height"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"+=200px"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267286" y="2377440"/>
            <a:ext cx="5373859" cy="923330"/>
          </a:xfrm>
          <a:prstGeom prst="rect">
            <a:avLst/>
          </a:prstGeom>
          <a:noFill/>
        </p:spPr>
        <p:txBody>
          <a:bodyPr wrap="square" rtlCol="0">
            <a:spAutoFit/>
          </a:bodyPr>
          <a:lstStyle/>
          <a:p>
            <a:r>
              <a:rPr lang="zh-CN" altLang="en-US" dirty="0"/>
              <a:t>第一个参数</a:t>
            </a:r>
            <a:r>
              <a:rPr lang="en-US" altLang="zh-CN" dirty="0"/>
              <a:t>:</a:t>
            </a:r>
            <a:r>
              <a:rPr lang="zh-CN" altLang="en-US" dirty="0"/>
              <a:t>键值对</a:t>
            </a:r>
            <a:r>
              <a:rPr lang="en-US" altLang="zh-CN" dirty="0"/>
              <a:t>,(</a:t>
            </a:r>
            <a:r>
              <a:rPr lang="zh-CN" altLang="en-US" dirty="0"/>
              <a:t>数值的属性可以改</a:t>
            </a:r>
            <a:r>
              <a:rPr lang="en-US" altLang="zh-CN" dirty="0"/>
              <a:t>,</a:t>
            </a:r>
            <a:r>
              <a:rPr lang="zh-CN" altLang="en-US" dirty="0"/>
              <a:t>颜色不能改</a:t>
            </a:r>
            <a:r>
              <a:rPr lang="en-US" altLang="zh-CN" dirty="0"/>
              <a:t>)</a:t>
            </a:r>
          </a:p>
          <a:p>
            <a:r>
              <a:rPr lang="zh-CN" altLang="en-US" dirty="0"/>
              <a:t>第二个参数</a:t>
            </a:r>
            <a:r>
              <a:rPr lang="en-US" altLang="zh-CN" dirty="0"/>
              <a:t>:</a:t>
            </a:r>
            <a:r>
              <a:rPr lang="zh-CN" altLang="en-US" dirty="0"/>
              <a:t>动画的时间</a:t>
            </a:r>
            <a:endParaRPr lang="en-US" altLang="zh-CN" dirty="0"/>
          </a:p>
          <a:p>
            <a:r>
              <a:rPr lang="zh-CN" altLang="en-US" dirty="0"/>
              <a:t>第三个参数</a:t>
            </a:r>
            <a:r>
              <a:rPr lang="en-US" altLang="zh-CN" dirty="0"/>
              <a:t>:</a:t>
            </a:r>
            <a:r>
              <a:rPr lang="zh-CN" altLang="en-US" dirty="0"/>
              <a:t>回调函数</a:t>
            </a:r>
          </a:p>
        </p:txBody>
      </p:sp>
      <p:sp>
        <p:nvSpPr>
          <p:cNvPr id="6" name="文本框 5"/>
          <p:cNvSpPr txBox="1"/>
          <p:nvPr/>
        </p:nvSpPr>
        <p:spPr>
          <a:xfrm>
            <a:off x="267286" y="3559126"/>
            <a:ext cx="5373859" cy="369332"/>
          </a:xfrm>
          <a:prstGeom prst="rect">
            <a:avLst/>
          </a:prstGeom>
          <a:noFill/>
        </p:spPr>
        <p:txBody>
          <a:bodyPr wrap="square" rtlCol="0">
            <a:spAutoFit/>
          </a:bodyPr>
          <a:lstStyle/>
          <a:p>
            <a:r>
              <a:rPr lang="zh-CN" altLang="en-US" dirty="0"/>
              <a:t>停止动画效果</a:t>
            </a:r>
            <a:r>
              <a:rPr lang="en-US" altLang="zh-CN" dirty="0"/>
              <a:t>:stop()</a:t>
            </a:r>
            <a:r>
              <a:rPr lang="zh-CN" altLang="en-US" dirty="0"/>
              <a:t>方法</a:t>
            </a:r>
            <a:r>
              <a:rPr lang="en-US" altLang="zh-CN" dirty="0"/>
              <a:t>,</a:t>
            </a:r>
            <a:r>
              <a:rPr lang="zh-CN" altLang="en-US" dirty="0"/>
              <a:t>解决下拉框案例中的</a:t>
            </a:r>
            <a:r>
              <a:rPr lang="en-US" altLang="zh-CN" dirty="0"/>
              <a:t>bug</a:t>
            </a:r>
            <a:endParaRPr lang="zh-CN" altLang="en-US" dirty="0"/>
          </a:p>
        </p:txBody>
      </p:sp>
      <p:sp>
        <p:nvSpPr>
          <p:cNvPr id="7" name="Rectangle 2"/>
          <p:cNvSpPr>
            <a:spLocks noChangeArrowheads="1"/>
          </p:cNvSpPr>
          <p:nvPr/>
        </p:nvSpPr>
        <p:spPr bwMode="auto">
          <a:xfrm>
            <a:off x="267286" y="3955144"/>
            <a:ext cx="6794696"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".wrap&gt;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mouseover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"ul"</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stop</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show</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显示</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ul</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".wrap&gt;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ul</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mouseout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"ul"</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stop</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hide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500</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显示</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ul</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32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1124744"/>
            <a:ext cx="7920880" cy="4401205"/>
          </a:xfrm>
          <a:prstGeom prst="rect">
            <a:avLst/>
          </a:prstGeom>
          <a:noFill/>
        </p:spPr>
        <p:txBody>
          <a:bodyPr wrap="square" rtlCol="0">
            <a:spAutoFit/>
          </a:bodyPr>
          <a:lstStyle/>
          <a:p>
            <a:r>
              <a:rPr lang="zh-CN" altLang="en-US" sz="4000" dirty="0"/>
              <a:t>重点内容介绍</a:t>
            </a:r>
            <a:r>
              <a:rPr lang="en-US" altLang="zh-CN" sz="4000" dirty="0"/>
              <a:t>:</a:t>
            </a:r>
          </a:p>
          <a:p>
            <a:r>
              <a:rPr lang="en-US" altLang="zh-CN" sz="4000" dirty="0">
                <a:solidFill>
                  <a:srgbClr val="FF0000"/>
                </a:solidFill>
              </a:rPr>
              <a:t>1.JavaScript</a:t>
            </a:r>
            <a:r>
              <a:rPr lang="zh-CN" altLang="en-US" sz="4000" dirty="0">
                <a:solidFill>
                  <a:srgbClr val="FF0000"/>
                </a:solidFill>
              </a:rPr>
              <a:t>库和</a:t>
            </a:r>
            <a:r>
              <a:rPr lang="en-US" altLang="zh-CN" sz="4000" dirty="0">
                <a:solidFill>
                  <a:srgbClr val="FF0000"/>
                </a:solidFill>
              </a:rPr>
              <a:t>jQuery</a:t>
            </a:r>
            <a:r>
              <a:rPr lang="zh-CN" altLang="en-US" sz="4000" dirty="0">
                <a:solidFill>
                  <a:srgbClr val="FF0000"/>
                </a:solidFill>
              </a:rPr>
              <a:t>介绍</a:t>
            </a:r>
            <a:endParaRPr lang="en-US" altLang="zh-CN" sz="4000" dirty="0">
              <a:solidFill>
                <a:srgbClr val="FF0000"/>
              </a:solidFill>
            </a:endParaRPr>
          </a:p>
          <a:p>
            <a:r>
              <a:rPr lang="en-US" altLang="zh-CN" sz="4000" dirty="0">
                <a:solidFill>
                  <a:srgbClr val="FF0000"/>
                </a:solidFill>
              </a:rPr>
              <a:t>2.jQuery</a:t>
            </a:r>
            <a:r>
              <a:rPr lang="zh-CN" altLang="en-US" sz="4000" dirty="0">
                <a:solidFill>
                  <a:srgbClr val="FF0000"/>
                </a:solidFill>
              </a:rPr>
              <a:t>文件使用</a:t>
            </a:r>
            <a:endParaRPr lang="en-US" altLang="zh-CN" sz="4000" dirty="0">
              <a:solidFill>
                <a:srgbClr val="FF0000"/>
              </a:solidFill>
            </a:endParaRPr>
          </a:p>
          <a:p>
            <a:r>
              <a:rPr lang="en-US" altLang="zh-CN" sz="4000" dirty="0">
                <a:solidFill>
                  <a:srgbClr val="FF0000"/>
                </a:solidFill>
              </a:rPr>
              <a:t>3.jQuery</a:t>
            </a:r>
            <a:r>
              <a:rPr lang="zh-CN" altLang="en-US" sz="4000" dirty="0">
                <a:solidFill>
                  <a:srgbClr val="FF0000"/>
                </a:solidFill>
              </a:rPr>
              <a:t>中顶级对象</a:t>
            </a:r>
            <a:endParaRPr lang="en-US" altLang="zh-CN" sz="4000" dirty="0">
              <a:solidFill>
                <a:srgbClr val="FF0000"/>
              </a:solidFill>
            </a:endParaRPr>
          </a:p>
          <a:p>
            <a:r>
              <a:rPr lang="en-US" altLang="zh-CN" sz="4000" dirty="0">
                <a:solidFill>
                  <a:srgbClr val="FF0000"/>
                </a:solidFill>
              </a:rPr>
              <a:t>4.jQuery</a:t>
            </a:r>
            <a:r>
              <a:rPr lang="zh-CN" altLang="en-US" sz="4000" dirty="0">
                <a:solidFill>
                  <a:srgbClr val="FF0000"/>
                </a:solidFill>
              </a:rPr>
              <a:t>中事件加载</a:t>
            </a:r>
            <a:endParaRPr lang="en-US" altLang="zh-CN" sz="4000" dirty="0">
              <a:solidFill>
                <a:srgbClr val="FF0000"/>
              </a:solidFill>
            </a:endParaRPr>
          </a:p>
          <a:p>
            <a:r>
              <a:rPr lang="en-US" altLang="zh-CN" sz="4000" dirty="0">
                <a:solidFill>
                  <a:srgbClr val="FF0000"/>
                </a:solidFill>
              </a:rPr>
              <a:t>5.jQuery</a:t>
            </a:r>
            <a:r>
              <a:rPr lang="zh-CN" altLang="en-US" sz="4000" dirty="0">
                <a:solidFill>
                  <a:srgbClr val="FF0000"/>
                </a:solidFill>
              </a:rPr>
              <a:t>中的选择器</a:t>
            </a:r>
            <a:endParaRPr lang="en-US" altLang="zh-CN" sz="4000" dirty="0">
              <a:solidFill>
                <a:srgbClr val="FF0000"/>
              </a:solidFill>
            </a:endParaRPr>
          </a:p>
          <a:p>
            <a:r>
              <a:rPr lang="en-US" altLang="zh-CN" sz="4000" dirty="0">
                <a:solidFill>
                  <a:srgbClr val="FF0000"/>
                </a:solidFill>
              </a:rPr>
              <a:t>6.jQuery</a:t>
            </a:r>
            <a:r>
              <a:rPr lang="zh-CN" altLang="en-US" sz="4000" dirty="0">
                <a:solidFill>
                  <a:srgbClr val="FF0000"/>
                </a:solidFill>
              </a:rPr>
              <a:t>中的案例</a:t>
            </a:r>
          </a:p>
        </p:txBody>
      </p:sp>
    </p:spTree>
    <p:extLst>
      <p:ext uri="{BB962C8B-B14F-4D97-AF65-F5344CB8AC3E}">
        <p14:creationId xmlns:p14="http://schemas.microsoft.com/office/powerpoint/2010/main" val="902487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jQuery</a:t>
            </a:r>
            <a:r>
              <a:rPr lang="zh-CN" altLang="en-US" dirty="0"/>
              <a:t>中创建元素及追加元素</a:t>
            </a:r>
          </a:p>
        </p:txBody>
      </p:sp>
      <p:sp>
        <p:nvSpPr>
          <p:cNvPr id="4" name="文本框 3"/>
          <p:cNvSpPr txBox="1"/>
          <p:nvPr/>
        </p:nvSpPr>
        <p:spPr>
          <a:xfrm>
            <a:off x="498474" y="1645920"/>
            <a:ext cx="8128599" cy="2169825"/>
          </a:xfrm>
          <a:prstGeom prst="rect">
            <a:avLst/>
          </a:prstGeom>
          <a:noFill/>
        </p:spPr>
        <p:txBody>
          <a:bodyPr wrap="square" rtlCol="0">
            <a:spAutoFit/>
          </a:bodyPr>
          <a:lstStyle/>
          <a:p>
            <a:r>
              <a:rPr lang="en-US" altLang="zh-CN" dirty="0"/>
              <a:t>DOM</a:t>
            </a:r>
            <a:r>
              <a:rPr lang="zh-CN" altLang="en-US" dirty="0"/>
              <a:t>中可以动态创建元素</a:t>
            </a:r>
            <a:r>
              <a:rPr lang="en-US" altLang="zh-CN" dirty="0"/>
              <a:t>:</a:t>
            </a:r>
            <a:r>
              <a:rPr lang="en-US" altLang="zh-CN" dirty="0" err="1"/>
              <a:t>document.createElement</a:t>
            </a:r>
            <a:r>
              <a:rPr lang="en-US" altLang="zh-CN" dirty="0"/>
              <a:t>(“</a:t>
            </a:r>
            <a:r>
              <a:rPr lang="zh-CN" altLang="en-US" dirty="0"/>
              <a:t>标签的名字</a:t>
            </a:r>
            <a:r>
              <a:rPr lang="en-US" altLang="zh-CN" dirty="0"/>
              <a:t>”);</a:t>
            </a:r>
          </a:p>
          <a:p>
            <a:r>
              <a:rPr lang="en-US" altLang="zh-CN" dirty="0"/>
              <a:t>jQuery</a:t>
            </a:r>
            <a:r>
              <a:rPr lang="zh-CN" altLang="en-US" dirty="0"/>
              <a:t>中同样可以创建元素标签</a:t>
            </a:r>
            <a:r>
              <a:rPr lang="en-US" altLang="zh-CN" dirty="0"/>
              <a:t>,</a:t>
            </a:r>
            <a:r>
              <a:rPr lang="zh-CN" altLang="en-US" dirty="0"/>
              <a:t>并且返回的就是</a:t>
            </a:r>
            <a:r>
              <a:rPr lang="en-US" altLang="zh-CN" dirty="0"/>
              <a:t>jQuery</a:t>
            </a:r>
            <a:r>
              <a:rPr lang="zh-CN" altLang="en-US" dirty="0"/>
              <a:t>对象</a:t>
            </a:r>
            <a:r>
              <a:rPr lang="en-US" altLang="zh-CN" dirty="0"/>
              <a:t>,</a:t>
            </a:r>
            <a:r>
              <a:rPr lang="zh-CN" altLang="en-US" dirty="0"/>
              <a:t>可以直接调用方法进行使用</a:t>
            </a:r>
            <a:endParaRPr lang="en-US" altLang="zh-CN" sz="1600" dirty="0"/>
          </a:p>
          <a:p>
            <a:pPr>
              <a:lnSpc>
                <a:spcPct val="90000"/>
              </a:lnSpc>
            </a:pPr>
            <a:r>
              <a:rPr lang="en-US" altLang="zh-CN" b="1" dirty="0">
                <a:solidFill>
                  <a:srgbClr val="FF0000"/>
                </a:solidFill>
              </a:rPr>
              <a:t>append</a:t>
            </a:r>
            <a:r>
              <a:rPr lang="zh-CN" altLang="en-US" b="1" dirty="0">
                <a:solidFill>
                  <a:srgbClr val="FF0000"/>
                </a:solidFill>
              </a:rPr>
              <a:t>方法用来在元素的末尾追加元素（最后一个子节点）。增加元素末尾</a:t>
            </a:r>
            <a:r>
              <a:rPr lang="en-US" altLang="zh-CN" b="1" dirty="0">
                <a:solidFill>
                  <a:srgbClr val="FF0000"/>
                </a:solidFill>
              </a:rPr>
              <a:t>(</a:t>
            </a:r>
            <a:r>
              <a:rPr lang="zh-CN" altLang="en-US" b="1" dirty="0">
                <a:solidFill>
                  <a:srgbClr val="FF0000"/>
                </a:solidFill>
              </a:rPr>
              <a:t>儿子</a:t>
            </a:r>
            <a:r>
              <a:rPr lang="en-US" altLang="zh-CN" b="1" dirty="0">
                <a:solidFill>
                  <a:srgbClr val="FF0000"/>
                </a:solidFill>
              </a:rPr>
              <a:t>)</a:t>
            </a:r>
          </a:p>
          <a:p>
            <a:pPr>
              <a:lnSpc>
                <a:spcPct val="90000"/>
              </a:lnSpc>
            </a:pPr>
            <a:r>
              <a:rPr lang="en-US" altLang="zh-CN" b="1" dirty="0">
                <a:solidFill>
                  <a:srgbClr val="FF0000"/>
                </a:solidFill>
              </a:rPr>
              <a:t>prepend</a:t>
            </a:r>
            <a:r>
              <a:rPr lang="zh-CN" altLang="en-US" b="1" dirty="0">
                <a:solidFill>
                  <a:srgbClr val="FF0000"/>
                </a:solidFill>
              </a:rPr>
              <a:t>，在元素的开始添加元素（第一个子节点）。增加元素开始</a:t>
            </a:r>
            <a:r>
              <a:rPr lang="en-US" altLang="zh-CN" b="1" dirty="0">
                <a:solidFill>
                  <a:srgbClr val="FF0000"/>
                </a:solidFill>
              </a:rPr>
              <a:t>(</a:t>
            </a:r>
            <a:r>
              <a:rPr lang="zh-CN" altLang="en-US" b="1" dirty="0">
                <a:solidFill>
                  <a:srgbClr val="FF0000"/>
                </a:solidFill>
              </a:rPr>
              <a:t>儿子</a:t>
            </a:r>
            <a:r>
              <a:rPr lang="en-US" altLang="zh-CN" b="1" dirty="0">
                <a:solidFill>
                  <a:srgbClr val="FF0000"/>
                </a:solidFill>
              </a:rPr>
              <a:t>)</a:t>
            </a:r>
          </a:p>
          <a:p>
            <a:pPr>
              <a:lnSpc>
                <a:spcPct val="90000"/>
              </a:lnSpc>
            </a:pPr>
            <a:r>
              <a:rPr lang="en-US" altLang="zh-CN" b="1" dirty="0">
                <a:solidFill>
                  <a:srgbClr val="FF0000"/>
                </a:solidFill>
              </a:rPr>
              <a:t>after</a:t>
            </a:r>
            <a:r>
              <a:rPr lang="zh-CN" altLang="en-US" b="1" dirty="0">
                <a:solidFill>
                  <a:srgbClr val="FF0000"/>
                </a:solidFill>
              </a:rPr>
              <a:t>，在元素之后添加元素（添加兄弟）增加元素后面</a:t>
            </a:r>
            <a:r>
              <a:rPr lang="en-US" altLang="zh-CN" b="1" dirty="0">
                <a:solidFill>
                  <a:srgbClr val="FF0000"/>
                </a:solidFill>
              </a:rPr>
              <a:t>(</a:t>
            </a:r>
            <a:r>
              <a:rPr lang="zh-CN" altLang="en-US" b="1" dirty="0">
                <a:solidFill>
                  <a:srgbClr val="FF0000"/>
                </a:solidFill>
              </a:rPr>
              <a:t>兄弟</a:t>
            </a:r>
            <a:r>
              <a:rPr lang="en-US" altLang="zh-CN" b="1" dirty="0">
                <a:solidFill>
                  <a:srgbClr val="FF0000"/>
                </a:solidFill>
              </a:rPr>
              <a:t>)</a:t>
            </a:r>
          </a:p>
          <a:p>
            <a:pPr>
              <a:lnSpc>
                <a:spcPct val="90000"/>
              </a:lnSpc>
            </a:pPr>
            <a:r>
              <a:rPr lang="en-US" altLang="zh-CN" b="1" dirty="0">
                <a:solidFill>
                  <a:srgbClr val="FF0000"/>
                </a:solidFill>
              </a:rPr>
              <a:t>before</a:t>
            </a:r>
            <a:r>
              <a:rPr lang="zh-CN" altLang="en-US" b="1" dirty="0">
                <a:solidFill>
                  <a:srgbClr val="FF0000"/>
                </a:solidFill>
              </a:rPr>
              <a:t>：在元素之前添加元素（添加兄弟）增加元素前面</a:t>
            </a:r>
            <a:r>
              <a:rPr lang="en-US" altLang="zh-CN" b="1" dirty="0">
                <a:solidFill>
                  <a:srgbClr val="FF0000"/>
                </a:solidFill>
              </a:rPr>
              <a:t>(</a:t>
            </a:r>
            <a:r>
              <a:rPr lang="zh-CN" altLang="en-US" b="1" dirty="0">
                <a:solidFill>
                  <a:srgbClr val="FF0000"/>
                </a:solidFill>
              </a:rPr>
              <a:t>兄弟</a:t>
            </a:r>
            <a:r>
              <a:rPr lang="en-US" altLang="zh-CN" b="1" dirty="0">
                <a:solidFill>
                  <a:srgbClr val="FF0000"/>
                </a:solidFill>
              </a:rPr>
              <a:t>)</a:t>
            </a:r>
          </a:p>
        </p:txBody>
      </p:sp>
      <p:sp>
        <p:nvSpPr>
          <p:cNvPr id="5" name="Rectangle 1"/>
          <p:cNvSpPr>
            <a:spLocks noChangeArrowheads="1"/>
          </p:cNvSpPr>
          <p:nvPr/>
        </p:nvSpPr>
        <p:spPr bwMode="auto">
          <a:xfrm>
            <a:off x="365760" y="3873747"/>
            <a:ext cx="8261313"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append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'&lt;a href="http://www.baidu.com"&gt;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百度</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&lt;/a&gt;'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5760" y="4812882"/>
            <a:ext cx="3291840"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append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365760" y="4360985"/>
            <a:ext cx="8102991" cy="369332"/>
          </a:xfrm>
          <a:prstGeom prst="rect">
            <a:avLst/>
          </a:prstGeom>
          <a:noFill/>
        </p:spPr>
        <p:txBody>
          <a:bodyPr wrap="square" rtlCol="0">
            <a:spAutoFit/>
          </a:bodyPr>
          <a:lstStyle/>
          <a:p>
            <a:r>
              <a:rPr lang="en-US" altLang="zh-CN" dirty="0"/>
              <a:t>.append</a:t>
            </a:r>
            <a:r>
              <a:rPr lang="zh-CN" altLang="en-US" dirty="0"/>
              <a:t>方法可以把页面中的元素添加到其他标签中</a:t>
            </a:r>
            <a:r>
              <a:rPr lang="en-US" altLang="zh-CN" dirty="0"/>
              <a:t>,</a:t>
            </a:r>
            <a:r>
              <a:rPr lang="zh-CN" altLang="en-US" dirty="0"/>
              <a:t>添加的方式属于</a:t>
            </a:r>
            <a:r>
              <a:rPr lang="zh-CN" altLang="en-US" dirty="0">
                <a:solidFill>
                  <a:srgbClr val="FF0000"/>
                </a:solidFill>
              </a:rPr>
              <a:t>移动</a:t>
            </a:r>
          </a:p>
        </p:txBody>
      </p:sp>
      <p:sp>
        <p:nvSpPr>
          <p:cNvPr id="8" name="文本框 7"/>
          <p:cNvSpPr txBox="1"/>
          <p:nvPr/>
        </p:nvSpPr>
        <p:spPr>
          <a:xfrm>
            <a:off x="365760" y="5331655"/>
            <a:ext cx="1856935" cy="369332"/>
          </a:xfrm>
          <a:prstGeom prst="rect">
            <a:avLst/>
          </a:prstGeom>
          <a:noFill/>
        </p:spPr>
        <p:txBody>
          <a:bodyPr wrap="square" rtlCol="0">
            <a:spAutoFit/>
          </a:bodyPr>
          <a:lstStyle/>
          <a:p>
            <a:r>
              <a:rPr lang="zh-CN" altLang="en-US" dirty="0"/>
              <a:t>案例</a:t>
            </a:r>
            <a:r>
              <a:rPr lang="en-US" altLang="zh-CN" dirty="0"/>
              <a:t>:</a:t>
            </a:r>
            <a:r>
              <a:rPr lang="zh-CN" altLang="en-US" dirty="0"/>
              <a:t>权限选择</a:t>
            </a:r>
          </a:p>
        </p:txBody>
      </p:sp>
      <p:pic>
        <p:nvPicPr>
          <p:cNvPr id="9" name="图片 8"/>
          <p:cNvPicPr>
            <a:picLocks noChangeAspect="1"/>
          </p:cNvPicPr>
          <p:nvPr/>
        </p:nvPicPr>
        <p:blipFill>
          <a:blip r:embed="rId2"/>
          <a:stretch>
            <a:fillRect/>
          </a:stretch>
        </p:blipFill>
        <p:spPr>
          <a:xfrm>
            <a:off x="2629749" y="5264779"/>
            <a:ext cx="1866667" cy="1095238"/>
          </a:xfrm>
          <a:prstGeom prst="rect">
            <a:avLst/>
          </a:prstGeom>
        </p:spPr>
      </p:pic>
      <p:sp>
        <p:nvSpPr>
          <p:cNvPr id="10" name="Rectangle 3"/>
          <p:cNvSpPr>
            <a:spLocks noChangeArrowheads="1"/>
          </p:cNvSpPr>
          <p:nvPr/>
        </p:nvSpPr>
        <p:spPr bwMode="auto">
          <a:xfrm>
            <a:off x="4797082" y="4823824"/>
            <a:ext cx="3553882"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"#toRight"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"#se1 </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option</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appendTo</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"#se2"</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"#toLeft"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"#se2 </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option</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:selected"</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appendTo</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"#se1"</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"#toAllLeft"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"#se2"</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append</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"#se1 </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option</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"#toAllRight"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"#se1"</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append</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"#se2 </a:t>
            </a:r>
            <a:r>
              <a:rPr kumimoji="0" lang="zh-CN" altLang="zh-CN" sz="9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option</a:t>
            </a:r>
            <a:r>
              <a:rPr kumimoji="0" lang="zh-CN" altLang="zh-CN" sz="9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848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.html</a:t>
            </a:r>
            <a:r>
              <a:rPr lang="zh-CN" altLang="en-US" dirty="0"/>
              <a:t>方法</a:t>
            </a:r>
          </a:p>
        </p:txBody>
      </p:sp>
      <p:sp>
        <p:nvSpPr>
          <p:cNvPr id="5" name="Rectangle 1"/>
          <p:cNvSpPr>
            <a:spLocks noChangeArrowheads="1"/>
          </p:cNvSpPr>
          <p:nvPr/>
        </p:nvSpPr>
        <p:spPr bwMode="auto">
          <a:xfrm>
            <a:off x="295421" y="1292778"/>
            <a:ext cx="7413674"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设置内容后</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原内容丢失</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返回的是当前对象</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//var dvObj=$("div").html("</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哈哈</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设置层中间显示其他的标签内容</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html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"&lt;a href='http://www.baidu.com'&gt;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百度</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&lt;/a&gt;"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直接获取的是标签中的内容</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html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295421" y="3291840"/>
            <a:ext cx="8331652" cy="2492990"/>
          </a:xfrm>
          <a:prstGeom prst="rect">
            <a:avLst/>
          </a:prstGeom>
          <a:noFill/>
        </p:spPr>
        <p:txBody>
          <a:bodyPr wrap="square" rtlCol="0">
            <a:spAutoFit/>
          </a:bodyPr>
          <a:lstStyle/>
          <a:p>
            <a:r>
              <a:rPr lang="en-US" altLang="zh-CN" sz="2000" dirty="0"/>
              <a:t>.html</a:t>
            </a:r>
            <a:r>
              <a:rPr lang="zh-CN" altLang="en-US" sz="2000" dirty="0"/>
              <a:t>方法设置内容</a:t>
            </a:r>
            <a:r>
              <a:rPr lang="en-US" altLang="zh-CN" sz="2000" dirty="0"/>
              <a:t>,</a:t>
            </a:r>
            <a:r>
              <a:rPr lang="zh-CN" altLang="en-US" sz="2000" dirty="0"/>
              <a:t>返回的是当前的对象</a:t>
            </a:r>
            <a:r>
              <a:rPr lang="en-US" altLang="zh-CN" sz="2000" dirty="0"/>
              <a:t>,</a:t>
            </a:r>
            <a:r>
              <a:rPr lang="zh-CN" altLang="en-US" sz="2000" dirty="0"/>
              <a:t>如果不传入参数</a:t>
            </a:r>
            <a:r>
              <a:rPr lang="en-US" altLang="zh-CN" sz="2000" dirty="0"/>
              <a:t>,</a:t>
            </a:r>
            <a:r>
              <a:rPr lang="zh-CN" altLang="en-US" sz="2000" dirty="0"/>
              <a:t>获取的是标签中的内容</a:t>
            </a:r>
            <a:endParaRPr lang="en-US" altLang="zh-CN" sz="2000" dirty="0"/>
          </a:p>
          <a:p>
            <a:r>
              <a:rPr lang="en-US" altLang="zh-CN" sz="2000" dirty="0"/>
              <a:t>.text</a:t>
            </a:r>
            <a:r>
              <a:rPr lang="zh-CN" altLang="en-US" sz="2000" dirty="0"/>
              <a:t>方法同上</a:t>
            </a:r>
            <a:endParaRPr lang="en-US" altLang="zh-CN" sz="2000" dirty="0"/>
          </a:p>
          <a:p>
            <a:r>
              <a:rPr lang="zh-CN" altLang="en-US" sz="3200" b="1" dirty="0">
                <a:solidFill>
                  <a:srgbClr val="FF0000"/>
                </a:solidFill>
              </a:rPr>
              <a:t>创建元素的方式</a:t>
            </a:r>
            <a:r>
              <a:rPr lang="en-US" altLang="zh-CN" sz="3200" b="1" dirty="0">
                <a:solidFill>
                  <a:srgbClr val="FF0000"/>
                </a:solidFill>
              </a:rPr>
              <a:t>:</a:t>
            </a:r>
          </a:p>
          <a:p>
            <a:r>
              <a:rPr lang="en-US" altLang="zh-CN" sz="3200" b="1" dirty="0">
                <a:solidFill>
                  <a:srgbClr val="FF0000"/>
                </a:solidFill>
              </a:rPr>
              <a:t>.html</a:t>
            </a:r>
            <a:r>
              <a:rPr lang="zh-CN" altLang="en-US" sz="3200" b="1" dirty="0">
                <a:solidFill>
                  <a:srgbClr val="FF0000"/>
                </a:solidFill>
              </a:rPr>
              <a:t>方法可以创建元素</a:t>
            </a:r>
            <a:endParaRPr lang="en-US" altLang="zh-CN" sz="3200" b="1" dirty="0">
              <a:solidFill>
                <a:srgbClr val="FF0000"/>
              </a:solidFill>
            </a:endParaRPr>
          </a:p>
          <a:p>
            <a:r>
              <a:rPr lang="en-US" altLang="zh-CN" sz="3200" b="1" dirty="0">
                <a:solidFill>
                  <a:srgbClr val="FF0000"/>
                </a:solidFill>
              </a:rPr>
              <a:t>$(“html</a:t>
            </a:r>
            <a:r>
              <a:rPr lang="zh-CN" altLang="en-US" sz="3200" b="1" dirty="0">
                <a:solidFill>
                  <a:srgbClr val="FF0000"/>
                </a:solidFill>
              </a:rPr>
              <a:t>标签</a:t>
            </a:r>
            <a:r>
              <a:rPr lang="en-US" altLang="zh-CN" sz="3200" b="1" dirty="0">
                <a:solidFill>
                  <a:srgbClr val="FF0000"/>
                </a:solidFill>
              </a:rPr>
              <a:t>”)</a:t>
            </a:r>
            <a:r>
              <a:rPr lang="zh-CN" altLang="en-US" sz="3200" b="1" dirty="0">
                <a:solidFill>
                  <a:srgbClr val="FF0000"/>
                </a:solidFill>
              </a:rPr>
              <a:t>可以创建元素</a:t>
            </a:r>
          </a:p>
        </p:txBody>
      </p:sp>
    </p:spTree>
    <p:extLst>
      <p:ext uri="{BB962C8B-B14F-4D97-AF65-F5344CB8AC3E}">
        <p14:creationId xmlns:p14="http://schemas.microsoft.com/office/powerpoint/2010/main" val="747380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案例</a:t>
            </a:r>
            <a:r>
              <a:rPr lang="en-US" altLang="zh-CN" dirty="0"/>
              <a:t>:</a:t>
            </a:r>
            <a:r>
              <a:rPr lang="zh-CN" altLang="en-US" dirty="0"/>
              <a:t>点击按钮动态创建表格</a:t>
            </a:r>
          </a:p>
        </p:txBody>
      </p:sp>
      <p:sp>
        <p:nvSpPr>
          <p:cNvPr id="4" name="Rectangle 1"/>
          <p:cNvSpPr>
            <a:spLocks noChangeArrowheads="1"/>
          </p:cNvSpPr>
          <p:nvPr/>
        </p:nvSpPr>
        <p:spPr bwMode="auto">
          <a:xfrm>
            <a:off x="182880" y="1351125"/>
            <a:ext cx="8444194" cy="76944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for</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zh-CN" altLang="zh-CN" sz="11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datas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length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datas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"&lt;tr&gt;&lt;td&gt;&lt;a href='"</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url</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name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"&lt;/a&gt;&lt;/td&gt;&lt;td&gt;"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type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"&lt;/td&gt;&lt;/tr&gt;"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appendTo</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"#tbd"</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6574890" y="3334948"/>
            <a:ext cx="2380952" cy="1628571"/>
          </a:xfrm>
          <a:prstGeom prst="rect">
            <a:avLst/>
          </a:prstGeom>
        </p:spPr>
      </p:pic>
      <p:sp>
        <p:nvSpPr>
          <p:cNvPr id="6" name="Rectangle 2"/>
          <p:cNvSpPr>
            <a:spLocks noChangeArrowheads="1"/>
          </p:cNvSpPr>
          <p:nvPr/>
        </p:nvSpPr>
        <p:spPr bwMode="auto">
          <a:xfrm>
            <a:off x="182880" y="2334291"/>
            <a:ext cx="7399606" cy="110799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array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for</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zh-CN" altLang="zh-CN" sz="11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datas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length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datas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array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push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"&lt;tr&gt;&lt;td&gt;&lt;a href='"</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url</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name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"&lt;/a&gt;&lt;/td&gt;&lt;td&gt;"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dt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type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"&lt;/td&gt;&lt;/tr&gt;"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"#tbd"</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html</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array</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1699998" y="3590190"/>
            <a:ext cx="1985737" cy="369332"/>
          </a:xfrm>
          <a:prstGeom prst="rect">
            <a:avLst/>
          </a:prstGeom>
          <a:noFill/>
        </p:spPr>
        <p:txBody>
          <a:bodyPr wrap="square" rtlCol="0">
            <a:spAutoFit/>
          </a:bodyPr>
          <a:lstStyle/>
          <a:p>
            <a:r>
              <a:rPr lang="zh-CN" altLang="en-US" dirty="0"/>
              <a:t>两种做法都可以</a:t>
            </a:r>
          </a:p>
        </p:txBody>
      </p:sp>
      <p:sp>
        <p:nvSpPr>
          <p:cNvPr id="8" name="文本框 7"/>
          <p:cNvSpPr txBox="1"/>
          <p:nvPr/>
        </p:nvSpPr>
        <p:spPr>
          <a:xfrm>
            <a:off x="196949" y="4092188"/>
            <a:ext cx="3685734" cy="369332"/>
          </a:xfrm>
          <a:prstGeom prst="rect">
            <a:avLst/>
          </a:prstGeom>
          <a:noFill/>
        </p:spPr>
        <p:txBody>
          <a:bodyPr wrap="square" rtlCol="0">
            <a:spAutoFit/>
          </a:bodyPr>
          <a:lstStyle/>
          <a:p>
            <a:r>
              <a:rPr lang="zh-CN" altLang="en-US" dirty="0"/>
              <a:t>案例</a:t>
            </a:r>
            <a:r>
              <a:rPr lang="en-US" altLang="zh-CN" dirty="0"/>
              <a:t>:</a:t>
            </a:r>
            <a:r>
              <a:rPr lang="zh-CN" altLang="en-US" dirty="0"/>
              <a:t>清空层中的内容和移除层</a:t>
            </a:r>
          </a:p>
        </p:txBody>
      </p:sp>
      <p:sp>
        <p:nvSpPr>
          <p:cNvPr id="9" name="Rectangle 3"/>
          <p:cNvSpPr>
            <a:spLocks noChangeArrowheads="1"/>
          </p:cNvSpPr>
          <p:nvPr/>
        </p:nvSpPr>
        <p:spPr bwMode="auto">
          <a:xfrm>
            <a:off x="182880" y="4501854"/>
            <a:ext cx="4304714"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html</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清空层中内容</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empty</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清空层中的内容</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干掉自己</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5488644"/>
            <a:ext cx="4670474" cy="116955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cloneUl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"#dv1"</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clone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cloneUl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"fontSize"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"50px"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"#dv2"</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append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cloneUl</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4909625" y="5289452"/>
            <a:ext cx="3717449" cy="369332"/>
          </a:xfrm>
          <a:prstGeom prst="rect">
            <a:avLst/>
          </a:prstGeom>
          <a:noFill/>
        </p:spPr>
        <p:txBody>
          <a:bodyPr wrap="square" rtlCol="0">
            <a:spAutoFit/>
          </a:bodyPr>
          <a:lstStyle/>
          <a:p>
            <a:r>
              <a:rPr lang="en-US" altLang="zh-CN" dirty="0"/>
              <a:t>clone</a:t>
            </a:r>
            <a:r>
              <a:rPr lang="zh-CN" altLang="en-US" dirty="0"/>
              <a:t>方法</a:t>
            </a:r>
            <a:r>
              <a:rPr lang="en-US" altLang="zh-CN" dirty="0"/>
              <a:t>,</a:t>
            </a:r>
            <a:r>
              <a:rPr lang="zh-CN" altLang="en-US" dirty="0"/>
              <a:t>克隆标签内容</a:t>
            </a:r>
          </a:p>
        </p:txBody>
      </p:sp>
    </p:spTree>
    <p:extLst>
      <p:ext uri="{BB962C8B-B14F-4D97-AF65-F5344CB8AC3E}">
        <p14:creationId xmlns:p14="http://schemas.microsoft.com/office/powerpoint/2010/main" val="1103566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设置和获取表单的</a:t>
            </a:r>
            <a:r>
              <a:rPr lang="en-US" altLang="zh-CN" dirty="0"/>
              <a:t>value</a:t>
            </a:r>
            <a:endParaRPr lang="zh-CN" altLang="en-US" dirty="0"/>
          </a:p>
        </p:txBody>
      </p:sp>
      <p:sp>
        <p:nvSpPr>
          <p:cNvPr id="4" name="文本框 3"/>
          <p:cNvSpPr txBox="1"/>
          <p:nvPr/>
        </p:nvSpPr>
        <p:spPr>
          <a:xfrm>
            <a:off x="393895" y="1561514"/>
            <a:ext cx="8609428" cy="1384995"/>
          </a:xfrm>
          <a:prstGeom prst="rect">
            <a:avLst/>
          </a:prstGeom>
          <a:noFill/>
        </p:spPr>
        <p:txBody>
          <a:bodyPr wrap="square" rtlCol="0">
            <a:spAutoFit/>
          </a:bodyPr>
          <a:lstStyle/>
          <a:p>
            <a:r>
              <a:rPr lang="en-US" altLang="zh-CN" sz="2800" dirty="0"/>
              <a:t>input</a:t>
            </a:r>
            <a:r>
              <a:rPr lang="zh-CN" altLang="en-US" sz="2800" dirty="0"/>
              <a:t>标签</a:t>
            </a:r>
            <a:r>
              <a:rPr lang="en-US" altLang="zh-CN" sz="2800" dirty="0"/>
              <a:t>:</a:t>
            </a:r>
            <a:r>
              <a:rPr lang="zh-CN" altLang="en-US" sz="2800" dirty="0"/>
              <a:t>文本框</a:t>
            </a:r>
            <a:r>
              <a:rPr lang="en-US" altLang="zh-CN" sz="2800" dirty="0"/>
              <a:t>,</a:t>
            </a:r>
            <a:r>
              <a:rPr lang="en-US" altLang="zh-CN" sz="2800" dirty="0" err="1"/>
              <a:t>radio,select,textarea</a:t>
            </a:r>
            <a:r>
              <a:rPr lang="en-US" altLang="zh-CN" sz="2800" dirty="0"/>
              <a:t>(</a:t>
            </a:r>
            <a:r>
              <a:rPr lang="zh-CN" altLang="en-US" sz="2800" dirty="0"/>
              <a:t>文本域</a:t>
            </a:r>
            <a:r>
              <a:rPr lang="en-US" altLang="zh-CN" sz="2800" dirty="0"/>
              <a:t>),checkbox….</a:t>
            </a:r>
            <a:r>
              <a:rPr lang="zh-CN" altLang="en-US" sz="2800" dirty="0"/>
              <a:t>常见的表单标签</a:t>
            </a:r>
            <a:endParaRPr lang="en-US" altLang="zh-CN" sz="2800" dirty="0"/>
          </a:p>
          <a:p>
            <a:r>
              <a:rPr lang="zh-CN" altLang="en-US" sz="2800" dirty="0"/>
              <a:t>都可以通过</a:t>
            </a:r>
            <a:r>
              <a:rPr lang="en-US" altLang="zh-CN" sz="2800" dirty="0" err="1"/>
              <a:t>val</a:t>
            </a:r>
            <a:r>
              <a:rPr lang="zh-CN" altLang="en-US" sz="2800" dirty="0"/>
              <a:t>方法获取和设置</a:t>
            </a:r>
            <a:r>
              <a:rPr lang="en-US" altLang="zh-CN" sz="2800" dirty="0"/>
              <a:t>value</a:t>
            </a:r>
            <a:r>
              <a:rPr lang="zh-CN" altLang="en-US" sz="2800" dirty="0"/>
              <a:t>值</a:t>
            </a:r>
            <a:endParaRPr lang="en-US" altLang="zh-CN" sz="2800" dirty="0"/>
          </a:p>
        </p:txBody>
      </p:sp>
      <p:sp>
        <p:nvSpPr>
          <p:cNvPr id="5" name="Rectangle 1"/>
          <p:cNvSpPr>
            <a:spLocks noChangeArrowheads="1"/>
          </p:cNvSpPr>
          <p:nvPr/>
        </p:nvSpPr>
        <p:spPr bwMode="auto">
          <a:xfrm>
            <a:off x="393895" y="2892140"/>
            <a:ext cx="4768948"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"admin"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"#txt2"</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"123456"</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"#txt3"</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这是一个条款</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"#s1"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2</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value</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为</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2</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的选中</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4944794" y="2919325"/>
            <a:ext cx="4276578"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"#txt2"</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"#txt3"</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"#s1"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393895" y="4290646"/>
            <a:ext cx="2067951" cy="369332"/>
          </a:xfrm>
          <a:prstGeom prst="rect">
            <a:avLst/>
          </a:prstGeom>
          <a:noFill/>
        </p:spPr>
        <p:txBody>
          <a:bodyPr wrap="square" rtlCol="0">
            <a:spAutoFit/>
          </a:bodyPr>
          <a:lstStyle/>
          <a:p>
            <a:r>
              <a:rPr lang="zh-CN" altLang="en-US" dirty="0"/>
              <a:t>案例</a:t>
            </a:r>
            <a:r>
              <a:rPr lang="en-US" altLang="zh-CN" dirty="0"/>
              <a:t>:</a:t>
            </a:r>
            <a:r>
              <a:rPr lang="zh-CN" altLang="en-US" dirty="0"/>
              <a:t>添加课程</a:t>
            </a:r>
          </a:p>
        </p:txBody>
      </p:sp>
      <p:pic>
        <p:nvPicPr>
          <p:cNvPr id="8" name="图片 7"/>
          <p:cNvPicPr>
            <a:picLocks noChangeAspect="1"/>
          </p:cNvPicPr>
          <p:nvPr/>
        </p:nvPicPr>
        <p:blipFill>
          <a:blip r:embed="rId2"/>
          <a:stretch>
            <a:fillRect/>
          </a:stretch>
        </p:blipFill>
        <p:spPr>
          <a:xfrm>
            <a:off x="1971231" y="4277135"/>
            <a:ext cx="3457143" cy="2000000"/>
          </a:xfrm>
          <a:prstGeom prst="rect">
            <a:avLst/>
          </a:prstGeom>
        </p:spPr>
      </p:pic>
    </p:spTree>
    <p:extLst>
      <p:ext uri="{BB962C8B-B14F-4D97-AF65-F5344CB8AC3E}">
        <p14:creationId xmlns:p14="http://schemas.microsoft.com/office/powerpoint/2010/main" val="205247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19012" y="451620"/>
            <a:ext cx="8285436" cy="827087"/>
          </a:xfrm>
        </p:spPr>
        <p:txBody>
          <a:bodyPr anchor="ctr"/>
          <a:lstStyle/>
          <a:p>
            <a:r>
              <a:rPr lang="zh-CN" altLang="en-US" sz="2800" dirty="0"/>
              <a:t>案例</a:t>
            </a:r>
            <a:r>
              <a:rPr lang="en-US" altLang="zh-CN" sz="2800" dirty="0"/>
              <a:t>:</a:t>
            </a:r>
            <a:r>
              <a:rPr lang="zh-CN" altLang="en-US" sz="2800" dirty="0"/>
              <a:t>设置和获取系统属性值或者自定义属性</a:t>
            </a:r>
          </a:p>
        </p:txBody>
      </p:sp>
      <p:sp>
        <p:nvSpPr>
          <p:cNvPr id="4" name="Rectangle 1"/>
          <p:cNvSpPr>
            <a:spLocks noChangeArrowheads="1"/>
          </p:cNvSpPr>
          <p:nvPr/>
        </p:nvSpPr>
        <p:spPr bwMode="auto">
          <a:xfrm>
            <a:off x="295422" y="1240863"/>
            <a:ext cx="6302326"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"title"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传智播客</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"href"</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"http://www.itcast.cn"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获取属性值</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"title"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498474" y="3924886"/>
            <a:ext cx="7182486" cy="646331"/>
          </a:xfrm>
          <a:prstGeom prst="rect">
            <a:avLst/>
          </a:prstGeom>
          <a:noFill/>
        </p:spPr>
        <p:txBody>
          <a:bodyPr wrap="square" rtlCol="0">
            <a:spAutoFit/>
          </a:bodyPr>
          <a:lstStyle/>
          <a:p>
            <a:r>
              <a:rPr lang="en-US" altLang="zh-CN" dirty="0" err="1"/>
              <a:t>attr</a:t>
            </a:r>
            <a:r>
              <a:rPr lang="en-US" altLang="zh-CN" dirty="0"/>
              <a:t>()</a:t>
            </a:r>
            <a:r>
              <a:rPr lang="zh-CN" altLang="en-US" dirty="0"/>
              <a:t>方法</a:t>
            </a:r>
            <a:r>
              <a:rPr lang="en-US" altLang="zh-CN" dirty="0"/>
              <a:t>:</a:t>
            </a:r>
            <a:r>
              <a:rPr lang="zh-CN" altLang="en-US" dirty="0"/>
              <a:t>可以设置属性值</a:t>
            </a:r>
            <a:r>
              <a:rPr lang="en-US" altLang="zh-CN" dirty="0"/>
              <a:t>,</a:t>
            </a:r>
            <a:r>
              <a:rPr lang="zh-CN" altLang="en-US" dirty="0"/>
              <a:t>两个参数</a:t>
            </a:r>
            <a:r>
              <a:rPr lang="en-US" altLang="zh-CN" dirty="0"/>
              <a:t>:1.</a:t>
            </a:r>
            <a:r>
              <a:rPr lang="zh-CN" altLang="en-US" dirty="0"/>
              <a:t>属性名字</a:t>
            </a:r>
            <a:r>
              <a:rPr lang="en-US" altLang="zh-CN" dirty="0"/>
              <a:t>,2,</a:t>
            </a:r>
            <a:r>
              <a:rPr lang="zh-CN" altLang="en-US" dirty="0"/>
              <a:t>属性值</a:t>
            </a:r>
            <a:endParaRPr lang="en-US" altLang="zh-CN" dirty="0"/>
          </a:p>
          <a:p>
            <a:r>
              <a:rPr lang="en-US" altLang="zh-CN" dirty="0" err="1"/>
              <a:t>attr</a:t>
            </a:r>
            <a:r>
              <a:rPr lang="en-US" altLang="zh-CN" dirty="0"/>
              <a:t>()</a:t>
            </a:r>
            <a:r>
              <a:rPr lang="zh-CN" altLang="en-US" dirty="0"/>
              <a:t>方法</a:t>
            </a:r>
            <a:r>
              <a:rPr lang="en-US" altLang="zh-CN" dirty="0"/>
              <a:t>:</a:t>
            </a:r>
            <a:r>
              <a:rPr lang="zh-CN" altLang="en-US" dirty="0"/>
              <a:t>可以获取属性值</a:t>
            </a:r>
            <a:r>
              <a:rPr lang="en-US" altLang="zh-CN" dirty="0"/>
              <a:t>,</a:t>
            </a:r>
            <a:r>
              <a:rPr lang="zh-CN" altLang="en-US" dirty="0"/>
              <a:t>一个参数</a:t>
            </a:r>
            <a:r>
              <a:rPr lang="en-US" altLang="zh-CN" dirty="0"/>
              <a:t>:1.</a:t>
            </a:r>
            <a:r>
              <a:rPr lang="zh-CN" altLang="en-US" dirty="0"/>
              <a:t>属性名字</a:t>
            </a:r>
          </a:p>
        </p:txBody>
      </p:sp>
    </p:spTree>
    <p:extLst>
      <p:ext uri="{BB962C8B-B14F-4D97-AF65-F5344CB8AC3E}">
        <p14:creationId xmlns:p14="http://schemas.microsoft.com/office/powerpoint/2010/main" val="2916462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案例</a:t>
            </a:r>
            <a:r>
              <a:rPr lang="en-US" altLang="zh-CN" sz="2800" dirty="0"/>
              <a:t>:</a:t>
            </a:r>
            <a:r>
              <a:rPr lang="zh-CN" altLang="en-US" sz="2800" dirty="0"/>
              <a:t>全选和反选案例</a:t>
            </a:r>
          </a:p>
        </p:txBody>
      </p:sp>
      <p:sp>
        <p:nvSpPr>
          <p:cNvPr id="4" name="Rectangle 1"/>
          <p:cNvSpPr>
            <a:spLocks noChangeArrowheads="1"/>
          </p:cNvSpPr>
          <p:nvPr/>
        </p:nvSpPr>
        <p:spPr bwMode="auto">
          <a:xfrm>
            <a:off x="319012" y="1681917"/>
            <a:ext cx="4924650" cy="2031325"/>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checked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"#cbx"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checked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undefined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没选中</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"#cbx"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true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已经选中</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"#cbx"</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false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319012" y="955541"/>
            <a:ext cx="6017742" cy="646331"/>
          </a:xfrm>
          <a:prstGeom prst="rect">
            <a:avLst/>
          </a:prstGeom>
          <a:noFill/>
        </p:spPr>
        <p:txBody>
          <a:bodyPr wrap="square" rtlCol="0">
            <a:spAutoFit/>
          </a:bodyPr>
          <a:lstStyle/>
          <a:p>
            <a:r>
              <a:rPr lang="zh-CN" altLang="en-US" dirty="0"/>
              <a:t>案例</a:t>
            </a:r>
            <a:r>
              <a:rPr lang="en-US" altLang="zh-CN" dirty="0"/>
              <a:t>:</a:t>
            </a:r>
            <a:r>
              <a:rPr lang="zh-CN" altLang="en-US" dirty="0"/>
              <a:t>设置复选框选中</a:t>
            </a:r>
            <a:r>
              <a:rPr lang="en-US" altLang="zh-CN" dirty="0"/>
              <a:t>:(</a:t>
            </a:r>
            <a:r>
              <a:rPr lang="en-US" altLang="zh-CN" dirty="0" err="1"/>
              <a:t>attr</a:t>
            </a:r>
            <a:r>
              <a:rPr lang="zh-CN" altLang="en-US" dirty="0"/>
              <a:t>设置</a:t>
            </a:r>
            <a:r>
              <a:rPr lang="en-US" altLang="zh-CN" dirty="0"/>
              <a:t>checkbox</a:t>
            </a:r>
            <a:r>
              <a:rPr lang="zh-CN" altLang="en-US" dirty="0"/>
              <a:t>的选中有问题</a:t>
            </a:r>
            <a:r>
              <a:rPr lang="en-US" altLang="zh-CN" dirty="0"/>
              <a:t>)prop</a:t>
            </a:r>
          </a:p>
          <a:p>
            <a:r>
              <a:rPr lang="en-US" altLang="zh-CN" dirty="0"/>
              <a:t>prop</a:t>
            </a:r>
            <a:r>
              <a:rPr lang="zh-CN" altLang="en-US" dirty="0"/>
              <a:t>用法和</a:t>
            </a:r>
            <a:r>
              <a:rPr lang="en-US" altLang="zh-CN" dirty="0" err="1"/>
              <a:t>attr</a:t>
            </a:r>
            <a:r>
              <a:rPr lang="zh-CN" altLang="en-US" dirty="0"/>
              <a:t>一样</a:t>
            </a:r>
          </a:p>
        </p:txBody>
      </p:sp>
      <p:sp>
        <p:nvSpPr>
          <p:cNvPr id="6" name="Rectangle 1"/>
          <p:cNvSpPr>
            <a:spLocks noChangeArrowheads="1"/>
          </p:cNvSpPr>
          <p:nvPr/>
        </p:nvSpPr>
        <p:spPr bwMode="auto">
          <a:xfrm>
            <a:off x="4283968" y="1781999"/>
            <a:ext cx="5398438"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var </a:t>
            </a:r>
            <a:r>
              <a:rPr kumimoji="0" lang="zh-CN" altLang="zh-CN" sz="1800" b="0" i="0" u="none" strike="noStrike" cap="none" normalizeH="0" baseline="0">
                <a:ln>
                  <a:noFill/>
                </a:ln>
                <a:solidFill>
                  <a:srgbClr val="458383"/>
                </a:solidFill>
                <a:effectLst/>
                <a:latin typeface="Consolas" panose="020B0609020204030204" pitchFamily="49" charset="0"/>
                <a:cs typeface="Consolas" panose="020B0609020204030204" pitchFamily="49" charset="0"/>
              </a:rPr>
              <a:t>checked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"#cbx"</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prop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"checked"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if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458383"/>
                </a:solidFill>
                <a:effectLst/>
                <a:latin typeface="Consolas" panose="020B0609020204030204" pitchFamily="49" charset="0"/>
                <a:cs typeface="Consolas" panose="020B0609020204030204" pitchFamily="49" charset="0"/>
              </a:rPr>
              <a:t>checked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没选中</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"#cbx"</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prop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"checked"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true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else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选中</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"#cbx"</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prop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"checked"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false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19012" y="3717115"/>
            <a:ext cx="4610262" cy="301621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"#j_cbAll"</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prop</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"#j_tb"</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find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":checkbox"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prop</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true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"#j_tb"</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find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":checkbox"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prop</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false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"#j_tb"</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find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":checkbox"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查找这里所有的的</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checkbox</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的个数</a:t>
            </a:r>
            <a:b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checkboxLength</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"#j_tb"</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find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":checkbox"</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length</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查找选中的</a:t>
            </a:r>
            <a:r>
              <a:rPr kumimoji="0" lang="zh-CN" altLang="zh-CN" sz="10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checkbox</a:t>
            </a: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的个数</a:t>
            </a:r>
            <a:b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0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checkboxChecked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"#j_tb"</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find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length</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checkboxLength</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checkboxChecked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"#j_cbAll"</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prop</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true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"#j_cbAll"</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prop</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"checked"</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false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5364088" y="3713242"/>
            <a:ext cx="2638095" cy="1904762"/>
          </a:xfrm>
          <a:prstGeom prst="rect">
            <a:avLst/>
          </a:prstGeom>
        </p:spPr>
      </p:pic>
    </p:spTree>
    <p:extLst>
      <p:ext uri="{BB962C8B-B14F-4D97-AF65-F5344CB8AC3E}">
        <p14:creationId xmlns:p14="http://schemas.microsoft.com/office/powerpoint/2010/main" val="2575872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设置和获取元素的宽和高</a:t>
            </a:r>
          </a:p>
        </p:txBody>
      </p:sp>
      <p:sp>
        <p:nvSpPr>
          <p:cNvPr id="3" name="Rectangle 1"/>
          <p:cNvSpPr>
            <a:spLocks noChangeArrowheads="1"/>
          </p:cNvSpPr>
          <p:nvPr/>
        </p:nvSpPr>
        <p:spPr bwMode="auto">
          <a:xfrm>
            <a:off x="319012" y="1278707"/>
            <a:ext cx="3964956" cy="195438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1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字符串类型</a:t>
            </a:r>
            <a:br>
              <a:rPr kumimoji="0" lang="zh-CN" altLang="zh-CN" sz="11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1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"height"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parseInt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height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parseInt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width</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"px"</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"height"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height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"px"</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4572000" y="1412776"/>
            <a:ext cx="3816424" cy="923330"/>
          </a:xfrm>
          <a:prstGeom prst="rect">
            <a:avLst/>
          </a:prstGeom>
          <a:noFill/>
        </p:spPr>
        <p:txBody>
          <a:bodyPr wrap="square" rtlCol="0">
            <a:spAutoFit/>
          </a:bodyPr>
          <a:lstStyle/>
          <a:p>
            <a:r>
              <a:rPr lang="zh-CN" altLang="en-US" dirty="0"/>
              <a:t>通过</a:t>
            </a:r>
            <a:r>
              <a:rPr lang="en-US" altLang="zh-CN" dirty="0"/>
              <a:t>.</a:t>
            </a:r>
            <a:r>
              <a:rPr lang="en-US" altLang="zh-CN" dirty="0" err="1"/>
              <a:t>css</a:t>
            </a:r>
            <a:r>
              <a:rPr lang="en-US" altLang="zh-CN" dirty="0"/>
              <a:t>()</a:t>
            </a:r>
            <a:r>
              <a:rPr lang="zh-CN" altLang="en-US" dirty="0"/>
              <a:t>方法写一个属性可以获取宽或者高</a:t>
            </a:r>
            <a:r>
              <a:rPr lang="en-US" altLang="zh-CN" dirty="0"/>
              <a:t>,</a:t>
            </a:r>
            <a:r>
              <a:rPr lang="zh-CN" altLang="en-US" dirty="0"/>
              <a:t>是字符串类型</a:t>
            </a:r>
            <a:endParaRPr lang="en-US" altLang="zh-CN" dirty="0"/>
          </a:p>
          <a:p>
            <a:r>
              <a:rPr lang="zh-CN" altLang="en-US" dirty="0"/>
              <a:t>如果获取后重新设置需要转换</a:t>
            </a:r>
            <a:r>
              <a:rPr lang="en-US" altLang="zh-CN" dirty="0"/>
              <a:t>,</a:t>
            </a:r>
            <a:r>
              <a:rPr lang="zh-CN" altLang="en-US" dirty="0"/>
              <a:t>麻烦</a:t>
            </a:r>
          </a:p>
        </p:txBody>
      </p:sp>
      <p:sp>
        <p:nvSpPr>
          <p:cNvPr id="5" name="Rectangle 2"/>
          <p:cNvSpPr>
            <a:spLocks noChangeArrowheads="1"/>
          </p:cNvSpPr>
          <p:nvPr/>
        </p:nvSpPr>
        <p:spPr bwMode="auto">
          <a:xfrm>
            <a:off x="328536" y="3508410"/>
            <a:ext cx="4243464"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width</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height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6833" y="4378029"/>
            <a:ext cx="4265168"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直接设置数字的值即可</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width</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500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height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"400px"</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4788024" y="3645024"/>
            <a:ext cx="3240360" cy="369332"/>
          </a:xfrm>
          <a:prstGeom prst="rect">
            <a:avLst/>
          </a:prstGeom>
          <a:noFill/>
        </p:spPr>
        <p:txBody>
          <a:bodyPr wrap="square" rtlCol="0">
            <a:spAutoFit/>
          </a:bodyPr>
          <a:lstStyle/>
          <a:p>
            <a:r>
              <a:rPr lang="zh-CN" altLang="en-US" dirty="0"/>
              <a:t>获取的时候直接就是数字类型</a:t>
            </a:r>
          </a:p>
        </p:txBody>
      </p:sp>
    </p:spTree>
    <p:extLst>
      <p:ext uri="{BB962C8B-B14F-4D97-AF65-F5344CB8AC3E}">
        <p14:creationId xmlns:p14="http://schemas.microsoft.com/office/powerpoint/2010/main" val="4240849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位置操作</a:t>
            </a:r>
          </a:p>
        </p:txBody>
      </p:sp>
      <p:sp>
        <p:nvSpPr>
          <p:cNvPr id="3" name="Rectangle 1"/>
          <p:cNvSpPr>
            <a:spLocks noChangeArrowheads="1"/>
          </p:cNvSpPr>
          <p:nvPr/>
        </p:nvSpPr>
        <p:spPr bwMode="auto">
          <a:xfrm>
            <a:off x="319012" y="1113220"/>
            <a:ext cx="4829052"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获取的是对象</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并且没有</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px</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offset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offset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left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offset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top</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44520" y="2374985"/>
            <a:ext cx="6099688"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设置的时候可以没有</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px,</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设置前如果没有脱离文档流</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设置的时候会有</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relative</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设置前如果有脱离文档流</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设置的时候不会再次设置脱标</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offset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"left"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文本框 4"/>
          <p:cNvSpPr txBox="1"/>
          <p:nvPr/>
        </p:nvSpPr>
        <p:spPr>
          <a:xfrm>
            <a:off x="356425" y="3702096"/>
            <a:ext cx="7344816" cy="1938992"/>
          </a:xfrm>
          <a:prstGeom prst="rect">
            <a:avLst/>
          </a:prstGeom>
          <a:noFill/>
        </p:spPr>
        <p:txBody>
          <a:bodyPr wrap="square" rtlCol="0">
            <a:spAutoFit/>
          </a:bodyPr>
          <a:lstStyle/>
          <a:p>
            <a:r>
              <a:rPr lang="en-US" altLang="zh-CN" sz="2000" dirty="0">
                <a:solidFill>
                  <a:srgbClr val="FF0000"/>
                </a:solidFill>
              </a:rPr>
              <a:t>Offset()</a:t>
            </a:r>
            <a:r>
              <a:rPr lang="zh-CN" altLang="en-US" sz="2000" dirty="0">
                <a:solidFill>
                  <a:srgbClr val="FF0000"/>
                </a:solidFill>
              </a:rPr>
              <a:t>方法返回的是对象</a:t>
            </a:r>
            <a:r>
              <a:rPr lang="en-US" altLang="zh-CN" sz="2000" dirty="0">
                <a:solidFill>
                  <a:srgbClr val="FF0000"/>
                </a:solidFill>
              </a:rPr>
              <a:t>,</a:t>
            </a:r>
            <a:r>
              <a:rPr lang="zh-CN" altLang="en-US" sz="2000" dirty="0">
                <a:solidFill>
                  <a:srgbClr val="FF0000"/>
                </a:solidFill>
              </a:rPr>
              <a:t>并且</a:t>
            </a:r>
            <a:r>
              <a:rPr lang="en-US" altLang="zh-CN" sz="2000" dirty="0">
                <a:solidFill>
                  <a:srgbClr val="FF0000"/>
                </a:solidFill>
              </a:rPr>
              <a:t>,</a:t>
            </a:r>
            <a:r>
              <a:rPr lang="zh-CN" altLang="en-US" sz="2000" dirty="0">
                <a:solidFill>
                  <a:srgbClr val="FF0000"/>
                </a:solidFill>
              </a:rPr>
              <a:t>对象中有一个</a:t>
            </a:r>
            <a:r>
              <a:rPr lang="en-US" altLang="zh-CN" sz="2000" dirty="0">
                <a:solidFill>
                  <a:srgbClr val="FF0000"/>
                </a:solidFill>
              </a:rPr>
              <a:t>left</a:t>
            </a:r>
            <a:r>
              <a:rPr lang="zh-CN" altLang="en-US" sz="2000" dirty="0">
                <a:solidFill>
                  <a:srgbClr val="FF0000"/>
                </a:solidFill>
              </a:rPr>
              <a:t>和一个</a:t>
            </a:r>
            <a:r>
              <a:rPr lang="en-US" altLang="zh-CN" sz="2000" dirty="0">
                <a:solidFill>
                  <a:srgbClr val="FF0000"/>
                </a:solidFill>
              </a:rPr>
              <a:t>top,</a:t>
            </a:r>
            <a:r>
              <a:rPr lang="zh-CN" altLang="en-US" sz="2000" dirty="0">
                <a:solidFill>
                  <a:srgbClr val="FF0000"/>
                </a:solidFill>
              </a:rPr>
              <a:t>并且值是数字类型</a:t>
            </a:r>
            <a:endParaRPr lang="en-US" altLang="zh-CN" sz="2000" dirty="0">
              <a:solidFill>
                <a:srgbClr val="FF0000"/>
              </a:solidFill>
            </a:endParaRPr>
          </a:p>
          <a:p>
            <a:r>
              <a:rPr lang="zh-CN" altLang="en-US" sz="2000" dirty="0">
                <a:solidFill>
                  <a:srgbClr val="FF0000"/>
                </a:solidFill>
              </a:rPr>
              <a:t>设置的时候也可以没有</a:t>
            </a:r>
            <a:r>
              <a:rPr lang="en-US" altLang="zh-CN" sz="2000" dirty="0" err="1">
                <a:solidFill>
                  <a:srgbClr val="FF0000"/>
                </a:solidFill>
              </a:rPr>
              <a:t>px</a:t>
            </a:r>
            <a:endParaRPr lang="en-US" altLang="zh-CN" sz="2000" dirty="0">
              <a:solidFill>
                <a:srgbClr val="FF0000"/>
              </a:solidFill>
            </a:endParaRPr>
          </a:p>
          <a:p>
            <a:r>
              <a:rPr lang="zh-CN" altLang="en-US" sz="2000" dirty="0">
                <a:solidFill>
                  <a:srgbClr val="FF0000"/>
                </a:solidFill>
              </a:rPr>
              <a:t>设置的时候元素在设置前如果没有脱离文档流</a:t>
            </a:r>
            <a:r>
              <a:rPr lang="en-US" altLang="zh-CN" sz="2000" dirty="0">
                <a:solidFill>
                  <a:srgbClr val="FF0000"/>
                </a:solidFill>
              </a:rPr>
              <a:t>,</a:t>
            </a:r>
            <a:r>
              <a:rPr lang="zh-CN" altLang="en-US" sz="2000" dirty="0">
                <a:solidFill>
                  <a:srgbClr val="FF0000"/>
                </a:solidFill>
              </a:rPr>
              <a:t>设置的时候会自动进行脱离文档流</a:t>
            </a:r>
            <a:r>
              <a:rPr lang="en-US" altLang="zh-CN" sz="2000" dirty="0">
                <a:solidFill>
                  <a:srgbClr val="FF0000"/>
                </a:solidFill>
              </a:rPr>
              <a:t>,</a:t>
            </a:r>
            <a:r>
              <a:rPr lang="zh-CN" altLang="en-US" sz="2000" dirty="0">
                <a:solidFill>
                  <a:srgbClr val="FF0000"/>
                </a:solidFill>
              </a:rPr>
              <a:t>默认为</a:t>
            </a:r>
            <a:r>
              <a:rPr lang="en-US" altLang="zh-CN" sz="2000" dirty="0">
                <a:solidFill>
                  <a:srgbClr val="FF0000"/>
                </a:solidFill>
              </a:rPr>
              <a:t>relative</a:t>
            </a:r>
          </a:p>
          <a:p>
            <a:r>
              <a:rPr lang="zh-CN" altLang="en-US" sz="2000" dirty="0">
                <a:solidFill>
                  <a:srgbClr val="FF0000"/>
                </a:solidFill>
              </a:rPr>
              <a:t>如果设置前有脱离文档流</a:t>
            </a:r>
            <a:r>
              <a:rPr lang="en-US" altLang="zh-CN" sz="2000" dirty="0">
                <a:solidFill>
                  <a:srgbClr val="FF0000"/>
                </a:solidFill>
              </a:rPr>
              <a:t>,</a:t>
            </a:r>
            <a:r>
              <a:rPr lang="zh-CN" altLang="en-US" sz="2000" dirty="0">
                <a:solidFill>
                  <a:srgbClr val="FF0000"/>
                </a:solidFill>
              </a:rPr>
              <a:t>那么设置的时候直接改变位置</a:t>
            </a:r>
          </a:p>
        </p:txBody>
      </p:sp>
      <p:sp>
        <p:nvSpPr>
          <p:cNvPr id="6" name="文本框 5"/>
          <p:cNvSpPr txBox="1"/>
          <p:nvPr/>
        </p:nvSpPr>
        <p:spPr>
          <a:xfrm>
            <a:off x="331766" y="5675537"/>
            <a:ext cx="8259928" cy="646331"/>
          </a:xfrm>
          <a:prstGeom prst="rect">
            <a:avLst/>
          </a:prstGeom>
          <a:noFill/>
        </p:spPr>
        <p:txBody>
          <a:bodyPr wrap="square" rtlCol="0">
            <a:spAutoFit/>
          </a:bodyPr>
          <a:lstStyle/>
          <a:p>
            <a:r>
              <a:rPr lang="zh-CN" altLang="en-US" dirty="0"/>
              <a:t>注意</a:t>
            </a:r>
            <a:r>
              <a:rPr lang="en-US" altLang="zh-CN" dirty="0"/>
              <a:t>:</a:t>
            </a:r>
            <a:r>
              <a:rPr lang="zh-CN" altLang="en-US" dirty="0"/>
              <a:t>如果层和层中的标签</a:t>
            </a:r>
            <a:r>
              <a:rPr lang="en-US" altLang="zh-CN" dirty="0"/>
              <a:t>(p)</a:t>
            </a:r>
            <a:r>
              <a:rPr lang="zh-CN" altLang="en-US" dirty="0"/>
              <a:t>同时定位</a:t>
            </a:r>
            <a:r>
              <a:rPr lang="en-US" altLang="zh-CN" dirty="0"/>
              <a:t>,</a:t>
            </a:r>
            <a:r>
              <a:rPr lang="zh-CN" altLang="en-US" dirty="0"/>
              <a:t>并且</a:t>
            </a:r>
            <a:r>
              <a:rPr lang="en-US" altLang="zh-CN" dirty="0"/>
              <a:t>,p</a:t>
            </a:r>
            <a:r>
              <a:rPr lang="zh-CN" altLang="en-US" dirty="0"/>
              <a:t>距离左上角</a:t>
            </a:r>
            <a:r>
              <a:rPr lang="en-US" altLang="zh-CN" dirty="0"/>
              <a:t>50px.</a:t>
            </a:r>
            <a:r>
              <a:rPr lang="zh-CN" altLang="en-US" dirty="0"/>
              <a:t>通过按钮设置层距离左上角</a:t>
            </a:r>
            <a:r>
              <a:rPr lang="en-US" altLang="zh-CN" dirty="0"/>
              <a:t>100px,</a:t>
            </a:r>
            <a:r>
              <a:rPr lang="zh-CN" altLang="en-US" dirty="0"/>
              <a:t>那么</a:t>
            </a:r>
            <a:r>
              <a:rPr lang="en-US" altLang="zh-CN" dirty="0"/>
              <a:t>p</a:t>
            </a:r>
            <a:r>
              <a:rPr lang="zh-CN" altLang="en-US" dirty="0"/>
              <a:t>此时距离左上角为</a:t>
            </a:r>
            <a:r>
              <a:rPr lang="en-US" altLang="zh-CN" dirty="0"/>
              <a:t>150px</a:t>
            </a:r>
            <a:endParaRPr lang="zh-CN" altLang="en-US" dirty="0"/>
          </a:p>
        </p:txBody>
      </p:sp>
    </p:spTree>
    <p:extLst>
      <p:ext uri="{BB962C8B-B14F-4D97-AF65-F5344CB8AC3E}">
        <p14:creationId xmlns:p14="http://schemas.microsoft.com/office/powerpoint/2010/main" val="2631608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err="1"/>
              <a:t>scrollLeft</a:t>
            </a:r>
            <a:r>
              <a:rPr lang="en-US" altLang="zh-CN" sz="2800" dirty="0"/>
              <a:t>()</a:t>
            </a:r>
            <a:r>
              <a:rPr lang="zh-CN" altLang="en-US" sz="2800" dirty="0"/>
              <a:t>和</a:t>
            </a:r>
            <a:r>
              <a:rPr lang="en-US" altLang="zh-CN" sz="2800" dirty="0" err="1"/>
              <a:t>scrollTop</a:t>
            </a:r>
            <a:endParaRPr lang="zh-CN" altLang="en-US" sz="2800" dirty="0"/>
          </a:p>
        </p:txBody>
      </p:sp>
      <p:sp>
        <p:nvSpPr>
          <p:cNvPr id="3" name="Rectangle 1"/>
          <p:cNvSpPr>
            <a:spLocks noChangeArrowheads="1"/>
          </p:cNvSpPr>
          <p:nvPr/>
        </p:nvSpPr>
        <p:spPr bwMode="auto">
          <a:xfrm>
            <a:off x="319012" y="1678251"/>
            <a:ext cx="4973068"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scrollLeft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scrollTop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319012" y="2564904"/>
            <a:ext cx="6773268" cy="923330"/>
          </a:xfrm>
          <a:prstGeom prst="rect">
            <a:avLst/>
          </a:prstGeom>
          <a:noFill/>
        </p:spPr>
        <p:txBody>
          <a:bodyPr wrap="square" rtlCol="0">
            <a:spAutoFit/>
          </a:bodyPr>
          <a:lstStyle/>
          <a:p>
            <a:r>
              <a:rPr lang="zh-CN" altLang="en-US" dirty="0"/>
              <a:t>用法和之前的</a:t>
            </a:r>
            <a:r>
              <a:rPr lang="en-US" altLang="zh-CN" dirty="0"/>
              <a:t>offset()</a:t>
            </a:r>
            <a:r>
              <a:rPr lang="zh-CN" altLang="en-US" dirty="0"/>
              <a:t>方法类似</a:t>
            </a:r>
            <a:endParaRPr lang="en-US" altLang="zh-CN" dirty="0"/>
          </a:p>
          <a:p>
            <a:r>
              <a:rPr lang="zh-CN" altLang="en-US" dirty="0"/>
              <a:t>获取的是数字</a:t>
            </a:r>
            <a:endParaRPr lang="en-US" altLang="zh-CN" dirty="0"/>
          </a:p>
          <a:p>
            <a:r>
              <a:rPr lang="zh-CN" altLang="en-US" dirty="0"/>
              <a:t>设置可以在括号中添加值即可</a:t>
            </a:r>
          </a:p>
        </p:txBody>
      </p:sp>
      <p:sp>
        <p:nvSpPr>
          <p:cNvPr id="5" name="Rectangle 2"/>
          <p:cNvSpPr>
            <a:spLocks noChangeArrowheads="1"/>
          </p:cNvSpPr>
          <p:nvPr/>
        </p:nvSpPr>
        <p:spPr bwMode="auto">
          <a:xfrm>
            <a:off x="179513" y="3421308"/>
            <a:ext cx="5544616" cy="286232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scroll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h</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height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scrollTop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r>
              <a:rPr kumimoji="0" lang="zh-CN" altLang="zh-CN" sz="12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h</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".nav"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"position"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"fixed"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此时</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main</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为固定定位，所以设置</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margin-top</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".main"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"marginTop"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".nav"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height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".nav"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"position"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"static"</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此时</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main</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为固定定位，所以设置</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margin-top</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".main"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css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"marginTop"</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5940152" y="3488234"/>
            <a:ext cx="2952328" cy="1754326"/>
          </a:xfrm>
          <a:prstGeom prst="rect">
            <a:avLst/>
          </a:prstGeom>
          <a:noFill/>
        </p:spPr>
        <p:txBody>
          <a:bodyPr wrap="square" rtlCol="0">
            <a:spAutoFit/>
          </a:bodyPr>
          <a:lstStyle/>
          <a:p>
            <a:r>
              <a:rPr lang="zh-CN" altLang="en-US" dirty="0"/>
              <a:t>案例</a:t>
            </a:r>
            <a:r>
              <a:rPr lang="en-US" altLang="zh-CN" dirty="0"/>
              <a:t>:</a:t>
            </a:r>
            <a:r>
              <a:rPr lang="zh-CN" altLang="en-US" dirty="0"/>
              <a:t>固定导航栏</a:t>
            </a:r>
            <a:endParaRPr lang="en-US" altLang="zh-CN" dirty="0"/>
          </a:p>
          <a:p>
            <a:r>
              <a:rPr lang="en-US" altLang="zh-CN" dirty="0"/>
              <a:t>$(function)</a:t>
            </a:r>
            <a:r>
              <a:rPr lang="zh-CN" altLang="en-US" dirty="0"/>
              <a:t>文档加载后执行所以有可能获取不到图片高度</a:t>
            </a:r>
            <a:endParaRPr lang="en-US" altLang="zh-CN" dirty="0"/>
          </a:p>
          <a:p>
            <a:r>
              <a:rPr lang="zh-CN" altLang="en-US" dirty="0"/>
              <a:t>解决</a:t>
            </a:r>
            <a:r>
              <a:rPr lang="en-US" altLang="zh-CN" dirty="0"/>
              <a:t>:$(window).load();</a:t>
            </a:r>
          </a:p>
          <a:p>
            <a:r>
              <a:rPr lang="zh-CN" altLang="en-US" dirty="0"/>
              <a:t>一种在</a:t>
            </a:r>
            <a:r>
              <a:rPr lang="en-US" altLang="zh-CN" dirty="0"/>
              <a:t>style</a:t>
            </a:r>
            <a:r>
              <a:rPr lang="zh-CN" altLang="en-US" dirty="0"/>
              <a:t>标签中设置样式</a:t>
            </a:r>
          </a:p>
        </p:txBody>
      </p:sp>
    </p:spTree>
    <p:extLst>
      <p:ext uri="{BB962C8B-B14F-4D97-AF65-F5344CB8AC3E}">
        <p14:creationId xmlns:p14="http://schemas.microsoft.com/office/powerpoint/2010/main" val="43567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事件绑定</a:t>
            </a:r>
          </a:p>
        </p:txBody>
      </p:sp>
      <p:sp>
        <p:nvSpPr>
          <p:cNvPr id="3" name="Rectangle 1"/>
          <p:cNvSpPr>
            <a:spLocks noChangeArrowheads="1"/>
          </p:cNvSpPr>
          <p:nvPr/>
        </p:nvSpPr>
        <p:spPr bwMode="auto">
          <a:xfrm>
            <a:off x="107504" y="1052736"/>
            <a:ext cx="5688632" cy="2031325"/>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同一个元素绑定多个事件麻烦</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被点了</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mouseover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07504" y="3065250"/>
            <a:ext cx="4896544"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bind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被点了</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文本框 4"/>
          <p:cNvSpPr txBox="1"/>
          <p:nvPr/>
        </p:nvSpPr>
        <p:spPr>
          <a:xfrm>
            <a:off x="5436096" y="3284984"/>
            <a:ext cx="2448272" cy="369332"/>
          </a:xfrm>
          <a:prstGeom prst="rect">
            <a:avLst/>
          </a:prstGeom>
          <a:noFill/>
        </p:spPr>
        <p:txBody>
          <a:bodyPr wrap="square" rtlCol="0">
            <a:spAutoFit/>
          </a:bodyPr>
          <a:lstStyle/>
          <a:p>
            <a:r>
              <a:rPr lang="zh-CN" altLang="en-US" dirty="0">
                <a:solidFill>
                  <a:srgbClr val="FF0000"/>
                </a:solidFill>
              </a:rPr>
              <a:t>绑定事件</a:t>
            </a:r>
            <a:r>
              <a:rPr lang="en-US" altLang="zh-CN" dirty="0">
                <a:solidFill>
                  <a:srgbClr val="FF0000"/>
                </a:solidFill>
              </a:rPr>
              <a:t>:.bind</a:t>
            </a:r>
            <a:r>
              <a:rPr lang="zh-CN" altLang="en-US" dirty="0">
                <a:solidFill>
                  <a:srgbClr val="FF0000"/>
                </a:solidFill>
              </a:rPr>
              <a:t>方法</a:t>
            </a:r>
          </a:p>
        </p:txBody>
      </p:sp>
      <p:sp>
        <p:nvSpPr>
          <p:cNvPr id="6" name="Rectangle 3"/>
          <p:cNvSpPr>
            <a:spLocks noChangeArrowheads="1"/>
          </p:cNvSpPr>
          <p:nvPr/>
        </p:nvSpPr>
        <p:spPr bwMode="auto">
          <a:xfrm>
            <a:off x="3851890" y="4010071"/>
            <a:ext cx="5292110"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bind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哎呀妈呀</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"mouseover"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"mouseout"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319012" y="4379831"/>
            <a:ext cx="3168352" cy="646331"/>
          </a:xfrm>
          <a:prstGeom prst="rect">
            <a:avLst/>
          </a:prstGeom>
          <a:noFill/>
        </p:spPr>
        <p:txBody>
          <a:bodyPr wrap="square" rtlCol="0">
            <a:spAutoFit/>
          </a:bodyPr>
          <a:lstStyle/>
          <a:p>
            <a:r>
              <a:rPr lang="zh-CN" altLang="en-US" dirty="0"/>
              <a:t>方便</a:t>
            </a:r>
            <a:r>
              <a:rPr lang="en-US" altLang="zh-CN" dirty="0"/>
              <a:t>:</a:t>
            </a:r>
            <a:r>
              <a:rPr lang="zh-CN" altLang="en-US" dirty="0"/>
              <a:t>简单</a:t>
            </a:r>
            <a:r>
              <a:rPr lang="en-US" altLang="zh-CN" dirty="0"/>
              <a:t>,</a:t>
            </a:r>
            <a:r>
              <a:rPr lang="zh-CN" altLang="en-US" dirty="0"/>
              <a:t>多个事件一次绑定</a:t>
            </a:r>
            <a:endParaRPr lang="en-US" altLang="zh-CN" dirty="0"/>
          </a:p>
          <a:p>
            <a:r>
              <a:rPr lang="zh-CN" altLang="en-US" dirty="0"/>
              <a:t>参数</a:t>
            </a:r>
            <a:r>
              <a:rPr lang="en-US" altLang="zh-CN" dirty="0"/>
              <a:t>:</a:t>
            </a:r>
            <a:r>
              <a:rPr lang="zh-CN" altLang="en-US" dirty="0"/>
              <a:t>键值对</a:t>
            </a:r>
            <a:r>
              <a:rPr lang="en-US" altLang="zh-CN" dirty="0"/>
              <a:t>(</a:t>
            </a:r>
            <a:r>
              <a:rPr lang="zh-CN" altLang="en-US" dirty="0"/>
              <a:t>右</a:t>
            </a:r>
            <a:r>
              <a:rPr lang="en-US" altLang="zh-CN" dirty="0"/>
              <a:t>),</a:t>
            </a:r>
            <a:r>
              <a:rPr lang="zh-CN" altLang="en-US" dirty="0"/>
              <a:t>空格隔开</a:t>
            </a:r>
            <a:r>
              <a:rPr lang="en-US" altLang="zh-CN" dirty="0"/>
              <a:t>(</a:t>
            </a:r>
            <a:r>
              <a:rPr lang="zh-CN" altLang="en-US" dirty="0"/>
              <a:t>下</a:t>
            </a:r>
            <a:r>
              <a:rPr lang="en-US" altLang="zh-CN" dirty="0"/>
              <a:t>)</a:t>
            </a:r>
            <a:endParaRPr lang="zh-CN" altLang="en-US" dirty="0"/>
          </a:p>
        </p:txBody>
      </p:sp>
      <p:sp>
        <p:nvSpPr>
          <p:cNvPr id="8" name="Rectangle 4"/>
          <p:cNvSpPr>
            <a:spLocks noChangeArrowheads="1"/>
          </p:cNvSpPr>
          <p:nvPr/>
        </p:nvSpPr>
        <p:spPr bwMode="auto">
          <a:xfrm>
            <a:off x="107504" y="5057601"/>
            <a:ext cx="3744386" cy="110799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1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多个事件处理的问题相同还可以这么玩</a:t>
            </a:r>
            <a:br>
              <a:rPr kumimoji="0" lang="zh-CN" altLang="zh-CN" sz="11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bind</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"mouseover mouseout"</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1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100" b="0" i="0" u="none" strike="noStrike" cap="none" normalizeH="0" baseline="0" dirty="0">
                <a:ln>
                  <a:noFill/>
                </a:ln>
                <a:solidFill>
                  <a:srgbClr val="458383"/>
                </a:solidFill>
                <a:effectLst/>
                <a:latin typeface="Consolas" panose="020B0609020204030204" pitchFamily="49" charset="0"/>
                <a:cs typeface="Consolas" panose="020B0609020204030204" pitchFamily="49" charset="0"/>
              </a:rPr>
              <a:t>i</a:t>
            </a: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861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idx="4294967295"/>
          </p:nvPr>
        </p:nvSpPr>
        <p:spPr>
          <a:xfrm>
            <a:off x="0" y="623888"/>
            <a:ext cx="8128000" cy="827087"/>
          </a:xfrm>
        </p:spPr>
        <p:txBody>
          <a:bodyPr/>
          <a:lstStyle/>
          <a:p>
            <a:r>
              <a:rPr lang="zh-CN" altLang="en-US" dirty="0"/>
              <a:t>常见的</a:t>
            </a:r>
            <a:r>
              <a:rPr lang="en-US" altLang="zh-CN" dirty="0"/>
              <a:t>JavaScript</a:t>
            </a:r>
            <a:r>
              <a:rPr lang="zh-CN" altLang="en-US" dirty="0"/>
              <a:t>库</a:t>
            </a:r>
          </a:p>
        </p:txBody>
      </p:sp>
      <p:sp>
        <p:nvSpPr>
          <p:cNvPr id="715779" name="Rectangle 3"/>
          <p:cNvSpPr>
            <a:spLocks noGrp="1" noChangeArrowheads="1"/>
          </p:cNvSpPr>
          <p:nvPr>
            <p:ph type="body" idx="4294967295"/>
          </p:nvPr>
        </p:nvSpPr>
        <p:spPr>
          <a:xfrm>
            <a:off x="251520" y="1450975"/>
            <a:ext cx="8128000" cy="4675188"/>
          </a:xfrm>
        </p:spPr>
        <p:txBody>
          <a:bodyPr>
            <a:noAutofit/>
          </a:bodyPr>
          <a:lstStyle/>
          <a:p>
            <a:pPr marL="0" indent="0">
              <a:buNone/>
            </a:pPr>
            <a:r>
              <a:rPr lang="zh-CN" altLang="en-US" b="1" dirty="0"/>
              <a:t>什么是</a:t>
            </a:r>
            <a:r>
              <a:rPr lang="en-US" altLang="zh-CN" b="1"/>
              <a:t>JavaScript</a:t>
            </a:r>
            <a:r>
              <a:rPr lang="zh-CN" altLang="en-US" b="1"/>
              <a:t>库</a:t>
            </a:r>
            <a:r>
              <a:rPr lang="zh-CN" altLang="en-US" b="1" dirty="0"/>
              <a:t>？</a:t>
            </a:r>
          </a:p>
          <a:p>
            <a:pPr marL="228600" lvl="1" indent="0">
              <a:buNone/>
            </a:pPr>
            <a:r>
              <a:rPr lang="zh-CN" altLang="en-US" sz="2000" b="1" dirty="0"/>
              <a:t>普通</a:t>
            </a:r>
            <a:r>
              <a:rPr lang="en-US" altLang="zh-CN" sz="2000" b="1" dirty="0"/>
              <a:t>JavaScript</a:t>
            </a:r>
            <a:r>
              <a:rPr lang="zh-CN" altLang="en-US" sz="2000" b="1" dirty="0"/>
              <a:t>的缺点：每种控件的操作方式不统一，不同浏览器下有区别封装库，要编写跨浏览器的程序非常麻烦。因此出现了很多对</a:t>
            </a:r>
            <a:r>
              <a:rPr lang="en-US" altLang="zh-CN" sz="2000" b="1" dirty="0"/>
              <a:t>JavaScript</a:t>
            </a:r>
            <a:r>
              <a:rPr lang="zh-CN" altLang="en-US" sz="2000" b="1" dirty="0"/>
              <a:t>的。</a:t>
            </a:r>
          </a:p>
          <a:p>
            <a:pPr marL="0" indent="0">
              <a:buNone/>
            </a:pPr>
            <a:r>
              <a:rPr lang="zh-CN" altLang="en-US" b="1" dirty="0"/>
              <a:t>常见的</a:t>
            </a:r>
            <a:r>
              <a:rPr lang="en-US" altLang="zh-CN" b="1" dirty="0"/>
              <a:t>JavaScript</a:t>
            </a:r>
            <a:r>
              <a:rPr lang="zh-CN" altLang="en-US" b="1" dirty="0"/>
              <a:t>框架库</a:t>
            </a:r>
          </a:p>
          <a:p>
            <a:pPr marL="228600" lvl="1" indent="0">
              <a:buNone/>
            </a:pPr>
            <a:r>
              <a:rPr lang="en-US" altLang="zh-CN" sz="2000" b="1" dirty="0"/>
              <a:t>Prototype</a:t>
            </a:r>
            <a:r>
              <a:rPr lang="zh-CN" altLang="en-US" sz="2000" b="1" dirty="0"/>
              <a:t>、</a:t>
            </a:r>
            <a:r>
              <a:rPr lang="en-US" altLang="zh-CN" sz="2000" b="1" dirty="0"/>
              <a:t>YUI(</a:t>
            </a:r>
            <a:r>
              <a:rPr lang="zh-CN" altLang="en-US" sz="2000" b="1" dirty="0"/>
              <a:t>网络反响一般</a:t>
            </a:r>
            <a:r>
              <a:rPr lang="en-US" altLang="zh-CN" sz="2000" b="1" dirty="0"/>
              <a:t>)</a:t>
            </a:r>
            <a:r>
              <a:rPr lang="zh-CN" altLang="en-US" sz="2000" b="1" dirty="0"/>
              <a:t>、</a:t>
            </a:r>
            <a:r>
              <a:rPr lang="en-US" altLang="zh-CN" sz="2000" b="1" dirty="0"/>
              <a:t>Dojo</a:t>
            </a:r>
            <a:r>
              <a:rPr lang="zh-CN" altLang="en-US" sz="2000" b="1" dirty="0"/>
              <a:t>、</a:t>
            </a:r>
            <a:r>
              <a:rPr lang="en-US" altLang="zh-CN" sz="2000" b="1" dirty="0" err="1"/>
              <a:t>ExtJS</a:t>
            </a:r>
            <a:r>
              <a:rPr lang="zh-CN" altLang="en-US" sz="2000" b="1" dirty="0"/>
              <a:t>、</a:t>
            </a:r>
            <a:r>
              <a:rPr lang="en-US" altLang="zh-CN" sz="2000" b="1" dirty="0">
                <a:solidFill>
                  <a:srgbClr val="0000FF"/>
                </a:solidFill>
              </a:rPr>
              <a:t>jQuery</a:t>
            </a:r>
            <a:r>
              <a:rPr lang="zh-CN" altLang="en-US" sz="2000" b="1" dirty="0"/>
              <a:t>等，这些库对</a:t>
            </a:r>
            <a:r>
              <a:rPr lang="en-US" altLang="zh-CN" sz="2000" b="1" dirty="0"/>
              <a:t>JavaScript</a:t>
            </a:r>
            <a:r>
              <a:rPr lang="zh-CN" altLang="en-US" sz="2000" b="1" dirty="0"/>
              <a:t>进行了封装，简化了开发。这些库是对</a:t>
            </a:r>
            <a:r>
              <a:rPr lang="en-US" altLang="zh-CN" sz="2000" b="1" dirty="0"/>
              <a:t>JavaScript</a:t>
            </a:r>
            <a:r>
              <a:rPr lang="zh-CN" altLang="en-US" sz="2000" b="1" dirty="0"/>
              <a:t>的封装，内部都是用</a:t>
            </a:r>
            <a:r>
              <a:rPr lang="en-US" altLang="zh-CN" sz="2000" b="1" dirty="0"/>
              <a:t>JavaScript</a:t>
            </a:r>
            <a:r>
              <a:rPr lang="zh-CN" altLang="en-US" sz="2000" b="1" dirty="0"/>
              <a:t>实现的。</a:t>
            </a:r>
            <a:endParaRPr lang="en-US" altLang="zh-CN" sz="2000" b="1" dirty="0"/>
          </a:p>
          <a:p>
            <a:pPr marL="228600" lvl="1" indent="0">
              <a:buNone/>
            </a:pPr>
            <a:r>
              <a:rPr lang="en-US" altLang="zh-CN" b="1" dirty="0"/>
              <a:t>jQuery:</a:t>
            </a:r>
          </a:p>
          <a:p>
            <a:pPr marL="228600" lvl="1" indent="0">
              <a:buNone/>
            </a:pPr>
            <a:r>
              <a:rPr lang="en-US" altLang="zh-CN" sz="2000" b="1" dirty="0"/>
              <a:t>jQuery</a:t>
            </a:r>
            <a:r>
              <a:rPr lang="zh-CN" altLang="en-US" sz="2000" b="1" dirty="0"/>
              <a:t>就是</a:t>
            </a:r>
            <a:r>
              <a:rPr lang="en-US" altLang="zh-CN" sz="2000" b="1" dirty="0"/>
              <a:t>JavaScript</a:t>
            </a:r>
            <a:r>
              <a:rPr lang="zh-CN" altLang="en-US" sz="2000" b="1" dirty="0"/>
              <a:t>语法写的一些函数类，内部仍然是调用</a:t>
            </a:r>
            <a:r>
              <a:rPr lang="en-US" altLang="zh-CN" sz="2000" b="1" dirty="0"/>
              <a:t>JavaScript</a:t>
            </a:r>
            <a:r>
              <a:rPr lang="zh-CN" altLang="en-US" sz="2000" b="1" dirty="0"/>
              <a:t>实现的，所以</a:t>
            </a:r>
            <a:r>
              <a:rPr lang="zh-CN" altLang="en-US" sz="2000" b="1" dirty="0">
                <a:solidFill>
                  <a:srgbClr val="FF0000"/>
                </a:solidFill>
              </a:rPr>
              <a:t>并不是代替</a:t>
            </a:r>
            <a:r>
              <a:rPr lang="en-US" altLang="zh-CN" sz="2000" b="1" dirty="0">
                <a:solidFill>
                  <a:srgbClr val="FF0000"/>
                </a:solidFill>
              </a:rPr>
              <a:t>JavaScript</a:t>
            </a:r>
            <a:r>
              <a:rPr lang="zh-CN" altLang="en-US" sz="2000" b="1" dirty="0">
                <a:solidFill>
                  <a:srgbClr val="FF0000"/>
                </a:solidFill>
              </a:rPr>
              <a:t>的</a:t>
            </a:r>
            <a:r>
              <a:rPr lang="zh-CN" altLang="en-US" sz="2000" b="1" dirty="0"/>
              <a:t>。使用</a:t>
            </a:r>
            <a:r>
              <a:rPr lang="en-US" altLang="zh-CN" sz="2000" b="1" dirty="0"/>
              <a:t>jQuery</a:t>
            </a:r>
            <a:r>
              <a:rPr lang="zh-CN" altLang="en-US" sz="2000" b="1" dirty="0"/>
              <a:t>的代码、编写</a:t>
            </a:r>
            <a:r>
              <a:rPr lang="en-US" altLang="zh-CN" sz="2000" b="1" dirty="0"/>
              <a:t>jQuery</a:t>
            </a:r>
            <a:r>
              <a:rPr lang="zh-CN" altLang="en-US" sz="2000" b="1" dirty="0"/>
              <a:t>的扩展插件等仍然需要</a:t>
            </a:r>
            <a:r>
              <a:rPr lang="en-US" altLang="zh-CN" sz="2000" b="1" dirty="0"/>
              <a:t>JavaScript</a:t>
            </a:r>
            <a:r>
              <a:rPr lang="zh-CN" altLang="en-US" sz="2000" b="1" dirty="0"/>
              <a:t>的技术，</a:t>
            </a:r>
            <a:r>
              <a:rPr lang="en-US" altLang="zh-CN" sz="2000" b="1" dirty="0"/>
              <a:t>jQuery</a:t>
            </a:r>
            <a:r>
              <a:rPr lang="zh-CN" altLang="en-US" sz="2000" b="1" dirty="0"/>
              <a:t>本身就是一堆</a:t>
            </a:r>
            <a:r>
              <a:rPr lang="en-US" altLang="zh-CN" sz="2000" b="1" dirty="0"/>
              <a:t>JavaScript</a:t>
            </a:r>
            <a:r>
              <a:rPr lang="zh-CN" altLang="en-US" sz="2000" b="1" dirty="0"/>
              <a:t>函数。</a:t>
            </a:r>
          </a:p>
        </p:txBody>
      </p:sp>
    </p:spTree>
    <p:extLst>
      <p:ext uri="{BB962C8B-B14F-4D97-AF65-F5344CB8AC3E}">
        <p14:creationId xmlns:p14="http://schemas.microsoft.com/office/powerpoint/2010/main" val="2038390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64547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a:t>bind</a:t>
            </a:r>
            <a:r>
              <a:rPr lang="zh-CN" altLang="en-US" sz="2800" dirty="0"/>
              <a:t>方法可以为动态创建元素绑定事件</a:t>
            </a:r>
          </a:p>
        </p:txBody>
      </p:sp>
      <p:sp>
        <p:nvSpPr>
          <p:cNvPr id="4" name="Rectangle 2"/>
          <p:cNvSpPr>
            <a:spLocks noChangeArrowheads="1"/>
          </p:cNvSpPr>
          <p:nvPr/>
        </p:nvSpPr>
        <p:spPr bwMode="auto">
          <a:xfrm>
            <a:off x="319012" y="1278707"/>
            <a:ext cx="6156176" cy="2585323"/>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bind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append</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创建后的</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p&lt;/p&gt;"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1:</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要触发事件的动态元素</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2:</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要触发的事件名字</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事件的类型</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3:</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执行事件的函数</a:t>
            </a:r>
            <a:b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delegate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哎呀</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405690" y="4005064"/>
            <a:ext cx="5400600" cy="369332"/>
          </a:xfrm>
          <a:prstGeom prst="rect">
            <a:avLst/>
          </a:prstGeom>
          <a:noFill/>
        </p:spPr>
        <p:txBody>
          <a:bodyPr wrap="square" rtlCol="0">
            <a:spAutoFit/>
          </a:bodyPr>
          <a:lstStyle/>
          <a:p>
            <a:r>
              <a:rPr lang="en-US" altLang="zh-CN" b="1" dirty="0">
                <a:solidFill>
                  <a:srgbClr val="FF0000"/>
                </a:solidFill>
              </a:rPr>
              <a:t>delegate()</a:t>
            </a:r>
            <a:r>
              <a:rPr lang="zh-CN" altLang="en-US" b="1" dirty="0">
                <a:solidFill>
                  <a:srgbClr val="FF0000"/>
                </a:solidFill>
              </a:rPr>
              <a:t>方法为父级元素绑定事件</a:t>
            </a:r>
            <a:r>
              <a:rPr lang="en-US" altLang="zh-CN" b="1" dirty="0">
                <a:solidFill>
                  <a:srgbClr val="FF0000"/>
                </a:solidFill>
              </a:rPr>
              <a:t>,</a:t>
            </a:r>
            <a:r>
              <a:rPr lang="zh-CN" altLang="en-US" b="1" dirty="0">
                <a:solidFill>
                  <a:srgbClr val="FF0000"/>
                </a:solidFill>
              </a:rPr>
              <a:t>子元素来触发</a:t>
            </a:r>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1262213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绑定事件</a:t>
            </a:r>
            <a:r>
              <a:rPr lang="en-US" altLang="zh-CN" sz="2800" dirty="0"/>
              <a:t>on</a:t>
            </a:r>
            <a:endParaRPr lang="zh-CN" altLang="en-US" sz="2800" dirty="0"/>
          </a:p>
        </p:txBody>
      </p:sp>
      <p:sp>
        <p:nvSpPr>
          <p:cNvPr id="3" name="文本框 2"/>
          <p:cNvSpPr txBox="1"/>
          <p:nvPr/>
        </p:nvSpPr>
        <p:spPr>
          <a:xfrm>
            <a:off x="319012" y="1412776"/>
            <a:ext cx="5477124" cy="646331"/>
          </a:xfrm>
          <a:prstGeom prst="rect">
            <a:avLst/>
          </a:prstGeom>
          <a:noFill/>
        </p:spPr>
        <p:txBody>
          <a:bodyPr wrap="square" rtlCol="0">
            <a:spAutoFit/>
          </a:bodyPr>
          <a:lstStyle/>
          <a:p>
            <a:r>
              <a:rPr lang="en-US" altLang="zh-CN" dirty="0"/>
              <a:t>delegate()</a:t>
            </a:r>
            <a:r>
              <a:rPr lang="zh-CN" altLang="en-US" dirty="0"/>
              <a:t>方法内部也是调用的</a:t>
            </a:r>
            <a:r>
              <a:rPr lang="en-US" altLang="zh-CN" dirty="0"/>
              <a:t>on</a:t>
            </a:r>
            <a:r>
              <a:rPr lang="zh-CN" altLang="en-US" dirty="0"/>
              <a:t>方法来绑定事件的</a:t>
            </a:r>
            <a:endParaRPr lang="en-US" altLang="zh-CN" dirty="0"/>
          </a:p>
          <a:p>
            <a:endParaRPr lang="zh-CN" altLang="en-US" dirty="0"/>
          </a:p>
        </p:txBody>
      </p:sp>
      <p:sp>
        <p:nvSpPr>
          <p:cNvPr id="4" name="Rectangle 1"/>
          <p:cNvSpPr>
            <a:spLocks noChangeArrowheads="1"/>
          </p:cNvSpPr>
          <p:nvPr/>
        </p:nvSpPr>
        <p:spPr bwMode="auto">
          <a:xfrm>
            <a:off x="556602" y="2009165"/>
            <a:ext cx="4159414"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append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"&lt;p&gt;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创建后的</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p&lt;/p&gt;"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first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哎呀</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28220" y="3295526"/>
            <a:ext cx="4907876" cy="2308324"/>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1:</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绑定事件的类型</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2:</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绑定事件的元素</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3:</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执行事件的函数</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哎呀</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3290366" y="2901402"/>
            <a:ext cx="6409524" cy="847619"/>
          </a:xfrm>
          <a:prstGeom prst="rect">
            <a:avLst/>
          </a:prstGeom>
        </p:spPr>
      </p:pic>
    </p:spTree>
    <p:extLst>
      <p:ext uri="{BB962C8B-B14F-4D97-AF65-F5344CB8AC3E}">
        <p14:creationId xmlns:p14="http://schemas.microsoft.com/office/powerpoint/2010/main" val="2352825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045" y="1165394"/>
            <a:ext cx="4363823" cy="369332"/>
          </a:xfrm>
          <a:prstGeom prst="rect">
            <a:avLst/>
          </a:prstGeom>
        </p:spPr>
        <p:txBody>
          <a:bodyPr wrap="none">
            <a:spAutoFit/>
          </a:bodyPr>
          <a:lstStyle/>
          <a:p>
            <a:r>
              <a:rPr lang="zh-CN" altLang="en-US" dirty="0"/>
              <a:t>http://www.css88.com/doc/zeptojs_api/#on</a:t>
            </a:r>
          </a:p>
        </p:txBody>
      </p:sp>
      <p:sp>
        <p:nvSpPr>
          <p:cNvPr id="3" name="文本框 2"/>
          <p:cNvSpPr txBox="1"/>
          <p:nvPr/>
        </p:nvSpPr>
        <p:spPr>
          <a:xfrm>
            <a:off x="5039544" y="1165394"/>
            <a:ext cx="4104456" cy="369332"/>
          </a:xfrm>
          <a:prstGeom prst="rect">
            <a:avLst/>
          </a:prstGeom>
          <a:noFill/>
        </p:spPr>
        <p:txBody>
          <a:bodyPr wrap="square" rtlCol="0">
            <a:spAutoFit/>
          </a:bodyPr>
          <a:lstStyle/>
          <a:p>
            <a:r>
              <a:rPr lang="zh-CN" altLang="en-US" dirty="0"/>
              <a:t>手机开发中也是使用</a:t>
            </a:r>
            <a:r>
              <a:rPr lang="en-US" altLang="zh-CN" dirty="0"/>
              <a:t>on</a:t>
            </a:r>
            <a:r>
              <a:rPr lang="zh-CN" altLang="en-US" dirty="0"/>
              <a:t>的方式绑定事件</a:t>
            </a:r>
          </a:p>
        </p:txBody>
      </p:sp>
      <p:pic>
        <p:nvPicPr>
          <p:cNvPr id="4" name="图片 3"/>
          <p:cNvPicPr>
            <a:picLocks noChangeAspect="1"/>
          </p:cNvPicPr>
          <p:nvPr/>
        </p:nvPicPr>
        <p:blipFill>
          <a:blip r:embed="rId2"/>
          <a:stretch>
            <a:fillRect/>
          </a:stretch>
        </p:blipFill>
        <p:spPr>
          <a:xfrm>
            <a:off x="1187624" y="1916832"/>
            <a:ext cx="6333333" cy="3047619"/>
          </a:xfrm>
          <a:prstGeom prst="rect">
            <a:avLst/>
          </a:prstGeom>
        </p:spPr>
      </p:pic>
    </p:spTree>
    <p:extLst>
      <p:ext uri="{BB962C8B-B14F-4D97-AF65-F5344CB8AC3E}">
        <p14:creationId xmlns:p14="http://schemas.microsoft.com/office/powerpoint/2010/main" val="3991026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解决动态创建表格添加元素绑定事件</a:t>
            </a:r>
            <a:r>
              <a:rPr lang="en-US" altLang="zh-CN" sz="2800" dirty="0"/>
              <a:t>bug</a:t>
            </a:r>
            <a:endParaRPr lang="zh-CN" altLang="en-US" sz="2800" dirty="0"/>
          </a:p>
        </p:txBody>
      </p:sp>
      <p:sp>
        <p:nvSpPr>
          <p:cNvPr id="3" name="Rectangle 1"/>
          <p:cNvSpPr>
            <a:spLocks noChangeArrowheads="1"/>
          </p:cNvSpPr>
          <p:nvPr/>
        </p:nvSpPr>
        <p:spPr bwMode="auto">
          <a:xfrm>
            <a:off x="1043608" y="1412776"/>
            <a:ext cx="6264696"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"#j_tb"</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".get"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parent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parent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"tr"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remove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899592" y="2636912"/>
            <a:ext cx="6480720" cy="646331"/>
          </a:xfrm>
          <a:prstGeom prst="rect">
            <a:avLst/>
          </a:prstGeom>
          <a:noFill/>
        </p:spPr>
        <p:txBody>
          <a:bodyPr wrap="square" rtlCol="0">
            <a:spAutoFit/>
          </a:bodyPr>
          <a:lstStyle/>
          <a:p>
            <a:r>
              <a:rPr lang="zh-CN" altLang="en-US" dirty="0"/>
              <a:t>从此以后绑定事件用这个会更好</a:t>
            </a:r>
            <a:r>
              <a:rPr lang="en-US" altLang="zh-CN" dirty="0"/>
              <a:t>,</a:t>
            </a:r>
            <a:r>
              <a:rPr lang="zh-CN" altLang="en-US" dirty="0"/>
              <a:t>更完美</a:t>
            </a:r>
            <a:r>
              <a:rPr lang="en-US" altLang="zh-CN" dirty="0"/>
              <a:t>,</a:t>
            </a:r>
            <a:r>
              <a:rPr lang="zh-CN" altLang="en-US" dirty="0"/>
              <a:t>更好玩，很现代的方式</a:t>
            </a:r>
            <a:endParaRPr lang="en-US" altLang="zh-CN" dirty="0"/>
          </a:p>
          <a:p>
            <a:r>
              <a:rPr lang="zh-CN" altLang="en-US" dirty="0"/>
              <a:t>节约内存，效率高，时间少</a:t>
            </a:r>
          </a:p>
        </p:txBody>
      </p:sp>
    </p:spTree>
    <p:extLst>
      <p:ext uri="{BB962C8B-B14F-4D97-AF65-F5344CB8AC3E}">
        <p14:creationId xmlns:p14="http://schemas.microsoft.com/office/powerpoint/2010/main" val="2621433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解绑事件</a:t>
            </a:r>
          </a:p>
        </p:txBody>
      </p:sp>
      <p:sp>
        <p:nvSpPr>
          <p:cNvPr id="3" name="文本框 2"/>
          <p:cNvSpPr txBox="1"/>
          <p:nvPr/>
        </p:nvSpPr>
        <p:spPr>
          <a:xfrm>
            <a:off x="467544" y="1278707"/>
            <a:ext cx="6840760" cy="369332"/>
          </a:xfrm>
          <a:prstGeom prst="rect">
            <a:avLst/>
          </a:prstGeom>
          <a:noFill/>
        </p:spPr>
        <p:txBody>
          <a:bodyPr wrap="square" rtlCol="0">
            <a:spAutoFit/>
          </a:bodyPr>
          <a:lstStyle/>
          <a:p>
            <a:r>
              <a:rPr lang="en-US" altLang="zh-CN" dirty="0">
                <a:solidFill>
                  <a:srgbClr val="FF0000"/>
                </a:solidFill>
              </a:rPr>
              <a:t>.off()</a:t>
            </a:r>
            <a:r>
              <a:rPr lang="zh-CN" altLang="en-US" dirty="0">
                <a:solidFill>
                  <a:srgbClr val="FF0000"/>
                </a:solidFill>
              </a:rPr>
              <a:t>方法可以解绑事件</a:t>
            </a:r>
            <a:endParaRPr lang="en-US" altLang="zh-CN" dirty="0">
              <a:solidFill>
                <a:srgbClr val="FF0000"/>
              </a:solidFill>
            </a:endParaRPr>
          </a:p>
        </p:txBody>
      </p:sp>
      <p:sp>
        <p:nvSpPr>
          <p:cNvPr id="4" name="Rectangle 1"/>
          <p:cNvSpPr>
            <a:spLocks noChangeArrowheads="1"/>
          </p:cNvSpPr>
          <p:nvPr/>
        </p:nvSpPr>
        <p:spPr bwMode="auto">
          <a:xfrm>
            <a:off x="467544" y="1597963"/>
            <a:ext cx="4608512"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被点了</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"#btn1"</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467544" y="3573016"/>
            <a:ext cx="6989292" cy="369332"/>
          </a:xfrm>
          <a:prstGeom prst="rect">
            <a:avLst/>
          </a:prstGeom>
          <a:noFill/>
        </p:spPr>
        <p:txBody>
          <a:bodyPr wrap="square" rtlCol="0">
            <a:spAutoFit/>
          </a:bodyPr>
          <a:lstStyle/>
          <a:p>
            <a:r>
              <a:rPr lang="zh-CN" altLang="en-US" dirty="0"/>
              <a:t>推荐</a:t>
            </a:r>
            <a:r>
              <a:rPr lang="en-US" altLang="zh-CN" dirty="0"/>
              <a:t>:</a:t>
            </a:r>
            <a:r>
              <a:rPr lang="zh-CN" altLang="en-US" dirty="0"/>
              <a:t>用什么方式绑定事件就要用对应的解绑事件解除绑定</a:t>
            </a:r>
          </a:p>
        </p:txBody>
      </p:sp>
      <p:sp>
        <p:nvSpPr>
          <p:cNvPr id="6" name="Rectangle 2"/>
          <p:cNvSpPr>
            <a:spLocks noChangeArrowheads="1"/>
          </p:cNvSpPr>
          <p:nvPr/>
        </p:nvSpPr>
        <p:spPr bwMode="auto">
          <a:xfrm>
            <a:off x="319012" y="3861849"/>
            <a:ext cx="5909172"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bind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unbind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delegate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undelegate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19012" y="5383666"/>
            <a:ext cx="4613028" cy="64633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解绑多个事件</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off</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 mouseover"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文本框 7"/>
          <p:cNvSpPr txBox="1"/>
          <p:nvPr/>
        </p:nvSpPr>
        <p:spPr>
          <a:xfrm>
            <a:off x="4932040" y="5517232"/>
            <a:ext cx="3816424" cy="369332"/>
          </a:xfrm>
          <a:prstGeom prst="rect">
            <a:avLst/>
          </a:prstGeom>
          <a:noFill/>
        </p:spPr>
        <p:txBody>
          <a:bodyPr wrap="square" rtlCol="0">
            <a:spAutoFit/>
          </a:bodyPr>
          <a:lstStyle/>
          <a:p>
            <a:r>
              <a:rPr lang="zh-CN" altLang="en-US" dirty="0">
                <a:solidFill>
                  <a:srgbClr val="FF0000"/>
                </a:solidFill>
              </a:rPr>
              <a:t>多个事件解绑 加 空格</a:t>
            </a:r>
          </a:p>
        </p:txBody>
      </p:sp>
    </p:spTree>
    <p:extLst>
      <p:ext uri="{BB962C8B-B14F-4D97-AF65-F5344CB8AC3E}">
        <p14:creationId xmlns:p14="http://schemas.microsoft.com/office/powerpoint/2010/main" val="3481808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解绑事件</a:t>
            </a:r>
          </a:p>
        </p:txBody>
      </p:sp>
      <p:sp>
        <p:nvSpPr>
          <p:cNvPr id="3" name="Rectangle 1"/>
          <p:cNvSpPr>
            <a:spLocks noChangeArrowheads="1"/>
          </p:cNvSpPr>
          <p:nvPr/>
        </p:nvSpPr>
        <p:spPr bwMode="auto">
          <a:xfrm>
            <a:off x="107504" y="1007820"/>
            <a:ext cx="5328592" cy="313932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层被点了</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a:t>
            </a:r>
            <a:r>
              <a:rPr kumimoji="0" lang="zh-CN" altLang="zh-CN" sz="18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被点了</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"#btn2"</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解绑事件的时候</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div</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和</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p</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同时解绑</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所有的</a:t>
            </a: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endParaRPr kumimoji="0" lang="en-US"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i="1" dirty="0">
                <a:solidFill>
                  <a:srgbClr val="1C1C1C"/>
                </a:solidFill>
                <a:latin typeface="Consolas" panose="020B0609020204030204" pitchFamily="49" charset="0"/>
                <a:cs typeface="Consolas" panose="020B0609020204030204" pitchFamily="49" charset="0"/>
              </a:rPr>
              <a:t>  //</a:t>
            </a:r>
            <a:r>
              <a:rPr lang="zh-CN" altLang="en-US" i="1" dirty="0">
                <a:solidFill>
                  <a:srgbClr val="1C1C1C"/>
                </a:solidFill>
                <a:latin typeface="Consolas" panose="020B0609020204030204" pitchFamily="49" charset="0"/>
                <a:cs typeface="Consolas" panose="020B0609020204030204" pitchFamily="49" charset="0"/>
              </a:rPr>
              <a:t>自身绑定的事件以及动态绑定的事件都会解绑</a:t>
            </a:r>
            <a:b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5652120" y="1412776"/>
            <a:ext cx="2076190" cy="1809524"/>
          </a:xfrm>
          <a:prstGeom prst="rect">
            <a:avLst/>
          </a:prstGeom>
        </p:spPr>
      </p:pic>
      <p:sp>
        <p:nvSpPr>
          <p:cNvPr id="5" name="文本框 4"/>
          <p:cNvSpPr txBox="1"/>
          <p:nvPr/>
        </p:nvSpPr>
        <p:spPr>
          <a:xfrm>
            <a:off x="319012" y="4437112"/>
            <a:ext cx="7277324" cy="369332"/>
          </a:xfrm>
          <a:prstGeom prst="rect">
            <a:avLst/>
          </a:prstGeom>
          <a:noFill/>
        </p:spPr>
        <p:txBody>
          <a:bodyPr wrap="square" rtlCol="0">
            <a:spAutoFit/>
          </a:bodyPr>
          <a:lstStyle/>
          <a:p>
            <a:r>
              <a:rPr lang="zh-CN" altLang="en-US" dirty="0">
                <a:solidFill>
                  <a:srgbClr val="FF0000"/>
                </a:solidFill>
              </a:rPr>
              <a:t>解除绑定事件</a:t>
            </a:r>
            <a:r>
              <a:rPr lang="en-US" altLang="zh-CN" dirty="0">
                <a:solidFill>
                  <a:srgbClr val="FF0000"/>
                </a:solidFill>
              </a:rPr>
              <a:t>:</a:t>
            </a:r>
            <a:r>
              <a:rPr lang="zh-CN" altLang="en-US" dirty="0">
                <a:solidFill>
                  <a:srgbClr val="FF0000"/>
                </a:solidFill>
              </a:rPr>
              <a:t>自身的绑定事件和动态绑定的事件都会被解绑</a:t>
            </a:r>
          </a:p>
        </p:txBody>
      </p:sp>
      <p:sp>
        <p:nvSpPr>
          <p:cNvPr id="6" name="Rectangle 2"/>
          <p:cNvSpPr>
            <a:spLocks noChangeArrowheads="1"/>
          </p:cNvSpPr>
          <p:nvPr/>
        </p:nvSpPr>
        <p:spPr bwMode="auto">
          <a:xfrm>
            <a:off x="321858" y="5177287"/>
            <a:ext cx="3603872"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off</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319012" y="5661248"/>
            <a:ext cx="6371203" cy="369332"/>
          </a:xfrm>
          <a:prstGeom prst="rect">
            <a:avLst/>
          </a:prstGeom>
          <a:noFill/>
        </p:spPr>
        <p:txBody>
          <a:bodyPr wrap="square" rtlCol="0">
            <a:spAutoFit/>
          </a:bodyPr>
          <a:lstStyle/>
          <a:p>
            <a:r>
              <a:rPr lang="zh-CN" altLang="en-US" dirty="0"/>
              <a:t>固定的写法</a:t>
            </a:r>
            <a:r>
              <a:rPr lang="en-US" altLang="zh-CN" dirty="0"/>
              <a:t>,</a:t>
            </a:r>
            <a:r>
              <a:rPr lang="zh-CN" altLang="en-US" dirty="0"/>
              <a:t>解除</a:t>
            </a:r>
            <a:r>
              <a:rPr lang="en-US" altLang="zh-CN" dirty="0"/>
              <a:t>p</a:t>
            </a:r>
            <a:r>
              <a:rPr lang="zh-CN" altLang="en-US" dirty="0"/>
              <a:t>的绑定事件</a:t>
            </a:r>
            <a:r>
              <a:rPr lang="en-US" altLang="zh-CN" dirty="0"/>
              <a:t>,</a:t>
            </a:r>
            <a:r>
              <a:rPr lang="zh-CN" altLang="en-US" dirty="0"/>
              <a:t>自身</a:t>
            </a:r>
            <a:r>
              <a:rPr lang="en-US" altLang="zh-CN" dirty="0"/>
              <a:t>div</a:t>
            </a:r>
            <a:r>
              <a:rPr lang="zh-CN" altLang="en-US" dirty="0"/>
              <a:t>的事件不会被解绑</a:t>
            </a:r>
          </a:p>
        </p:txBody>
      </p:sp>
      <p:sp>
        <p:nvSpPr>
          <p:cNvPr id="8" name="Rectangle 3"/>
          <p:cNvSpPr>
            <a:spLocks noChangeArrowheads="1"/>
          </p:cNvSpPr>
          <p:nvPr/>
        </p:nvSpPr>
        <p:spPr bwMode="auto">
          <a:xfrm>
            <a:off x="4211960" y="5096101"/>
            <a:ext cx="2160240"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off</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p:cNvSpPr txBox="1"/>
          <p:nvPr/>
        </p:nvSpPr>
        <p:spPr>
          <a:xfrm>
            <a:off x="6588224" y="5085184"/>
            <a:ext cx="1584176" cy="369332"/>
          </a:xfrm>
          <a:prstGeom prst="rect">
            <a:avLst/>
          </a:prstGeom>
          <a:noFill/>
        </p:spPr>
        <p:txBody>
          <a:bodyPr wrap="square" rtlCol="0">
            <a:spAutoFit/>
          </a:bodyPr>
          <a:lstStyle/>
          <a:p>
            <a:r>
              <a:rPr lang="zh-CN" altLang="en-US" dirty="0"/>
              <a:t>全部解绑</a:t>
            </a:r>
          </a:p>
        </p:txBody>
      </p:sp>
    </p:spTree>
    <p:extLst>
      <p:ext uri="{BB962C8B-B14F-4D97-AF65-F5344CB8AC3E}">
        <p14:creationId xmlns:p14="http://schemas.microsoft.com/office/powerpoint/2010/main" val="128304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触发事件</a:t>
            </a:r>
          </a:p>
        </p:txBody>
      </p:sp>
      <p:sp>
        <p:nvSpPr>
          <p:cNvPr id="3" name="文本框 2"/>
          <p:cNvSpPr txBox="1"/>
          <p:nvPr/>
        </p:nvSpPr>
        <p:spPr>
          <a:xfrm>
            <a:off x="467544" y="1278707"/>
            <a:ext cx="8676456" cy="646331"/>
          </a:xfrm>
          <a:prstGeom prst="rect">
            <a:avLst/>
          </a:prstGeom>
          <a:noFill/>
        </p:spPr>
        <p:txBody>
          <a:bodyPr wrap="square" rtlCol="0">
            <a:spAutoFit/>
          </a:bodyPr>
          <a:lstStyle/>
          <a:p>
            <a:r>
              <a:rPr lang="zh-CN" altLang="en-US" dirty="0"/>
              <a:t>触发事件</a:t>
            </a:r>
            <a:r>
              <a:rPr lang="en-US" altLang="zh-CN" dirty="0"/>
              <a:t>:</a:t>
            </a:r>
            <a:r>
              <a:rPr lang="zh-CN" altLang="en-US" dirty="0"/>
              <a:t>触发某个事件的时候在该事件内部调用了其他元素的某个事件方法</a:t>
            </a:r>
            <a:endParaRPr lang="en-US" altLang="zh-CN" dirty="0"/>
          </a:p>
          <a:p>
            <a:r>
              <a:rPr lang="zh-CN" altLang="en-US" dirty="0"/>
              <a:t>第一种方式</a:t>
            </a:r>
            <a:r>
              <a:rPr lang="en-US" altLang="zh-CN" dirty="0"/>
              <a:t>:</a:t>
            </a:r>
            <a:r>
              <a:rPr lang="zh-CN" altLang="en-US" dirty="0"/>
              <a:t>直接调用元素的事件方法</a:t>
            </a:r>
            <a:r>
              <a:rPr lang="en-US" altLang="zh-CN" dirty="0"/>
              <a:t>:</a:t>
            </a:r>
          </a:p>
        </p:txBody>
      </p:sp>
      <p:sp>
        <p:nvSpPr>
          <p:cNvPr id="4" name="Rectangle 1"/>
          <p:cNvSpPr>
            <a:spLocks noChangeArrowheads="1"/>
          </p:cNvSpPr>
          <p:nvPr/>
        </p:nvSpPr>
        <p:spPr bwMode="auto">
          <a:xfrm>
            <a:off x="467544" y="1921128"/>
            <a:ext cx="2592288"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467544" y="2290460"/>
            <a:ext cx="4392488" cy="369332"/>
          </a:xfrm>
          <a:prstGeom prst="rect">
            <a:avLst/>
          </a:prstGeom>
          <a:noFill/>
        </p:spPr>
        <p:txBody>
          <a:bodyPr wrap="square" rtlCol="0">
            <a:spAutoFit/>
          </a:bodyPr>
          <a:lstStyle/>
          <a:p>
            <a:r>
              <a:rPr lang="zh-CN" altLang="en-US" dirty="0"/>
              <a:t>第二种方式</a:t>
            </a:r>
            <a:r>
              <a:rPr lang="en-US" altLang="zh-CN" dirty="0"/>
              <a:t>:</a:t>
            </a:r>
            <a:r>
              <a:rPr lang="zh-CN" altLang="en-US" dirty="0"/>
              <a:t>使用</a:t>
            </a:r>
            <a:r>
              <a:rPr lang="en-US" altLang="zh-CN" dirty="0"/>
              <a:t>.trigger()</a:t>
            </a:r>
            <a:r>
              <a:rPr lang="zh-CN" altLang="en-US" dirty="0"/>
              <a:t>方法</a:t>
            </a:r>
            <a:r>
              <a:rPr lang="en-US" altLang="zh-CN" dirty="0"/>
              <a:t>,</a:t>
            </a:r>
            <a:r>
              <a:rPr lang="zh-CN" altLang="en-US" dirty="0"/>
              <a:t>扳机</a:t>
            </a:r>
          </a:p>
        </p:txBody>
      </p:sp>
      <p:sp>
        <p:nvSpPr>
          <p:cNvPr id="6" name="Rectangle 2"/>
          <p:cNvSpPr>
            <a:spLocks noChangeArrowheads="1"/>
          </p:cNvSpPr>
          <p:nvPr/>
        </p:nvSpPr>
        <p:spPr bwMode="auto">
          <a:xfrm>
            <a:off x="469678" y="2699816"/>
            <a:ext cx="3598266"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trigger</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467544" y="3284984"/>
            <a:ext cx="3816424" cy="369332"/>
          </a:xfrm>
          <a:prstGeom prst="rect">
            <a:avLst/>
          </a:prstGeom>
          <a:noFill/>
        </p:spPr>
        <p:txBody>
          <a:bodyPr wrap="square" rtlCol="0">
            <a:spAutoFit/>
          </a:bodyPr>
          <a:lstStyle/>
          <a:p>
            <a:r>
              <a:rPr lang="zh-CN" altLang="en-US" dirty="0"/>
              <a:t>第三种方式</a:t>
            </a:r>
            <a:r>
              <a:rPr lang="en-US" altLang="zh-CN" dirty="0"/>
              <a:t>:</a:t>
            </a:r>
            <a:r>
              <a:rPr lang="zh-CN" altLang="en-US" dirty="0"/>
              <a:t>使用</a:t>
            </a:r>
            <a:r>
              <a:rPr lang="en-US" altLang="zh-CN" dirty="0"/>
              <a:t>.</a:t>
            </a:r>
            <a:r>
              <a:rPr lang="en-US" altLang="zh-CN" dirty="0" err="1"/>
              <a:t>triggerHandle</a:t>
            </a:r>
            <a:r>
              <a:rPr lang="en-US" altLang="zh-CN" dirty="0"/>
              <a:t>()</a:t>
            </a:r>
            <a:r>
              <a:rPr lang="zh-CN" altLang="en-US" dirty="0"/>
              <a:t>方法</a:t>
            </a:r>
            <a:endParaRPr lang="en-US" altLang="zh-CN" dirty="0"/>
          </a:p>
        </p:txBody>
      </p:sp>
      <p:sp>
        <p:nvSpPr>
          <p:cNvPr id="8" name="Rectangle 3"/>
          <p:cNvSpPr>
            <a:spLocks noChangeArrowheads="1"/>
          </p:cNvSpPr>
          <p:nvPr/>
        </p:nvSpPr>
        <p:spPr bwMode="auto">
          <a:xfrm>
            <a:off x="469678" y="3866242"/>
            <a:ext cx="4390354"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triggerHandler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355002" y="4641805"/>
            <a:ext cx="3928966" cy="160043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"#txt"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"focus"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next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获取了焦点</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"#txt"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trigger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"focus"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"#txt"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triggerHandler</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"focus"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4499992" y="4641805"/>
            <a:ext cx="4392488" cy="1477328"/>
          </a:xfrm>
          <a:prstGeom prst="rect">
            <a:avLst/>
          </a:prstGeom>
          <a:noFill/>
        </p:spPr>
        <p:txBody>
          <a:bodyPr wrap="square" rtlCol="0">
            <a:spAutoFit/>
          </a:bodyPr>
          <a:lstStyle/>
          <a:p>
            <a:r>
              <a:rPr lang="en-US" altLang="zh-CN" dirty="0"/>
              <a:t>.trigger()</a:t>
            </a:r>
            <a:r>
              <a:rPr lang="zh-CN" altLang="en-US" dirty="0"/>
              <a:t>和</a:t>
            </a:r>
            <a:r>
              <a:rPr lang="en-US" altLang="zh-CN" dirty="0"/>
              <a:t>.</a:t>
            </a:r>
            <a:r>
              <a:rPr lang="en-US" altLang="zh-CN" dirty="0" err="1"/>
              <a:t>triggerHandler</a:t>
            </a:r>
            <a:r>
              <a:rPr lang="en-US" altLang="zh-CN" dirty="0"/>
              <a:t>()</a:t>
            </a:r>
            <a:r>
              <a:rPr lang="zh-CN" altLang="en-US" dirty="0"/>
              <a:t>区别</a:t>
            </a:r>
            <a:endParaRPr lang="en-US" altLang="zh-CN" dirty="0"/>
          </a:p>
          <a:p>
            <a:r>
              <a:rPr lang="zh-CN" altLang="en-US" dirty="0"/>
              <a:t>前者会触发浏览器的默认行为</a:t>
            </a:r>
            <a:r>
              <a:rPr lang="en-US" altLang="zh-CN" dirty="0"/>
              <a:t>,</a:t>
            </a:r>
            <a:r>
              <a:rPr lang="zh-CN" altLang="en-US" dirty="0"/>
              <a:t>并执行事件</a:t>
            </a:r>
            <a:endParaRPr lang="en-US" altLang="zh-CN" dirty="0"/>
          </a:p>
          <a:p>
            <a:r>
              <a:rPr lang="zh-CN" altLang="en-US" dirty="0"/>
              <a:t>后者不会触发浏览器默认行为</a:t>
            </a:r>
            <a:r>
              <a:rPr lang="en-US" altLang="zh-CN" dirty="0"/>
              <a:t>,</a:t>
            </a:r>
            <a:r>
              <a:rPr lang="zh-CN" altLang="en-US" dirty="0"/>
              <a:t>但是会执行事件</a:t>
            </a:r>
            <a:endParaRPr lang="en-US" altLang="zh-CN" dirty="0"/>
          </a:p>
          <a:p>
            <a:r>
              <a:rPr lang="zh-CN" altLang="en-US" dirty="0"/>
              <a:t>获得焦点属于浏览器的默认行为</a:t>
            </a:r>
          </a:p>
        </p:txBody>
      </p:sp>
      <p:pic>
        <p:nvPicPr>
          <p:cNvPr id="11" name="图片 10"/>
          <p:cNvPicPr>
            <a:picLocks noChangeAspect="1"/>
          </p:cNvPicPr>
          <p:nvPr/>
        </p:nvPicPr>
        <p:blipFill>
          <a:blip r:embed="rId2"/>
          <a:stretch>
            <a:fillRect/>
          </a:stretch>
        </p:blipFill>
        <p:spPr>
          <a:xfrm>
            <a:off x="4499992" y="2264854"/>
            <a:ext cx="3733800" cy="1495425"/>
          </a:xfrm>
          <a:prstGeom prst="rect">
            <a:avLst/>
          </a:prstGeom>
        </p:spPr>
      </p:pic>
    </p:spTree>
    <p:extLst>
      <p:ext uri="{BB962C8B-B14F-4D97-AF65-F5344CB8AC3E}">
        <p14:creationId xmlns:p14="http://schemas.microsoft.com/office/powerpoint/2010/main" val="1471440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事件对象</a:t>
            </a:r>
          </a:p>
        </p:txBody>
      </p:sp>
      <p:pic>
        <p:nvPicPr>
          <p:cNvPr id="3" name="图片 2"/>
          <p:cNvPicPr>
            <a:picLocks noChangeAspect="1"/>
          </p:cNvPicPr>
          <p:nvPr/>
        </p:nvPicPr>
        <p:blipFill>
          <a:blip r:embed="rId2"/>
          <a:stretch>
            <a:fillRect/>
          </a:stretch>
        </p:blipFill>
        <p:spPr>
          <a:xfrm>
            <a:off x="6084168" y="980728"/>
            <a:ext cx="2142857" cy="3714286"/>
          </a:xfrm>
          <a:prstGeom prst="rect">
            <a:avLst/>
          </a:prstGeom>
        </p:spPr>
      </p:pic>
      <p:sp>
        <p:nvSpPr>
          <p:cNvPr id="4" name="Rectangle 1"/>
          <p:cNvSpPr>
            <a:spLocks noChangeArrowheads="1"/>
          </p:cNvSpPr>
          <p:nvPr/>
        </p:nvSpPr>
        <p:spPr bwMode="auto">
          <a:xfrm>
            <a:off x="179512" y="1346150"/>
            <a:ext cx="5184576"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3"/>
          <a:stretch>
            <a:fillRect/>
          </a:stretch>
        </p:blipFill>
        <p:spPr>
          <a:xfrm>
            <a:off x="971600" y="2003501"/>
            <a:ext cx="2638095" cy="914286"/>
          </a:xfrm>
          <a:prstGeom prst="rect">
            <a:avLst/>
          </a:prstGeom>
        </p:spPr>
      </p:pic>
      <p:sp>
        <p:nvSpPr>
          <p:cNvPr id="6" name="文本框 5"/>
          <p:cNvSpPr txBox="1"/>
          <p:nvPr/>
        </p:nvSpPr>
        <p:spPr>
          <a:xfrm>
            <a:off x="319012" y="3104846"/>
            <a:ext cx="5112568" cy="923330"/>
          </a:xfrm>
          <a:prstGeom prst="rect">
            <a:avLst/>
          </a:prstGeom>
          <a:noFill/>
        </p:spPr>
        <p:txBody>
          <a:bodyPr wrap="square" rtlCol="0">
            <a:spAutoFit/>
          </a:bodyPr>
          <a:lstStyle/>
          <a:p>
            <a:r>
              <a:rPr lang="en-US" altLang="zh-CN" b="1" dirty="0" err="1">
                <a:solidFill>
                  <a:srgbClr val="FF0000"/>
                </a:solidFill>
              </a:rPr>
              <a:t>event.delegateTarget</a:t>
            </a:r>
            <a:r>
              <a:rPr lang="en-US" altLang="zh-CN" b="1" dirty="0">
                <a:solidFill>
                  <a:srgbClr val="FF0000"/>
                </a:solidFill>
              </a:rPr>
              <a:t>:</a:t>
            </a:r>
            <a:r>
              <a:rPr lang="zh-CN" altLang="en-US" b="1">
                <a:solidFill>
                  <a:srgbClr val="FF0000"/>
                </a:solidFill>
              </a:rPr>
              <a:t>代理绑定</a:t>
            </a:r>
            <a:r>
              <a:rPr lang="zh-CN" altLang="en-US" b="1" dirty="0">
                <a:solidFill>
                  <a:srgbClr val="FF0000"/>
                </a:solidFill>
              </a:rPr>
              <a:t>事件的对象</a:t>
            </a:r>
            <a:endParaRPr lang="en-US" altLang="zh-CN" b="1" dirty="0">
              <a:solidFill>
                <a:srgbClr val="FF0000"/>
              </a:solidFill>
            </a:endParaRPr>
          </a:p>
          <a:p>
            <a:r>
              <a:rPr lang="en-US" altLang="zh-CN" b="1" dirty="0" err="1">
                <a:solidFill>
                  <a:srgbClr val="FF0000"/>
                </a:solidFill>
              </a:rPr>
              <a:t>event.currentTarget</a:t>
            </a:r>
            <a:r>
              <a:rPr lang="en-US" altLang="zh-CN" b="1" dirty="0">
                <a:solidFill>
                  <a:srgbClr val="FF0000"/>
                </a:solidFill>
              </a:rPr>
              <a:t>:</a:t>
            </a:r>
            <a:r>
              <a:rPr lang="zh-CN" altLang="en-US" b="1" dirty="0">
                <a:solidFill>
                  <a:srgbClr val="FF0000"/>
                </a:solidFill>
              </a:rPr>
              <a:t>真正绑定事件的对象</a:t>
            </a:r>
            <a:endParaRPr lang="en-US" altLang="zh-CN" b="1" dirty="0">
              <a:solidFill>
                <a:srgbClr val="FF0000"/>
              </a:solidFill>
            </a:endParaRPr>
          </a:p>
          <a:p>
            <a:r>
              <a:rPr lang="en-US" altLang="zh-CN" b="1" dirty="0" err="1">
                <a:solidFill>
                  <a:srgbClr val="FF0000"/>
                </a:solidFill>
              </a:rPr>
              <a:t>event.target</a:t>
            </a:r>
            <a:r>
              <a:rPr lang="en-US" altLang="zh-CN" b="1" dirty="0">
                <a:solidFill>
                  <a:srgbClr val="FF0000"/>
                </a:solidFill>
              </a:rPr>
              <a:t>:</a:t>
            </a:r>
            <a:r>
              <a:rPr lang="zh-CN" altLang="en-US" b="1" dirty="0">
                <a:solidFill>
                  <a:srgbClr val="FF0000"/>
                </a:solidFill>
              </a:rPr>
              <a:t>真正触发事件的对象</a:t>
            </a:r>
            <a:endParaRPr lang="en-US" altLang="zh-CN" b="1" dirty="0">
              <a:solidFill>
                <a:srgbClr val="FF0000"/>
              </a:solidFill>
            </a:endParaRPr>
          </a:p>
        </p:txBody>
      </p:sp>
      <p:sp>
        <p:nvSpPr>
          <p:cNvPr id="9" name="Rectangle 2"/>
          <p:cNvSpPr>
            <a:spLocks noChangeArrowheads="1"/>
          </p:cNvSpPr>
          <p:nvPr/>
        </p:nvSpPr>
        <p:spPr bwMode="auto">
          <a:xfrm>
            <a:off x="30734" y="4190815"/>
            <a:ext cx="6073686"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"input"</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(event) {</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(event);</a:t>
            </a:r>
            <a:b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4"/>
          <a:stretch>
            <a:fillRect/>
          </a:stretch>
        </p:blipFill>
        <p:spPr>
          <a:xfrm>
            <a:off x="733504" y="4926449"/>
            <a:ext cx="3114286" cy="895238"/>
          </a:xfrm>
          <a:prstGeom prst="rect">
            <a:avLst/>
          </a:prstGeom>
        </p:spPr>
      </p:pic>
      <p:pic>
        <p:nvPicPr>
          <p:cNvPr id="10" name="图片 9"/>
          <p:cNvPicPr>
            <a:picLocks noChangeAspect="1"/>
          </p:cNvPicPr>
          <p:nvPr/>
        </p:nvPicPr>
        <p:blipFill>
          <a:blip r:embed="rId5"/>
          <a:stretch>
            <a:fillRect/>
          </a:stretch>
        </p:blipFill>
        <p:spPr>
          <a:xfrm>
            <a:off x="4329775" y="2494236"/>
            <a:ext cx="1847619" cy="542857"/>
          </a:xfrm>
          <a:prstGeom prst="rect">
            <a:avLst/>
          </a:prstGeom>
        </p:spPr>
      </p:pic>
      <p:sp>
        <p:nvSpPr>
          <p:cNvPr id="11" name="Rectangle 3"/>
          <p:cNvSpPr>
            <a:spLocks noChangeArrowheads="1"/>
          </p:cNvSpPr>
          <p:nvPr/>
        </p:nvSpPr>
        <p:spPr bwMode="auto">
          <a:xfrm>
            <a:off x="465560" y="5876062"/>
            <a:ext cx="5618608"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"keydown"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keyCode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6177394" y="5868549"/>
            <a:ext cx="3075126" cy="369332"/>
          </a:xfrm>
          <a:prstGeom prst="rect">
            <a:avLst/>
          </a:prstGeom>
          <a:noFill/>
        </p:spPr>
        <p:txBody>
          <a:bodyPr wrap="square" rtlCol="0">
            <a:spAutoFit/>
          </a:bodyPr>
          <a:lstStyle/>
          <a:p>
            <a:r>
              <a:rPr lang="zh-CN" altLang="en-US" dirty="0"/>
              <a:t>按键的键值网页中经常使用</a:t>
            </a:r>
          </a:p>
        </p:txBody>
      </p:sp>
    </p:spTree>
    <p:extLst>
      <p:ext uri="{BB962C8B-B14F-4D97-AF65-F5344CB8AC3E}">
        <p14:creationId xmlns:p14="http://schemas.microsoft.com/office/powerpoint/2010/main" val="1284954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案例</a:t>
            </a:r>
            <a:r>
              <a:rPr lang="en-US" altLang="zh-CN" sz="2800" dirty="0"/>
              <a:t>:</a:t>
            </a:r>
            <a:endParaRPr lang="zh-CN" altLang="en-US" sz="2800" dirty="0"/>
          </a:p>
        </p:txBody>
      </p:sp>
      <p:sp>
        <p:nvSpPr>
          <p:cNvPr id="3" name="Rectangle 1"/>
          <p:cNvSpPr>
            <a:spLocks noChangeArrowheads="1"/>
          </p:cNvSpPr>
          <p:nvPr/>
        </p:nvSpPr>
        <p:spPr bwMode="auto">
          <a:xfrm>
            <a:off x="319012" y="1223844"/>
            <a:ext cx="6485236" cy="3139321"/>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document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"keydown"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"#keyCodeSpan"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text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keyCode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switch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parseInt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keyCode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case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6</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000000"/>
                </a:solidFill>
                <a:effectLst/>
                <a:latin typeface="Consolas" panose="020B0609020204030204" pitchFamily="49" charset="0"/>
                <a:cs typeface="Consolas" panose="020B0609020204030204" pitchFamily="49" charset="0"/>
              </a:rPr>
              <a:t>changeColor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"red"</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break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case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7</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000000"/>
                </a:solidFill>
                <a:effectLst/>
                <a:latin typeface="Consolas" panose="020B0609020204030204" pitchFamily="49" charset="0"/>
                <a:cs typeface="Consolas" panose="020B0609020204030204" pitchFamily="49" charset="0"/>
              </a:rPr>
              <a:t>changeColor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"green"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break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case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8</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000000"/>
                </a:solidFill>
                <a:effectLst/>
                <a:latin typeface="Consolas" panose="020B0609020204030204" pitchFamily="49" charset="0"/>
                <a:cs typeface="Consolas" panose="020B0609020204030204" pitchFamily="49" charset="0"/>
              </a:rPr>
              <a:t>changeColor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"blue"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break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1" u="none" strike="noStrike" cap="none" normalizeH="0" baseline="0">
                <a:ln>
                  <a:noFill/>
                </a:ln>
                <a:solidFill>
                  <a:srgbClr val="000000"/>
                </a:solidFill>
                <a:effectLst/>
                <a:latin typeface="Consolas" panose="020B0609020204030204" pitchFamily="49" charset="0"/>
                <a:cs typeface="Consolas" panose="020B0609020204030204" pitchFamily="49" charset="0"/>
              </a:rPr>
              <a:t>changeColor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(color)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"#bgChange"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,color);</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3707904" y="4125636"/>
            <a:ext cx="3714286" cy="2704762"/>
          </a:xfrm>
          <a:prstGeom prst="rect">
            <a:avLst/>
          </a:prstGeom>
        </p:spPr>
      </p:pic>
    </p:spTree>
    <p:extLst>
      <p:ext uri="{BB962C8B-B14F-4D97-AF65-F5344CB8AC3E}">
        <p14:creationId xmlns:p14="http://schemas.microsoft.com/office/powerpoint/2010/main" val="39808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取消事件冒泡</a:t>
            </a:r>
            <a:r>
              <a:rPr lang="en-US" altLang="zh-CN" sz="2800" dirty="0"/>
              <a:t>+</a:t>
            </a:r>
            <a:r>
              <a:rPr lang="zh-CN" altLang="en-US" sz="2800" dirty="0"/>
              <a:t>取消默认事件</a:t>
            </a:r>
          </a:p>
        </p:txBody>
      </p:sp>
      <p:pic>
        <p:nvPicPr>
          <p:cNvPr id="3" name="图片 2"/>
          <p:cNvPicPr>
            <a:picLocks noChangeAspect="1"/>
          </p:cNvPicPr>
          <p:nvPr/>
        </p:nvPicPr>
        <p:blipFill>
          <a:blip r:embed="rId2"/>
          <a:stretch>
            <a:fillRect/>
          </a:stretch>
        </p:blipFill>
        <p:spPr>
          <a:xfrm>
            <a:off x="539552" y="1278707"/>
            <a:ext cx="2000000" cy="1009524"/>
          </a:xfrm>
          <a:prstGeom prst="rect">
            <a:avLst/>
          </a:prstGeom>
        </p:spPr>
      </p:pic>
      <p:sp>
        <p:nvSpPr>
          <p:cNvPr id="4" name="Rectangle 1"/>
          <p:cNvSpPr>
            <a:spLocks noChangeArrowheads="1"/>
          </p:cNvSpPr>
          <p:nvPr/>
        </p:nvSpPr>
        <p:spPr bwMode="auto">
          <a:xfrm>
            <a:off x="2771800" y="1125995"/>
            <a:ext cx="5256584" cy="304698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"#dv1"</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第一个层</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"#dv2"</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第二个层</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"#dv3"</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(event) {</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第三个层</a:t>
            </a:r>
            <a:r>
              <a:rPr kumimoji="0" lang="zh-CN" altLang="zh-CN" sz="16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6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取消事件冒泡</a:t>
            </a:r>
            <a:b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6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event.</a:t>
            </a:r>
            <a:r>
              <a:rPr kumimoji="0" lang="zh-CN" altLang="zh-CN" sz="16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stopPropagation</a:t>
            </a: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Consolas" panose="020B0609020204030204" pitchFamily="49" charset="0"/>
                <a:cs typeface="Consolas" panose="020B0609020204030204" pitchFamily="49" charset="0"/>
              </a:rPr>
              <a:t>	return false;</a:t>
            </a:r>
            <a:r>
              <a:rPr lang="zh-CN" altLang="en-US" sz="1600" dirty="0">
                <a:solidFill>
                  <a:srgbClr val="000000"/>
                </a:solidFill>
                <a:latin typeface="Consolas" panose="020B0609020204030204" pitchFamily="49" charset="0"/>
                <a:cs typeface="Consolas" panose="020B0609020204030204" pitchFamily="49" charset="0"/>
              </a:rPr>
              <a:t>也可以的</a:t>
            </a:r>
            <a:b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179512" y="2780928"/>
            <a:ext cx="2592288" cy="1200329"/>
          </a:xfrm>
          <a:prstGeom prst="rect">
            <a:avLst/>
          </a:prstGeom>
          <a:noFill/>
        </p:spPr>
        <p:txBody>
          <a:bodyPr wrap="square" rtlCol="0">
            <a:spAutoFit/>
          </a:bodyPr>
          <a:lstStyle/>
          <a:p>
            <a:r>
              <a:rPr lang="zh-CN" altLang="en-US" dirty="0"/>
              <a:t>取消事件冒泡</a:t>
            </a:r>
            <a:r>
              <a:rPr lang="en-US" altLang="zh-CN" dirty="0"/>
              <a:t>:</a:t>
            </a:r>
          </a:p>
          <a:p>
            <a:r>
              <a:rPr lang="en-US" altLang="zh-CN" dirty="0" err="1"/>
              <a:t>e.stoPropagation</a:t>
            </a:r>
            <a:r>
              <a:rPr lang="en-US" altLang="zh-CN" dirty="0"/>
              <a:t>()</a:t>
            </a:r>
          </a:p>
          <a:p>
            <a:r>
              <a:rPr lang="zh-CN" altLang="en-US" dirty="0"/>
              <a:t>或者</a:t>
            </a:r>
            <a:endParaRPr lang="en-US" altLang="zh-CN" dirty="0"/>
          </a:p>
          <a:p>
            <a:r>
              <a:rPr lang="en-US" altLang="zh-CN" dirty="0"/>
              <a:t>return false;</a:t>
            </a:r>
            <a:endParaRPr lang="zh-CN" altLang="en-US" dirty="0"/>
          </a:p>
        </p:txBody>
      </p:sp>
      <p:sp>
        <p:nvSpPr>
          <p:cNvPr id="6" name="Rectangle 2"/>
          <p:cNvSpPr>
            <a:spLocks noChangeArrowheads="1"/>
          </p:cNvSpPr>
          <p:nvPr/>
        </p:nvSpPr>
        <p:spPr bwMode="auto">
          <a:xfrm>
            <a:off x="319012" y="4355972"/>
            <a:ext cx="4180980" cy="120032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on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超链接</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return false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5004048" y="4797152"/>
            <a:ext cx="3096344" cy="923330"/>
          </a:xfrm>
          <a:prstGeom prst="rect">
            <a:avLst/>
          </a:prstGeom>
          <a:noFill/>
        </p:spPr>
        <p:txBody>
          <a:bodyPr wrap="square" rtlCol="0">
            <a:spAutoFit/>
          </a:bodyPr>
          <a:lstStyle/>
          <a:p>
            <a:r>
              <a:rPr lang="en-US" altLang="zh-CN" dirty="0">
                <a:solidFill>
                  <a:srgbClr val="FF0000"/>
                </a:solidFill>
              </a:rPr>
              <a:t>return false</a:t>
            </a:r>
          </a:p>
          <a:p>
            <a:r>
              <a:rPr lang="zh-CN" altLang="en-US" dirty="0">
                <a:solidFill>
                  <a:srgbClr val="FF0000"/>
                </a:solidFill>
              </a:rPr>
              <a:t>不仅可以用来取消事件冒泡</a:t>
            </a:r>
            <a:endParaRPr lang="en-US" altLang="zh-CN" dirty="0">
              <a:solidFill>
                <a:srgbClr val="FF0000"/>
              </a:solidFill>
            </a:endParaRPr>
          </a:p>
          <a:p>
            <a:r>
              <a:rPr lang="zh-CN" altLang="en-US" dirty="0">
                <a:solidFill>
                  <a:srgbClr val="FF0000"/>
                </a:solidFill>
              </a:rPr>
              <a:t>同样可以取消默认事件</a:t>
            </a:r>
          </a:p>
        </p:txBody>
      </p:sp>
      <p:sp>
        <p:nvSpPr>
          <p:cNvPr id="8" name="Rectangle 3"/>
          <p:cNvSpPr>
            <a:spLocks noChangeArrowheads="1"/>
          </p:cNvSpPr>
          <p:nvPr/>
        </p:nvSpPr>
        <p:spPr bwMode="auto">
          <a:xfrm>
            <a:off x="334256" y="5902881"/>
            <a:ext cx="3131840"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event.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preventDefault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p:cNvSpPr txBox="1"/>
          <p:nvPr/>
        </p:nvSpPr>
        <p:spPr>
          <a:xfrm>
            <a:off x="3707904" y="5931016"/>
            <a:ext cx="2844316" cy="369332"/>
          </a:xfrm>
          <a:prstGeom prst="rect">
            <a:avLst/>
          </a:prstGeom>
          <a:noFill/>
        </p:spPr>
        <p:txBody>
          <a:bodyPr wrap="square" rtlCol="0">
            <a:spAutoFit/>
          </a:bodyPr>
          <a:lstStyle/>
          <a:p>
            <a:r>
              <a:rPr lang="zh-CN" altLang="en-US" dirty="0"/>
              <a:t>也可以取消默认事件</a:t>
            </a:r>
          </a:p>
        </p:txBody>
      </p:sp>
    </p:spTree>
    <p:extLst>
      <p:ext uri="{BB962C8B-B14F-4D97-AF65-F5344CB8AC3E}">
        <p14:creationId xmlns:p14="http://schemas.microsoft.com/office/powerpoint/2010/main" val="80348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idx="4294967295"/>
          </p:nvPr>
        </p:nvSpPr>
        <p:spPr>
          <a:xfrm>
            <a:off x="0" y="623888"/>
            <a:ext cx="8128000" cy="827087"/>
          </a:xfrm>
        </p:spPr>
        <p:txBody>
          <a:bodyPr/>
          <a:lstStyle/>
          <a:p>
            <a:r>
              <a:rPr lang="en-US" altLang="zh-CN" dirty="0"/>
              <a:t>jQuery</a:t>
            </a:r>
            <a:r>
              <a:rPr lang="zh-CN" altLang="en-US" dirty="0"/>
              <a:t>简介</a:t>
            </a:r>
            <a:endParaRPr lang="en-US" altLang="zh-CN" dirty="0"/>
          </a:p>
        </p:txBody>
      </p:sp>
      <p:sp>
        <p:nvSpPr>
          <p:cNvPr id="714755" name="Rectangle 3"/>
          <p:cNvSpPr>
            <a:spLocks noGrp="1" noChangeArrowheads="1"/>
          </p:cNvSpPr>
          <p:nvPr>
            <p:ph type="body" idx="4294967295"/>
          </p:nvPr>
        </p:nvSpPr>
        <p:spPr>
          <a:xfrm>
            <a:off x="467544" y="1495181"/>
            <a:ext cx="8128000" cy="4675188"/>
          </a:xfrm>
        </p:spPr>
        <p:txBody>
          <a:bodyPr>
            <a:normAutofit/>
          </a:bodyPr>
          <a:lstStyle/>
          <a:p>
            <a:pPr marL="0" indent="0">
              <a:lnSpc>
                <a:spcPct val="90000"/>
              </a:lnSpc>
              <a:buNone/>
            </a:pPr>
            <a:r>
              <a:rPr lang="zh-CN" altLang="en-US" sz="3200" b="1" dirty="0"/>
              <a:t>什么是</a:t>
            </a:r>
            <a:r>
              <a:rPr lang="en-US" altLang="zh-CN" sz="3200" b="1" dirty="0"/>
              <a:t>jQuery</a:t>
            </a:r>
            <a:r>
              <a:rPr lang="zh-CN" altLang="en-US" sz="3200" b="1" dirty="0"/>
              <a:t>？</a:t>
            </a:r>
          </a:p>
          <a:p>
            <a:pPr marL="228600" lvl="1" indent="0">
              <a:lnSpc>
                <a:spcPct val="90000"/>
              </a:lnSpc>
              <a:buNone/>
            </a:pPr>
            <a:r>
              <a:rPr lang="en-US" altLang="zh-CN" sz="3200" b="1" dirty="0"/>
              <a:t>jQuery</a:t>
            </a:r>
            <a:r>
              <a:rPr lang="zh-CN" altLang="en-US" sz="3200" b="1" dirty="0"/>
              <a:t>就是一个</a:t>
            </a:r>
            <a:r>
              <a:rPr lang="en-US" altLang="zh-CN" sz="3200" b="1" dirty="0"/>
              <a:t>JavaScript</a:t>
            </a:r>
            <a:r>
              <a:rPr lang="zh-CN" altLang="en-US" sz="3200" b="1" dirty="0"/>
              <a:t>函数库，没什么特别的。</a:t>
            </a:r>
          </a:p>
          <a:p>
            <a:pPr marL="0" indent="0">
              <a:lnSpc>
                <a:spcPct val="90000"/>
              </a:lnSpc>
              <a:buNone/>
            </a:pPr>
            <a:r>
              <a:rPr lang="en-US" altLang="zh-CN" sz="3200" b="1" dirty="0"/>
              <a:t>jQuery</a:t>
            </a:r>
            <a:r>
              <a:rPr lang="zh-CN" altLang="en-US" sz="3200" b="1" dirty="0"/>
              <a:t>能做什么？</a:t>
            </a:r>
            <a:r>
              <a:rPr lang="en-US" altLang="zh-CN" sz="3200" b="1" dirty="0"/>
              <a:t>jQuery</a:t>
            </a:r>
            <a:r>
              <a:rPr lang="zh-CN" altLang="en-US" sz="3200" b="1" dirty="0"/>
              <a:t>是做什么的？</a:t>
            </a:r>
          </a:p>
          <a:p>
            <a:pPr marL="228600" lvl="1" indent="0">
              <a:lnSpc>
                <a:spcPct val="90000"/>
              </a:lnSpc>
              <a:buNone/>
            </a:pPr>
            <a:r>
              <a:rPr lang="en-US" altLang="zh-CN" sz="3200" b="1" dirty="0"/>
              <a:t>jQuery</a:t>
            </a:r>
            <a:r>
              <a:rPr lang="zh-CN" altLang="en-US" sz="3200" b="1" dirty="0"/>
              <a:t>本身就是一堆</a:t>
            </a:r>
            <a:r>
              <a:rPr lang="en-US" altLang="zh-CN" sz="3200" b="1" dirty="0"/>
              <a:t>JavaScript</a:t>
            </a:r>
            <a:r>
              <a:rPr lang="zh-CN" altLang="en-US" sz="3200" b="1" dirty="0"/>
              <a:t>函数，</a:t>
            </a:r>
            <a:r>
              <a:rPr lang="en-US" altLang="zh-CN" sz="3200" b="1" dirty="0"/>
              <a:t>JavaScript</a:t>
            </a:r>
            <a:r>
              <a:rPr lang="zh-CN" altLang="en-US" sz="3200" b="1" dirty="0"/>
              <a:t>是做什么的，</a:t>
            </a:r>
            <a:r>
              <a:rPr lang="en-US" altLang="zh-CN" sz="3200" b="1" dirty="0"/>
              <a:t>jQuery</a:t>
            </a:r>
            <a:r>
              <a:rPr lang="zh-CN" altLang="en-US" sz="3200" b="1" dirty="0"/>
              <a:t>也一样。毕竟</a:t>
            </a:r>
            <a:r>
              <a:rPr lang="en-US" altLang="zh-CN" sz="3200" b="1" dirty="0"/>
              <a:t>jQuery</a:t>
            </a:r>
            <a:r>
              <a:rPr lang="zh-CN" altLang="en-US" sz="3200" b="1" dirty="0"/>
              <a:t>只是用</a:t>
            </a:r>
            <a:r>
              <a:rPr lang="en-US" altLang="zh-CN" sz="3200" b="1" dirty="0"/>
              <a:t>JavaScript</a:t>
            </a:r>
            <a:r>
              <a:rPr lang="zh-CN" altLang="en-US" sz="3200" b="1" dirty="0"/>
              <a:t>编写的函数库而已，有些功能</a:t>
            </a:r>
            <a:r>
              <a:rPr lang="en-US" altLang="zh-CN" sz="3200" b="1" dirty="0"/>
              <a:t>jQuery</a:t>
            </a:r>
            <a:r>
              <a:rPr lang="zh-CN" altLang="en-US" sz="3200" b="1" dirty="0"/>
              <a:t>没有封装，则还需要通过自己写</a:t>
            </a:r>
            <a:r>
              <a:rPr lang="en-US" altLang="zh-CN" sz="3200" b="1" dirty="0"/>
              <a:t>JavaScript</a:t>
            </a:r>
            <a:r>
              <a:rPr lang="zh-CN" altLang="en-US" sz="3200" b="1" dirty="0"/>
              <a:t>来实现。</a:t>
            </a:r>
          </a:p>
        </p:txBody>
      </p:sp>
    </p:spTree>
    <p:extLst>
      <p:ext uri="{BB962C8B-B14F-4D97-AF65-F5344CB8AC3E}">
        <p14:creationId xmlns:p14="http://schemas.microsoft.com/office/powerpoint/2010/main" val="607329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链式编程原理</a:t>
            </a:r>
          </a:p>
        </p:txBody>
      </p:sp>
      <p:sp>
        <p:nvSpPr>
          <p:cNvPr id="3" name="Rectangle 1"/>
          <p:cNvSpPr>
            <a:spLocks noChangeArrowheads="1"/>
          </p:cNvSpPr>
          <p:nvPr/>
        </p:nvSpPr>
        <p:spPr bwMode="auto">
          <a:xfrm>
            <a:off x="330931" y="1278707"/>
            <a:ext cx="6545325" cy="289310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1"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Student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name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小明</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sayHi</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(sayText)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name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说</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+sayText);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return 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addMoney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(money)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name</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说</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+money+</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不给我</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return this</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4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stu</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new </a:t>
            </a:r>
            <a:r>
              <a:rPr kumimoji="0" lang="zh-CN" altLang="zh-CN" sz="1400" b="0" i="1"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Student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4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stu</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sayHi</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干啥去</a:t>
            </a:r>
            <a:r>
              <a:rPr kumimoji="0" lang="zh-CN" altLang="zh-CN" sz="14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addMoney</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a:t>
            </a:r>
            <a:r>
              <a:rPr kumimoji="0" lang="zh-CN" altLang="zh-CN"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78902" y="4257738"/>
            <a:ext cx="7049381" cy="923330"/>
          </a:xfrm>
          <a:prstGeom prst="rect">
            <a:avLst/>
          </a:prstGeom>
          <a:noFill/>
        </p:spPr>
        <p:txBody>
          <a:bodyPr wrap="square" rtlCol="0">
            <a:spAutoFit/>
          </a:bodyPr>
          <a:lstStyle/>
          <a:p>
            <a:r>
              <a:rPr lang="zh-CN" altLang="en-US" dirty="0"/>
              <a:t>链式编程原理</a:t>
            </a:r>
            <a:r>
              <a:rPr lang="en-US" altLang="zh-CN" dirty="0"/>
              <a:t>:</a:t>
            </a:r>
            <a:r>
              <a:rPr lang="zh-CN" altLang="en-US" dirty="0"/>
              <a:t>内部返回了</a:t>
            </a:r>
            <a:r>
              <a:rPr lang="en-US" altLang="zh-CN" dirty="0"/>
              <a:t>return this</a:t>
            </a:r>
            <a:r>
              <a:rPr lang="zh-CN" altLang="en-US" dirty="0"/>
              <a:t>当前对象</a:t>
            </a:r>
            <a:endParaRPr lang="en-US" altLang="zh-CN" dirty="0"/>
          </a:p>
          <a:p>
            <a:r>
              <a:rPr lang="zh-CN" altLang="en-US" dirty="0"/>
              <a:t>有些方法设置了值才能返回当前对象，如果没有设置值，是获取属性对应的值</a:t>
            </a:r>
            <a:r>
              <a:rPr lang="en-US" altLang="zh-CN" dirty="0"/>
              <a:t>,</a:t>
            </a:r>
            <a:r>
              <a:rPr lang="zh-CN" altLang="en-US" dirty="0"/>
              <a:t>而不是当前对象</a:t>
            </a:r>
          </a:p>
        </p:txBody>
      </p:sp>
      <p:sp>
        <p:nvSpPr>
          <p:cNvPr id="5" name="Rectangle 2"/>
          <p:cNvSpPr>
            <a:spLocks noChangeArrowheads="1"/>
          </p:cNvSpPr>
          <p:nvPr/>
        </p:nvSpPr>
        <p:spPr bwMode="auto">
          <a:xfrm>
            <a:off x="3203848" y="5077214"/>
            <a:ext cx="4104456" cy="1384995"/>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sayHello</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(txt)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(txt){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return 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else</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return </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你说啥了</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0862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案例</a:t>
            </a:r>
            <a:r>
              <a:rPr lang="en-US" altLang="zh-CN" sz="2800" dirty="0"/>
              <a:t>:</a:t>
            </a:r>
            <a:r>
              <a:rPr lang="zh-CN" altLang="en-US" sz="2800" dirty="0"/>
              <a:t>评分</a:t>
            </a:r>
          </a:p>
        </p:txBody>
      </p:sp>
      <p:sp>
        <p:nvSpPr>
          <p:cNvPr id="4" name="Rectangle 1"/>
          <p:cNvSpPr>
            <a:spLocks noChangeArrowheads="1"/>
          </p:cNvSpPr>
          <p:nvPr/>
        </p:nvSpPr>
        <p:spPr bwMode="auto">
          <a:xfrm>
            <a:off x="319012" y="1300215"/>
            <a:ext cx="8285436" cy="2123658"/>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".comment&gt;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li</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"mouseover"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prevAll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end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nextAll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"mouseout"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parent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children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第二步</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:2</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".comment&gt;li[index=1]"</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prevAll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end</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nextAll</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text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on</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"click"</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a:t>
            </a:r>
            <a:r>
              <a:rPr kumimoji="0" lang="zh-CN" altLang="zh-CN" sz="1200" b="0" i="1" u="none" strike="noStrike" cap="none" normalizeH="0" baseline="0" dirty="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第二步</a:t>
            </a: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:1</a:t>
            </a:r>
            <a:b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br>
            <a:r>
              <a:rPr kumimoji="0" lang="zh-CN" altLang="zh-CN" sz="1200" b="0" i="1" u="none" strike="noStrike" cap="none" normalizeH="0" baseline="0" dirty="0">
                <a:ln>
                  <a:noFill/>
                </a:ln>
                <a:solidFill>
                  <a:srgbClr val="1C1C1C"/>
                </a:solidFill>
                <a:effectLst/>
                <a:latin typeface="Consolas" panose="020B0609020204030204" pitchFamily="49" charset="0"/>
                <a:cs typeface="Consolas" panose="020B0609020204030204" pitchFamily="49" charset="0"/>
              </a:rPr>
              <a:t>    </a:t>
            </a:r>
            <a:r>
              <a:rPr kumimoji="0" lang="zh-CN" altLang="zh-CN" sz="12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this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attr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siblings</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"li"</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removeAttr</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"index"</a:t>
            </a: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2123728" y="3645024"/>
            <a:ext cx="1857143" cy="523810"/>
          </a:xfrm>
          <a:prstGeom prst="rect">
            <a:avLst/>
          </a:prstGeom>
        </p:spPr>
      </p:pic>
    </p:spTree>
    <p:extLst>
      <p:ext uri="{BB962C8B-B14F-4D97-AF65-F5344CB8AC3E}">
        <p14:creationId xmlns:p14="http://schemas.microsoft.com/office/powerpoint/2010/main" val="4192341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a:t>each</a:t>
            </a:r>
            <a:r>
              <a:rPr lang="zh-CN" altLang="en-US" sz="2800" dirty="0"/>
              <a:t>方法</a:t>
            </a:r>
          </a:p>
        </p:txBody>
      </p:sp>
      <p:sp>
        <p:nvSpPr>
          <p:cNvPr id="3" name="文本框 2"/>
          <p:cNvSpPr txBox="1"/>
          <p:nvPr/>
        </p:nvSpPr>
        <p:spPr>
          <a:xfrm>
            <a:off x="395536" y="1556792"/>
            <a:ext cx="7776864" cy="707886"/>
          </a:xfrm>
          <a:prstGeom prst="rect">
            <a:avLst/>
          </a:prstGeom>
          <a:noFill/>
        </p:spPr>
        <p:txBody>
          <a:bodyPr wrap="square" rtlCol="0">
            <a:spAutoFit/>
          </a:bodyPr>
          <a:lstStyle/>
          <a:p>
            <a:r>
              <a:rPr lang="en-US" altLang="zh-CN" sz="2000" b="1" dirty="0">
                <a:solidFill>
                  <a:srgbClr val="FF0000"/>
                </a:solidFill>
              </a:rPr>
              <a:t>jQuery</a:t>
            </a:r>
            <a:r>
              <a:rPr lang="zh-CN" altLang="en-US" sz="2000" b="1" dirty="0">
                <a:solidFill>
                  <a:srgbClr val="FF0000"/>
                </a:solidFill>
              </a:rPr>
              <a:t>中有隐式迭代</a:t>
            </a:r>
            <a:r>
              <a:rPr lang="en-US" altLang="zh-CN" sz="2000" b="1" dirty="0">
                <a:solidFill>
                  <a:srgbClr val="FF0000"/>
                </a:solidFill>
              </a:rPr>
              <a:t>,</a:t>
            </a:r>
            <a:r>
              <a:rPr lang="zh-CN" altLang="en-US" sz="2000" b="1" dirty="0">
                <a:solidFill>
                  <a:srgbClr val="FF0000"/>
                </a:solidFill>
              </a:rPr>
              <a:t>不需要我们再次进行遍历对某些元素进行操作</a:t>
            </a:r>
            <a:endParaRPr lang="en-US" altLang="zh-CN" sz="2000" b="1" dirty="0">
              <a:solidFill>
                <a:srgbClr val="FF0000"/>
              </a:solidFill>
            </a:endParaRPr>
          </a:p>
          <a:p>
            <a:r>
              <a:rPr lang="zh-CN" altLang="en-US" sz="2000" b="1" dirty="0">
                <a:solidFill>
                  <a:srgbClr val="FF0000"/>
                </a:solidFill>
              </a:rPr>
              <a:t>但是</a:t>
            </a:r>
            <a:r>
              <a:rPr lang="en-US" altLang="zh-CN" sz="2000" b="1" dirty="0">
                <a:solidFill>
                  <a:srgbClr val="FF0000"/>
                </a:solidFill>
              </a:rPr>
              <a:t>,</a:t>
            </a:r>
            <a:r>
              <a:rPr lang="zh-CN" altLang="en-US" sz="2000" b="1" dirty="0">
                <a:solidFill>
                  <a:srgbClr val="FF0000"/>
                </a:solidFill>
              </a:rPr>
              <a:t>如果涉及到对不同的元素有不同的操作</a:t>
            </a:r>
            <a:r>
              <a:rPr lang="en-US" altLang="zh-CN" sz="2000" b="1" dirty="0">
                <a:solidFill>
                  <a:srgbClr val="FF0000"/>
                </a:solidFill>
              </a:rPr>
              <a:t>,</a:t>
            </a:r>
            <a:r>
              <a:rPr lang="zh-CN" altLang="en-US" sz="2000" b="1" dirty="0">
                <a:solidFill>
                  <a:srgbClr val="FF0000"/>
                </a:solidFill>
              </a:rPr>
              <a:t>那么需要进行</a:t>
            </a:r>
            <a:r>
              <a:rPr lang="en-US" altLang="zh-CN" sz="2000" b="1" dirty="0">
                <a:solidFill>
                  <a:srgbClr val="FF0000"/>
                </a:solidFill>
              </a:rPr>
              <a:t>each</a:t>
            </a:r>
            <a:r>
              <a:rPr lang="zh-CN" altLang="en-US" sz="2000" b="1" dirty="0">
                <a:solidFill>
                  <a:srgbClr val="FF0000"/>
                </a:solidFill>
              </a:rPr>
              <a:t>遍历</a:t>
            </a:r>
          </a:p>
        </p:txBody>
      </p:sp>
      <p:sp>
        <p:nvSpPr>
          <p:cNvPr id="4" name="Rectangle 1"/>
          <p:cNvSpPr>
            <a:spLocks noChangeArrowheads="1"/>
          </p:cNvSpPr>
          <p:nvPr/>
        </p:nvSpPr>
        <p:spPr bwMode="auto">
          <a:xfrm>
            <a:off x="319012" y="2420397"/>
            <a:ext cx="6917284" cy="1754326"/>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参数：表示每次遍历都要执行的函数</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"li"</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each</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(index, ele)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index </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表示：当前这个元素的索引号 从</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0</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开始的</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0 - 10</a:t>
            </a:r>
            <a:b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b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var </a:t>
            </a:r>
            <a:r>
              <a:rPr kumimoji="0" lang="zh-CN" altLang="zh-CN" sz="1800" b="0" i="0" u="none" strike="noStrike" cap="none" normalizeH="0" baseline="0">
                <a:ln>
                  <a:noFill/>
                </a:ln>
                <a:solidFill>
                  <a:srgbClr val="458383"/>
                </a:solidFill>
                <a:effectLst/>
                <a:latin typeface="Consolas" panose="020B0609020204030204" pitchFamily="49" charset="0"/>
                <a:cs typeface="Consolas" panose="020B0609020204030204" pitchFamily="49" charset="0"/>
              </a:rPr>
              <a:t>op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(index +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10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(ele).</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"opacity"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458383"/>
                </a:solidFill>
                <a:effectLst/>
                <a:latin typeface="Consolas" panose="020B0609020204030204" pitchFamily="49" charset="0"/>
                <a:cs typeface="Consolas" panose="020B0609020204030204" pitchFamily="49" charset="0"/>
              </a:rPr>
              <a:t>op</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107504" y="4174723"/>
            <a:ext cx="5209524" cy="1123810"/>
          </a:xfrm>
          <a:prstGeom prst="rect">
            <a:avLst/>
          </a:prstGeom>
        </p:spPr>
      </p:pic>
    </p:spTree>
    <p:extLst>
      <p:ext uri="{BB962C8B-B14F-4D97-AF65-F5344CB8AC3E}">
        <p14:creationId xmlns:p14="http://schemas.microsoft.com/office/powerpoint/2010/main" val="2382310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多库共存</a:t>
            </a:r>
          </a:p>
        </p:txBody>
      </p:sp>
      <p:sp>
        <p:nvSpPr>
          <p:cNvPr id="3" name="Rectangle 1"/>
          <p:cNvSpPr>
            <a:spLocks noChangeArrowheads="1"/>
          </p:cNvSpPr>
          <p:nvPr/>
        </p:nvSpPr>
        <p:spPr bwMode="auto">
          <a:xfrm>
            <a:off x="319012" y="996787"/>
            <a:ext cx="5621140" cy="2585323"/>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让</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jQuery</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释放对</a:t>
            </a:r>
            <a:r>
              <a:rPr kumimoji="0" lang="zh-CN" altLang="zh-CN" sz="1800" b="0" i="1" u="none" strike="noStrike" cap="none" normalizeH="0" baseline="0">
                <a:ln>
                  <a:noFill/>
                </a:ln>
                <a:solidFill>
                  <a:srgbClr val="1C1C1C"/>
                </a:solidFill>
                <a:effectLst/>
                <a:latin typeface="Consolas" panose="020B0609020204030204" pitchFamily="49" charset="0"/>
                <a:cs typeface="Consolas" panose="020B0609020204030204" pitchFamily="49" charset="0"/>
              </a:rPr>
              <a:t>$</a:t>
            </a:r>
            <a: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t>的控制权</a:t>
            </a:r>
            <a:br>
              <a:rPr kumimoji="0" lang="zh-CN" altLang="zh-CN" sz="1800" b="0" i="1" u="none" strike="noStrike" cap="none" normalizeH="0" baseline="0">
                <a:ln>
                  <a:noFill/>
                </a:ln>
                <a:solidFill>
                  <a:srgbClr val="1C1C1C"/>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noConflict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var </a:t>
            </a: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哦买噶</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console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log</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jQuery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660E7A"/>
                </a:solidFill>
                <a:effectLst/>
                <a:latin typeface="Consolas" panose="020B0609020204030204" pitchFamily="49" charset="0"/>
                <a:cs typeface="Consolas" panose="020B0609020204030204" pitchFamily="49" charset="0"/>
              </a:rPr>
              <a:t>jQuery</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"#btn"</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click</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function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alert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正常的执行</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319012" y="3789040"/>
            <a:ext cx="7061300" cy="1477328"/>
          </a:xfrm>
          <a:prstGeom prst="rect">
            <a:avLst/>
          </a:prstGeom>
          <a:noFill/>
        </p:spPr>
        <p:txBody>
          <a:bodyPr wrap="square" rtlCol="0">
            <a:spAutoFit/>
          </a:bodyPr>
          <a:lstStyle/>
          <a:p>
            <a:r>
              <a:rPr lang="zh-CN" altLang="en-US" dirty="0"/>
              <a:t>同一个页面不仅引入了</a:t>
            </a:r>
            <a:r>
              <a:rPr lang="en-US" altLang="zh-CN" dirty="0"/>
              <a:t>jQuery</a:t>
            </a:r>
            <a:r>
              <a:rPr lang="zh-CN" altLang="en-US" dirty="0"/>
              <a:t>的外部文件</a:t>
            </a:r>
            <a:r>
              <a:rPr lang="en-US" altLang="zh-CN" dirty="0"/>
              <a:t>,</a:t>
            </a:r>
            <a:r>
              <a:rPr lang="zh-CN" altLang="en-US" dirty="0"/>
              <a:t>也引入了其他的库文件</a:t>
            </a:r>
            <a:endParaRPr lang="en-US" altLang="zh-CN" dirty="0"/>
          </a:p>
          <a:p>
            <a:r>
              <a:rPr lang="zh-CN" altLang="en-US" dirty="0"/>
              <a:t>如果此时其他的库文件中也使用了</a:t>
            </a:r>
            <a:r>
              <a:rPr lang="en-US" altLang="zh-CN" dirty="0"/>
              <a:t>$</a:t>
            </a:r>
            <a:r>
              <a:rPr lang="zh-CN" altLang="en-US" dirty="0"/>
              <a:t>符号</a:t>
            </a:r>
            <a:endParaRPr lang="en-US" altLang="zh-CN" dirty="0"/>
          </a:p>
          <a:p>
            <a:r>
              <a:rPr lang="zh-CN" altLang="en-US" dirty="0"/>
              <a:t>那么就使用</a:t>
            </a:r>
            <a:r>
              <a:rPr lang="en-US" altLang="zh-CN" dirty="0"/>
              <a:t>:$.</a:t>
            </a:r>
            <a:r>
              <a:rPr lang="en-US" altLang="zh-CN" dirty="0" err="1"/>
              <a:t>noConflict</a:t>
            </a:r>
            <a:r>
              <a:rPr lang="en-US" altLang="zh-CN" dirty="0"/>
              <a:t>()</a:t>
            </a:r>
            <a:r>
              <a:rPr lang="zh-CN" altLang="en-US" dirty="0"/>
              <a:t>解决</a:t>
            </a:r>
            <a:endParaRPr lang="en-US" altLang="zh-CN" dirty="0"/>
          </a:p>
          <a:p>
            <a:r>
              <a:rPr lang="zh-CN" altLang="en-US" dirty="0"/>
              <a:t>其他语言中</a:t>
            </a:r>
            <a:r>
              <a:rPr lang="en-US" altLang="zh-CN" dirty="0"/>
              <a:t>:</a:t>
            </a:r>
            <a:r>
              <a:rPr lang="zh-CN" altLang="en-US" dirty="0"/>
              <a:t>这个方式叫解决命名空间的冲突</a:t>
            </a:r>
            <a:endParaRPr lang="en-US" altLang="zh-CN" dirty="0"/>
          </a:p>
          <a:p>
            <a:r>
              <a:rPr lang="zh-CN" altLang="en-US" dirty="0"/>
              <a:t>也可以这样</a:t>
            </a:r>
            <a:r>
              <a:rPr lang="en-US" altLang="zh-CN" dirty="0"/>
              <a:t>:</a:t>
            </a:r>
            <a:endParaRPr lang="zh-CN" altLang="en-US" dirty="0"/>
          </a:p>
        </p:txBody>
      </p:sp>
      <p:sp>
        <p:nvSpPr>
          <p:cNvPr id="5" name="Rectangle 2"/>
          <p:cNvSpPr>
            <a:spLocks noChangeArrowheads="1"/>
          </p:cNvSpPr>
          <p:nvPr/>
        </p:nvSpPr>
        <p:spPr bwMode="auto">
          <a:xfrm>
            <a:off x="2682044" y="5013176"/>
            <a:ext cx="3258108" cy="1323439"/>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itcast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noConflict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var </a:t>
            </a: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哦买噶</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console</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log</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itcast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1" i="1" u="none" strike="noStrike" cap="none" normalizeH="0" baseline="0" dirty="0">
                <a:ln>
                  <a:noFill/>
                </a:ln>
                <a:solidFill>
                  <a:srgbClr val="660E7A"/>
                </a:solidFill>
                <a:effectLst/>
                <a:latin typeface="Consolas" panose="020B0609020204030204" pitchFamily="49" charset="0"/>
                <a:cs typeface="Consolas" panose="020B0609020204030204" pitchFamily="49" charset="0"/>
              </a:rPr>
              <a:t>itcast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"#btn"</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click</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3385FF"/>
                </a:solidFill>
                <a:effectLst/>
                <a:latin typeface="Consolas" panose="020B0609020204030204" pitchFamily="49" charset="0"/>
                <a:cs typeface="Consolas" panose="020B0609020204030204" pitchFamily="49" charset="0"/>
              </a:rPr>
              <a:t>function </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1000" b="0" i="0" u="none" strike="noStrike" cap="none" normalizeH="0" baseline="0" dirty="0">
                <a:ln>
                  <a:noFill/>
                </a:ln>
                <a:solidFill>
                  <a:srgbClr val="7A7A43"/>
                </a:solidFill>
                <a:effectLst/>
                <a:latin typeface="Consolas" panose="020B0609020204030204" pitchFamily="49" charset="0"/>
                <a:cs typeface="Consolas" panose="020B0609020204030204" pitchFamily="49" charset="0"/>
              </a:rPr>
              <a:t>alert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1" i="0" u="none" strike="noStrike" cap="none" normalizeH="0" baseline="0" dirty="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正常的执行</a:t>
            </a:r>
            <a:r>
              <a:rPr kumimoji="0" lang="zh-CN" altLang="zh-CN" sz="10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23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a:t>jQuery</a:t>
            </a:r>
            <a:r>
              <a:rPr lang="zh-CN" altLang="en-US" sz="2800" dirty="0"/>
              <a:t>插件玩法</a:t>
            </a:r>
          </a:p>
        </p:txBody>
      </p:sp>
      <p:sp>
        <p:nvSpPr>
          <p:cNvPr id="3" name="文本框 2"/>
          <p:cNvSpPr txBox="1"/>
          <p:nvPr/>
        </p:nvSpPr>
        <p:spPr>
          <a:xfrm>
            <a:off x="319012" y="1412776"/>
            <a:ext cx="8429452" cy="2062103"/>
          </a:xfrm>
          <a:prstGeom prst="rect">
            <a:avLst/>
          </a:prstGeom>
          <a:noFill/>
        </p:spPr>
        <p:txBody>
          <a:bodyPr wrap="square" rtlCol="0">
            <a:spAutoFit/>
          </a:bodyPr>
          <a:lstStyle/>
          <a:p>
            <a:r>
              <a:rPr lang="en-US" altLang="zh-CN" sz="3200" b="1" dirty="0">
                <a:solidFill>
                  <a:srgbClr val="FF0000"/>
                </a:solidFill>
              </a:rPr>
              <a:t>1.</a:t>
            </a:r>
            <a:r>
              <a:rPr lang="zh-CN" altLang="en-US" sz="3200" b="1" dirty="0">
                <a:solidFill>
                  <a:srgbClr val="FF0000"/>
                </a:solidFill>
              </a:rPr>
              <a:t>引入</a:t>
            </a:r>
            <a:r>
              <a:rPr lang="en-US" altLang="zh-CN" sz="3200" b="1" dirty="0" err="1">
                <a:solidFill>
                  <a:srgbClr val="FF0000"/>
                </a:solidFill>
              </a:rPr>
              <a:t>jquery</a:t>
            </a:r>
            <a:r>
              <a:rPr lang="zh-CN" altLang="en-US" sz="3200" b="1" dirty="0">
                <a:solidFill>
                  <a:srgbClr val="FF0000"/>
                </a:solidFill>
              </a:rPr>
              <a:t>文件</a:t>
            </a:r>
            <a:endParaRPr lang="en-US" altLang="zh-CN" sz="3200" b="1" dirty="0">
              <a:solidFill>
                <a:srgbClr val="FF0000"/>
              </a:solidFill>
            </a:endParaRPr>
          </a:p>
          <a:p>
            <a:r>
              <a:rPr lang="en-US" altLang="zh-CN" sz="3200" b="1" dirty="0">
                <a:solidFill>
                  <a:srgbClr val="FF0000"/>
                </a:solidFill>
              </a:rPr>
              <a:t>2.</a:t>
            </a:r>
            <a:r>
              <a:rPr lang="zh-CN" altLang="en-US" sz="3200" b="1" dirty="0">
                <a:solidFill>
                  <a:srgbClr val="FF0000"/>
                </a:solidFill>
              </a:rPr>
              <a:t>引入插件的</a:t>
            </a:r>
            <a:r>
              <a:rPr lang="en-US" altLang="zh-CN" sz="3200" b="1" dirty="0" err="1">
                <a:solidFill>
                  <a:srgbClr val="FF0000"/>
                </a:solidFill>
              </a:rPr>
              <a:t>js</a:t>
            </a:r>
            <a:r>
              <a:rPr lang="zh-CN" altLang="en-US" sz="3200" b="1" dirty="0">
                <a:solidFill>
                  <a:srgbClr val="FF0000"/>
                </a:solidFill>
              </a:rPr>
              <a:t>文件</a:t>
            </a:r>
            <a:r>
              <a:rPr lang="en-US" altLang="zh-CN" sz="3200" b="1" dirty="0">
                <a:solidFill>
                  <a:srgbClr val="FF0000"/>
                </a:solidFill>
              </a:rPr>
              <a:t>(</a:t>
            </a:r>
            <a:r>
              <a:rPr lang="zh-CN" altLang="en-US" sz="3200" b="1" dirty="0">
                <a:solidFill>
                  <a:srgbClr val="FF0000"/>
                </a:solidFill>
              </a:rPr>
              <a:t>还需要引入</a:t>
            </a:r>
            <a:r>
              <a:rPr lang="en-US" altLang="zh-CN" sz="3200" b="1" dirty="0" err="1">
                <a:solidFill>
                  <a:srgbClr val="FF0000"/>
                </a:solidFill>
              </a:rPr>
              <a:t>css</a:t>
            </a:r>
            <a:r>
              <a:rPr lang="zh-CN" altLang="en-US" sz="3200" b="1" dirty="0">
                <a:solidFill>
                  <a:srgbClr val="FF0000"/>
                </a:solidFill>
              </a:rPr>
              <a:t>文件</a:t>
            </a:r>
            <a:r>
              <a:rPr lang="en-US" altLang="zh-CN" sz="3200" b="1" dirty="0">
                <a:solidFill>
                  <a:srgbClr val="FF0000"/>
                </a:solidFill>
              </a:rPr>
              <a:t>)</a:t>
            </a:r>
          </a:p>
          <a:p>
            <a:r>
              <a:rPr lang="en-US" altLang="zh-CN" sz="3200" b="1" dirty="0">
                <a:solidFill>
                  <a:srgbClr val="FF0000"/>
                </a:solidFill>
              </a:rPr>
              <a:t>3.</a:t>
            </a:r>
            <a:r>
              <a:rPr lang="zh-CN" altLang="en-US" sz="3200" b="1" dirty="0">
                <a:solidFill>
                  <a:srgbClr val="FF0000"/>
                </a:solidFill>
              </a:rPr>
              <a:t>添加加载的事件</a:t>
            </a:r>
            <a:endParaRPr lang="en-US" altLang="zh-CN" sz="3200" b="1" dirty="0">
              <a:solidFill>
                <a:srgbClr val="FF0000"/>
              </a:solidFill>
            </a:endParaRPr>
          </a:p>
          <a:p>
            <a:r>
              <a:rPr lang="en-US" altLang="zh-CN" sz="3200" b="1" dirty="0">
                <a:solidFill>
                  <a:srgbClr val="FF0000"/>
                </a:solidFill>
              </a:rPr>
              <a:t>4.</a:t>
            </a:r>
            <a:r>
              <a:rPr lang="zh-CN" altLang="en-US" sz="3200" b="1" dirty="0">
                <a:solidFill>
                  <a:srgbClr val="FF0000"/>
                </a:solidFill>
              </a:rPr>
              <a:t>复制代码即可</a:t>
            </a:r>
          </a:p>
        </p:txBody>
      </p:sp>
      <p:sp>
        <p:nvSpPr>
          <p:cNvPr id="4" name="Rectangle 1"/>
          <p:cNvSpPr>
            <a:spLocks noChangeArrowheads="1"/>
          </p:cNvSpPr>
          <p:nvPr/>
        </p:nvSpPr>
        <p:spPr bwMode="auto">
          <a:xfrm>
            <a:off x="319012" y="3844007"/>
            <a:ext cx="4541020"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"div"</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animate</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'green'</a:t>
            </a:r>
            <a:b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8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2000</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088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自己做插件</a:t>
            </a:r>
          </a:p>
        </p:txBody>
      </p:sp>
      <p:pic>
        <p:nvPicPr>
          <p:cNvPr id="3" name="图片 2"/>
          <p:cNvPicPr>
            <a:picLocks noChangeAspect="1"/>
          </p:cNvPicPr>
          <p:nvPr/>
        </p:nvPicPr>
        <p:blipFill>
          <a:blip r:embed="rId2"/>
          <a:stretch>
            <a:fillRect/>
          </a:stretch>
        </p:blipFill>
        <p:spPr>
          <a:xfrm>
            <a:off x="611560" y="1275059"/>
            <a:ext cx="1885714" cy="857143"/>
          </a:xfrm>
          <a:prstGeom prst="rect">
            <a:avLst/>
          </a:prstGeom>
        </p:spPr>
      </p:pic>
      <p:sp>
        <p:nvSpPr>
          <p:cNvPr id="4" name="Rectangle 1"/>
          <p:cNvSpPr>
            <a:spLocks noChangeArrowheads="1"/>
          </p:cNvSpPr>
          <p:nvPr/>
        </p:nvSpPr>
        <p:spPr bwMode="auto">
          <a:xfrm>
            <a:off x="297308" y="2722576"/>
            <a:ext cx="8019108" cy="923330"/>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src=</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"jquery-1.12.2.js"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src=</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"jquery-mychangeColor-1.0.js"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script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b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link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rel=</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"stylesheet" </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href=</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"jquery-mychangeColor-1.0.css"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19012" y="4051614"/>
            <a:ext cx="8285436"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".cls"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changeBackgroundColor</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1" u="none" strike="noStrike" cap="none" normalizeH="0" baseline="0">
                <a:ln>
                  <a:noFill/>
                </a:ln>
                <a:solidFill>
                  <a:srgbClr val="660E7A"/>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3385FF"/>
                </a:solidFill>
                <a:effectLst/>
                <a:latin typeface="Consolas" panose="020B0609020204030204" pitchFamily="49" charset="0"/>
                <a:cs typeface="Consolas" panose="020B0609020204030204" pitchFamily="49" charset="0"/>
              </a:rPr>
              <a:t>this</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val</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7A7A43"/>
                </a:solidFill>
                <a:effectLst/>
                <a:latin typeface="Consolas" panose="020B0609020204030204" pitchFamily="49" charset="0"/>
                <a:cs typeface="Consolas" panose="020B0609020204030204" pitchFamily="49" charset="0"/>
              </a:rPr>
              <a:t>text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1" i="0" u="none" strike="noStrike" cap="none" normalizeH="0" baseline="0">
                <a:ln>
                  <a:noFill/>
                </a:ln>
                <a:solidFill>
                  <a:srgbClr val="008000"/>
                </a:solidFill>
                <a:effectLst/>
                <a:latin typeface="宋体" panose="02010600030101010101" pitchFamily="2" charset="-122"/>
                <a:ea typeface="宋体" panose="02010600030101010101" pitchFamily="2" charset="-122"/>
                <a:cs typeface="Consolas" panose="020B0609020204030204" pitchFamily="49" charset="0"/>
              </a:rPr>
              <a:t>嘎嘎</a:t>
            </a:r>
            <a:r>
              <a:rPr kumimoji="0" lang="zh-CN" altLang="zh-CN" sz="1800" b="1" i="0" u="none" strike="noStrike" cap="none" normalizeH="0" baseline="0">
                <a:ln>
                  <a:noFill/>
                </a:ln>
                <a:solidFill>
                  <a:srgbClr val="008000"/>
                </a:solidFill>
                <a:effectLst/>
                <a:latin typeface="Consolas" panose="020B0609020204030204" pitchFamily="49" charset="0"/>
                <a:cs typeface="Consolas" panose="020B0609020204030204" pitchFamily="49" charset="0"/>
              </a:rPr>
              <a:t>"</a:t>
            </a:r>
            <a:r>
              <a:rPr kumimoji="0" lang="zh-CN" altLang="zh-CN" sz="18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矩形 5"/>
          <p:cNvSpPr/>
          <p:nvPr/>
        </p:nvSpPr>
        <p:spPr>
          <a:xfrm>
            <a:off x="621940" y="5301208"/>
            <a:ext cx="4131708" cy="369332"/>
          </a:xfrm>
          <a:prstGeom prst="rect">
            <a:avLst/>
          </a:prstGeom>
        </p:spPr>
        <p:txBody>
          <a:bodyPr wrap="none">
            <a:spAutoFit/>
          </a:bodyPr>
          <a:lstStyle/>
          <a:p>
            <a:r>
              <a:rPr lang="zh-CN" altLang="en-US" dirty="0"/>
              <a:t>http://www.jq-school.com/api/index.html</a:t>
            </a:r>
          </a:p>
        </p:txBody>
      </p:sp>
      <p:sp>
        <p:nvSpPr>
          <p:cNvPr id="7" name="文本框 6"/>
          <p:cNvSpPr txBox="1"/>
          <p:nvPr/>
        </p:nvSpPr>
        <p:spPr>
          <a:xfrm>
            <a:off x="611560" y="4826654"/>
            <a:ext cx="6984776" cy="369332"/>
          </a:xfrm>
          <a:prstGeom prst="rect">
            <a:avLst/>
          </a:prstGeom>
          <a:noFill/>
        </p:spPr>
        <p:txBody>
          <a:bodyPr wrap="square" rtlCol="0">
            <a:spAutoFit/>
          </a:bodyPr>
          <a:lstStyle/>
          <a:p>
            <a:r>
              <a:rPr lang="zh-CN" altLang="en-US" dirty="0"/>
              <a:t>在线桌面帮助文档</a:t>
            </a:r>
          </a:p>
        </p:txBody>
      </p:sp>
    </p:spTree>
    <p:extLst>
      <p:ext uri="{BB962C8B-B14F-4D97-AF65-F5344CB8AC3E}">
        <p14:creationId xmlns:p14="http://schemas.microsoft.com/office/powerpoint/2010/main" val="1673242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19012" y="451620"/>
            <a:ext cx="8285436" cy="827087"/>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err="1"/>
              <a:t>jqueryUI</a:t>
            </a:r>
            <a:r>
              <a:rPr lang="zh-CN" altLang="en-US" sz="2800" dirty="0"/>
              <a:t>使用步骤</a:t>
            </a:r>
          </a:p>
        </p:txBody>
      </p:sp>
      <p:sp>
        <p:nvSpPr>
          <p:cNvPr id="3" name="矩形 2"/>
          <p:cNvSpPr/>
          <p:nvPr/>
        </p:nvSpPr>
        <p:spPr>
          <a:xfrm>
            <a:off x="467544" y="1484784"/>
            <a:ext cx="6768752" cy="2554545"/>
          </a:xfrm>
          <a:prstGeom prst="rect">
            <a:avLst/>
          </a:prstGeom>
        </p:spPr>
        <p:txBody>
          <a:bodyPr wrap="square">
            <a:spAutoFit/>
          </a:bodyPr>
          <a:lstStyle/>
          <a:p>
            <a:r>
              <a:rPr lang="zh-CN" altLang="en-US" sz="4000" dirty="0"/>
              <a:t>1.引入jQueryUI的样式文件</a:t>
            </a:r>
          </a:p>
          <a:p>
            <a:r>
              <a:rPr lang="zh-CN" altLang="en-US" sz="4000" dirty="0"/>
              <a:t>2.引入jQuery</a:t>
            </a:r>
          </a:p>
          <a:p>
            <a:r>
              <a:rPr lang="zh-CN" altLang="en-US" sz="4000" dirty="0"/>
              <a:t>3.引入jQueryUI的js文件</a:t>
            </a:r>
          </a:p>
          <a:p>
            <a:r>
              <a:rPr lang="zh-CN" altLang="en-US" sz="4000" dirty="0"/>
              <a:t>4.使用jQueryUI功能</a:t>
            </a:r>
          </a:p>
        </p:txBody>
      </p:sp>
    </p:spTree>
    <p:extLst>
      <p:ext uri="{BB962C8B-B14F-4D97-AF65-F5344CB8AC3E}">
        <p14:creationId xmlns:p14="http://schemas.microsoft.com/office/powerpoint/2010/main" val="2373467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0" y="623888"/>
            <a:ext cx="8128000" cy="827087"/>
          </a:xfrm>
        </p:spPr>
        <p:txBody>
          <a:bodyPr/>
          <a:lstStyle/>
          <a:p>
            <a:r>
              <a:rPr lang="en-US" altLang="zh-CN"/>
              <a:t>jQuery</a:t>
            </a:r>
            <a:r>
              <a:rPr lang="zh-CN" altLang="en-US"/>
              <a:t>的迭代</a:t>
            </a:r>
            <a:r>
              <a:rPr lang="en-US" altLang="zh-CN"/>
              <a:t>(</a:t>
            </a:r>
            <a:r>
              <a:rPr lang="zh-CN" altLang="en-US"/>
              <a:t>包装集</a:t>
            </a:r>
            <a:r>
              <a:rPr lang="en-US" altLang="zh-CN"/>
              <a:t>)</a:t>
            </a:r>
          </a:p>
        </p:txBody>
      </p:sp>
      <p:sp>
        <p:nvSpPr>
          <p:cNvPr id="668675" name="Rectangle 3"/>
          <p:cNvSpPr>
            <a:spLocks noGrp="1" noChangeArrowheads="1"/>
          </p:cNvSpPr>
          <p:nvPr>
            <p:ph type="body" idx="4294967295"/>
          </p:nvPr>
        </p:nvSpPr>
        <p:spPr>
          <a:xfrm>
            <a:off x="0" y="1450974"/>
            <a:ext cx="8820472" cy="5074369"/>
          </a:xfrm>
        </p:spPr>
        <p:txBody>
          <a:bodyPr/>
          <a:lstStyle/>
          <a:p>
            <a:r>
              <a:rPr lang="zh-CN" altLang="en-US" sz="2400" dirty="0"/>
              <a:t>如何判断对象是否存在，</a:t>
            </a:r>
            <a:r>
              <a:rPr lang="en-US" altLang="zh-CN" sz="2400" dirty="0"/>
              <a:t>jQuery</a:t>
            </a:r>
            <a:r>
              <a:rPr lang="zh-CN" altLang="en-US" sz="2400" dirty="0"/>
              <a:t>选择器返回的是一个对象数组，调用</a:t>
            </a:r>
            <a:r>
              <a:rPr lang="en-US" altLang="zh-CN" sz="2400" dirty="0"/>
              <a:t>text()</a:t>
            </a:r>
            <a:r>
              <a:rPr lang="zh-CN" altLang="en-US" sz="2400" dirty="0"/>
              <a:t>、</a:t>
            </a:r>
            <a:r>
              <a:rPr lang="en-US" altLang="zh-CN" sz="2400" dirty="0"/>
              <a:t>html()</a:t>
            </a:r>
            <a:r>
              <a:rPr lang="zh-CN" altLang="en-US" sz="2400" dirty="0"/>
              <a:t>、</a:t>
            </a:r>
            <a:r>
              <a:rPr lang="en-US" altLang="zh-CN" sz="2400" dirty="0"/>
              <a:t>click()</a:t>
            </a:r>
            <a:r>
              <a:rPr lang="zh-CN" altLang="en-US" sz="2400" dirty="0"/>
              <a:t>之类方法的时候其实是对数组中每个元素迭代调用每个方法，因此即使通过</a:t>
            </a:r>
            <a:r>
              <a:rPr lang="en-US" altLang="zh-CN" sz="2400" dirty="0"/>
              <a:t>id</a:t>
            </a:r>
            <a:r>
              <a:rPr lang="zh-CN" altLang="en-US" sz="2400" dirty="0"/>
              <a:t>选择的元素不存在也不会报错，如果需要判断指定的</a:t>
            </a:r>
            <a:r>
              <a:rPr lang="en-US" altLang="zh-CN" sz="2400" dirty="0"/>
              <a:t>id</a:t>
            </a:r>
            <a:r>
              <a:rPr lang="zh-CN" altLang="en-US" sz="2400" dirty="0"/>
              <a:t>是否存在，应该写：</a:t>
            </a:r>
          </a:p>
          <a:p>
            <a:r>
              <a:rPr lang="en-US" altLang="zh-CN" sz="2400" dirty="0"/>
              <a:t>if ($("#btn1").length &lt;= 0) {</a:t>
            </a:r>
          </a:p>
          <a:p>
            <a:r>
              <a:rPr lang="en-US" altLang="zh-CN" sz="2400" dirty="0"/>
              <a:t>                alert("id</a:t>
            </a:r>
            <a:r>
              <a:rPr lang="zh-CN" altLang="en-US" sz="2400" dirty="0"/>
              <a:t>为</a:t>
            </a:r>
            <a:r>
              <a:rPr lang="en-US" altLang="zh-CN" sz="2400" dirty="0"/>
              <a:t>btn1</a:t>
            </a:r>
            <a:r>
              <a:rPr lang="zh-CN" altLang="en-US" sz="2400" dirty="0"/>
              <a:t>的元素不存在！</a:t>
            </a:r>
            <a:r>
              <a:rPr lang="en-US" altLang="zh-CN" sz="2400" dirty="0"/>
              <a:t>");</a:t>
            </a:r>
          </a:p>
          <a:p>
            <a:r>
              <a:rPr lang="en-US" altLang="zh-CN" sz="2400" dirty="0"/>
              <a:t> }</a:t>
            </a:r>
          </a:p>
          <a:p>
            <a:r>
              <a:rPr lang="en-US" altLang="zh-CN" sz="2400" dirty="0"/>
              <a:t>$(“#id”).length&gt;0//</a:t>
            </a:r>
            <a:r>
              <a:rPr lang="zh-CN" altLang="en-US" sz="2400" dirty="0"/>
              <a:t>用途：可以判断页面上的某个元素是否存在，如果存在则不再重新创建，如果不存在则创建一个新的并显示（动态创建元素的时候用。）</a:t>
            </a:r>
          </a:p>
          <a:p>
            <a:pPr>
              <a:buFont typeface="Wingdings" panose="05000000000000000000" pitchFamily="2" charset="2"/>
              <a:buNone/>
            </a:pPr>
            <a:r>
              <a:rPr lang="en-US" altLang="zh-CN">
                <a:hlinkClick r:id="rId3"/>
              </a:rPr>
              <a:t>http://www.w3school.com.cn/tiy/t.asp?f=jquery_event_mouseenter_mouseover</a:t>
            </a:r>
            <a:r>
              <a:rPr lang="en-US" altLang="zh-CN"/>
              <a:t> </a:t>
            </a:r>
            <a:endParaRPr lang="zh-CN" altLang="en-US" dirty="0"/>
          </a:p>
        </p:txBody>
      </p:sp>
    </p:spTree>
    <p:extLst>
      <p:ext uri="{BB962C8B-B14F-4D97-AF65-F5344CB8AC3E}">
        <p14:creationId xmlns:p14="http://schemas.microsoft.com/office/powerpoint/2010/main" val="33392041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为什么要学习</a:t>
            </a:r>
            <a:r>
              <a:rPr lang="en-US" altLang="zh-CN" dirty="0" err="1"/>
              <a:t>JQuery</a:t>
            </a:r>
            <a:endParaRPr lang="zh-CN" altLang="en-US" dirty="0"/>
          </a:p>
        </p:txBody>
      </p:sp>
      <p:sp>
        <p:nvSpPr>
          <p:cNvPr id="4" name="文本框 3"/>
          <p:cNvSpPr txBox="1"/>
          <p:nvPr/>
        </p:nvSpPr>
        <p:spPr>
          <a:xfrm>
            <a:off x="498474" y="1450975"/>
            <a:ext cx="7987800" cy="4031873"/>
          </a:xfrm>
          <a:prstGeom prst="rect">
            <a:avLst/>
          </a:prstGeom>
          <a:noFill/>
        </p:spPr>
        <p:txBody>
          <a:bodyPr wrap="square" rtlCol="0">
            <a:spAutoFit/>
          </a:bodyPr>
          <a:lstStyle/>
          <a:p>
            <a:r>
              <a:rPr lang="en-US" altLang="zh-CN" sz="3200" dirty="0">
                <a:solidFill>
                  <a:srgbClr val="FF0000"/>
                </a:solidFill>
              </a:rPr>
              <a:t>DOM</a:t>
            </a:r>
            <a:r>
              <a:rPr lang="zh-CN" altLang="en-US" sz="3200" dirty="0">
                <a:solidFill>
                  <a:srgbClr val="FF0000"/>
                </a:solidFill>
              </a:rPr>
              <a:t>中一个简单的功能需要大量的代码</a:t>
            </a:r>
            <a:endParaRPr lang="en-US" altLang="zh-CN" sz="3200" dirty="0">
              <a:solidFill>
                <a:srgbClr val="FF0000"/>
              </a:solidFill>
            </a:endParaRPr>
          </a:p>
          <a:p>
            <a:r>
              <a:rPr lang="en-US" altLang="zh-CN" sz="3200" dirty="0">
                <a:solidFill>
                  <a:srgbClr val="FF0000"/>
                </a:solidFill>
              </a:rPr>
              <a:t>DOM</a:t>
            </a:r>
            <a:r>
              <a:rPr lang="zh-CN" altLang="en-US" sz="3200" dirty="0">
                <a:solidFill>
                  <a:srgbClr val="FF0000"/>
                </a:solidFill>
              </a:rPr>
              <a:t>中兼容的问题很多</a:t>
            </a:r>
            <a:endParaRPr lang="en-US" altLang="zh-CN" sz="3200" dirty="0">
              <a:solidFill>
                <a:srgbClr val="FF0000"/>
              </a:solidFill>
            </a:endParaRPr>
          </a:p>
          <a:p>
            <a:r>
              <a:rPr lang="en-US" altLang="zh-CN" sz="3200" dirty="0">
                <a:solidFill>
                  <a:srgbClr val="FF0000"/>
                </a:solidFill>
              </a:rPr>
              <a:t>DOM</a:t>
            </a:r>
            <a:r>
              <a:rPr lang="zh-CN" altLang="en-US" sz="3200" dirty="0">
                <a:solidFill>
                  <a:srgbClr val="FF0000"/>
                </a:solidFill>
              </a:rPr>
              <a:t>中代码的容错性很差</a:t>
            </a:r>
            <a:endParaRPr lang="en-US" altLang="zh-CN" sz="3200" dirty="0">
              <a:solidFill>
                <a:srgbClr val="FF0000"/>
              </a:solidFill>
            </a:endParaRPr>
          </a:p>
          <a:p>
            <a:r>
              <a:rPr lang="en-US" altLang="zh-CN" sz="3200" dirty="0">
                <a:solidFill>
                  <a:srgbClr val="FF0000"/>
                </a:solidFill>
              </a:rPr>
              <a:t>DOM</a:t>
            </a:r>
            <a:r>
              <a:rPr lang="zh-CN" altLang="en-US" sz="3200" dirty="0">
                <a:solidFill>
                  <a:srgbClr val="FF0000"/>
                </a:solidFill>
              </a:rPr>
              <a:t>中</a:t>
            </a:r>
            <a:r>
              <a:rPr lang="en-US" altLang="zh-CN" sz="3200" dirty="0" err="1">
                <a:solidFill>
                  <a:srgbClr val="FF0000"/>
                </a:solidFill>
              </a:rPr>
              <a:t>window.onload</a:t>
            </a:r>
            <a:r>
              <a:rPr lang="zh-CN" altLang="en-US" sz="3200" dirty="0">
                <a:solidFill>
                  <a:srgbClr val="FF0000"/>
                </a:solidFill>
              </a:rPr>
              <a:t>也只能有一个</a:t>
            </a:r>
            <a:endParaRPr lang="en-US" altLang="zh-CN" sz="3200" dirty="0">
              <a:solidFill>
                <a:srgbClr val="FF0000"/>
              </a:solidFill>
            </a:endParaRPr>
          </a:p>
          <a:p>
            <a:r>
              <a:rPr lang="zh-CN" altLang="en-US" sz="3200" dirty="0">
                <a:solidFill>
                  <a:srgbClr val="FF0000"/>
                </a:solidFill>
              </a:rPr>
              <a:t>。。。。。。。。。。。。。。。。。。。。。。。。。。。。</a:t>
            </a:r>
            <a:endParaRPr lang="en-US" altLang="zh-CN" sz="3200" dirty="0">
              <a:solidFill>
                <a:srgbClr val="FF0000"/>
              </a:solidFill>
            </a:endParaRPr>
          </a:p>
          <a:p>
            <a:r>
              <a:rPr lang="zh-CN" altLang="en-US" sz="3200" dirty="0">
                <a:solidFill>
                  <a:srgbClr val="FF0000"/>
                </a:solidFill>
              </a:rPr>
              <a:t>问题比较多，总之学习</a:t>
            </a:r>
            <a:r>
              <a:rPr lang="en-US" altLang="zh-CN" sz="3200" dirty="0">
                <a:solidFill>
                  <a:srgbClr val="FF0000"/>
                </a:solidFill>
              </a:rPr>
              <a:t>JQ</a:t>
            </a:r>
            <a:r>
              <a:rPr lang="zh-CN" altLang="en-US" sz="3200" dirty="0">
                <a:solidFill>
                  <a:srgbClr val="FF0000"/>
                </a:solidFill>
              </a:rPr>
              <a:t>之后你会感到自己从地狱升到了天堂</a:t>
            </a:r>
            <a:r>
              <a:rPr lang="en-US" altLang="zh-CN" sz="3200" dirty="0">
                <a:solidFill>
                  <a:srgbClr val="FF0000"/>
                </a:solidFill>
              </a:rPr>
              <a:t>,</a:t>
            </a:r>
            <a:r>
              <a:rPr lang="zh-CN" altLang="en-US" sz="3200" dirty="0">
                <a:solidFill>
                  <a:srgbClr val="FF0000"/>
                </a:solidFill>
              </a:rPr>
              <a:t>而且企业里都用这玩意</a:t>
            </a:r>
          </a:p>
        </p:txBody>
      </p:sp>
    </p:spTree>
    <p:extLst>
      <p:ext uri="{BB962C8B-B14F-4D97-AF65-F5344CB8AC3E}">
        <p14:creationId xmlns:p14="http://schemas.microsoft.com/office/powerpoint/2010/main" val="423298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好处</a:t>
            </a:r>
          </a:p>
        </p:txBody>
      </p:sp>
      <p:sp>
        <p:nvSpPr>
          <p:cNvPr id="4" name="矩形 3"/>
          <p:cNvSpPr/>
          <p:nvPr/>
        </p:nvSpPr>
        <p:spPr>
          <a:xfrm>
            <a:off x="498473" y="1450974"/>
            <a:ext cx="8501147" cy="3083921"/>
          </a:xfrm>
          <a:prstGeom prst="rect">
            <a:avLst/>
          </a:prstGeom>
        </p:spPr>
        <p:txBody>
          <a:bodyPr wrap="square">
            <a:spAutoFit/>
          </a:bodyPr>
          <a:lstStyle/>
          <a:p>
            <a:pPr>
              <a:lnSpc>
                <a:spcPct val="90000"/>
              </a:lnSpc>
            </a:pPr>
            <a:r>
              <a:rPr lang="en-US" altLang="zh-CN" sz="2400" b="1" dirty="0">
                <a:latin typeface="+mn-ea"/>
              </a:rPr>
              <a:t>jQuery</a:t>
            </a:r>
            <a:r>
              <a:rPr lang="zh-CN" altLang="en-US" sz="2400" b="1" dirty="0">
                <a:latin typeface="+mn-ea"/>
              </a:rPr>
              <a:t>的特点？</a:t>
            </a:r>
            <a:r>
              <a:rPr lang="en-US" altLang="zh-CN" sz="2400" b="1" dirty="0">
                <a:solidFill>
                  <a:srgbClr val="0000FF"/>
                </a:solidFill>
                <a:latin typeface="+mn-ea"/>
              </a:rPr>
              <a:t>Write </a:t>
            </a:r>
            <a:r>
              <a:rPr lang="en-US" altLang="zh-CN" sz="2400" b="1" dirty="0" err="1">
                <a:solidFill>
                  <a:srgbClr val="0000FF"/>
                </a:solidFill>
                <a:latin typeface="+mn-ea"/>
              </a:rPr>
              <a:t>Less,Do</a:t>
            </a:r>
            <a:r>
              <a:rPr lang="en-US" altLang="zh-CN" sz="2400" b="1" dirty="0">
                <a:solidFill>
                  <a:srgbClr val="0000FF"/>
                </a:solidFill>
                <a:latin typeface="+mn-ea"/>
              </a:rPr>
              <a:t> More</a:t>
            </a:r>
            <a:endParaRPr lang="en-US" altLang="zh-CN" sz="2400" b="1" dirty="0">
              <a:latin typeface="+mn-ea"/>
            </a:endParaRPr>
          </a:p>
          <a:p>
            <a:pPr marL="228600" lvl="1" indent="0">
              <a:lnSpc>
                <a:spcPct val="90000"/>
              </a:lnSpc>
              <a:buNone/>
            </a:pPr>
            <a:r>
              <a:rPr lang="zh-CN" altLang="en-US" sz="2400" b="1" dirty="0">
                <a:latin typeface="+mn-ea"/>
              </a:rPr>
              <a:t>很好的解决了不同浏览器的兼容问题（</a:t>
            </a:r>
            <a:r>
              <a:rPr lang="en-US" altLang="zh-CN" sz="2400" b="1" dirty="0">
                <a:latin typeface="+mn-ea"/>
              </a:rPr>
              <a:t>IE 6.0+, FF 2+, Safari 3.0+, Opera 9.0+, Chrome</a:t>
            </a:r>
            <a:r>
              <a:rPr lang="zh-CN" altLang="en-US" sz="2400" b="1" dirty="0">
                <a:latin typeface="+mn-ea"/>
              </a:rPr>
              <a:t>）</a:t>
            </a:r>
            <a:r>
              <a:rPr lang="en-US" altLang="zh-CN" sz="2400" b="1" dirty="0" err="1">
                <a:latin typeface="+mn-ea"/>
              </a:rPr>
              <a:t>css</a:t>
            </a:r>
            <a:r>
              <a:rPr lang="zh-CN" altLang="en-US" sz="2400" b="1" dirty="0">
                <a:latin typeface="+mn-ea"/>
              </a:rPr>
              <a:t>还是有问题的</a:t>
            </a:r>
          </a:p>
          <a:p>
            <a:pPr marL="228600" lvl="1" indent="0">
              <a:lnSpc>
                <a:spcPct val="90000"/>
              </a:lnSpc>
              <a:buNone/>
            </a:pPr>
            <a:r>
              <a:rPr lang="zh-CN" altLang="en-US" sz="2400" b="1" dirty="0">
                <a:latin typeface="+mn-ea"/>
              </a:rPr>
              <a:t>对于不同控件具有统一的操作方式。</a:t>
            </a:r>
          </a:p>
          <a:p>
            <a:pPr marL="228600" lvl="1" indent="0">
              <a:lnSpc>
                <a:spcPct val="90000"/>
              </a:lnSpc>
              <a:buNone/>
            </a:pPr>
            <a:r>
              <a:rPr lang="zh-CN" altLang="en-US" sz="2400" b="1" dirty="0">
                <a:latin typeface="+mn-ea"/>
              </a:rPr>
              <a:t>体积小（几十</a:t>
            </a:r>
            <a:r>
              <a:rPr lang="en-US" altLang="zh-CN" sz="2400" b="1" dirty="0">
                <a:latin typeface="+mn-ea"/>
              </a:rPr>
              <a:t>KB</a:t>
            </a:r>
            <a:r>
              <a:rPr lang="zh-CN" altLang="en-US" sz="2400" b="1" dirty="0">
                <a:latin typeface="+mn-ea"/>
              </a:rPr>
              <a:t>）、</a:t>
            </a:r>
            <a:r>
              <a:rPr lang="zh-CN" altLang="en-US" sz="2400" b="1" dirty="0">
                <a:solidFill>
                  <a:srgbClr val="FF0000"/>
                </a:solidFill>
                <a:latin typeface="+mn-ea"/>
              </a:rPr>
              <a:t>使用简单方便（</a:t>
            </a:r>
            <a:r>
              <a:rPr lang="en-US" altLang="zh-CN" sz="2400" b="1" dirty="0">
                <a:solidFill>
                  <a:srgbClr val="FF0000"/>
                </a:solidFill>
                <a:latin typeface="+mn-ea"/>
              </a:rPr>
              <a:t>Write Less Do More</a:t>
            </a:r>
            <a:r>
              <a:rPr lang="zh-CN" altLang="en-US" sz="2400" b="1" dirty="0">
                <a:solidFill>
                  <a:srgbClr val="FF0000"/>
                </a:solidFill>
                <a:latin typeface="+mn-ea"/>
              </a:rPr>
              <a:t>）</a:t>
            </a:r>
          </a:p>
          <a:p>
            <a:pPr marL="228600" lvl="1" indent="0">
              <a:lnSpc>
                <a:spcPct val="90000"/>
              </a:lnSpc>
              <a:buNone/>
            </a:pPr>
            <a:r>
              <a:rPr lang="zh-CN" altLang="en-US" sz="2400" b="1" u="sng" dirty="0">
                <a:latin typeface="+mn-ea"/>
              </a:rPr>
              <a:t>链式编程</a:t>
            </a:r>
            <a:r>
              <a:rPr lang="en-US" altLang="zh-CN" sz="2400" b="1" dirty="0">
                <a:latin typeface="+mn-ea"/>
              </a:rPr>
              <a:t>$("#div1").</a:t>
            </a:r>
            <a:r>
              <a:rPr lang="en-US" altLang="zh-CN" sz="2400" b="1" dirty="0" err="1">
                <a:latin typeface="+mn-ea"/>
              </a:rPr>
              <a:t>draggble</a:t>
            </a:r>
            <a:r>
              <a:rPr lang="en-US" altLang="zh-CN" sz="2400" b="1" dirty="0">
                <a:latin typeface="+mn-ea"/>
              </a:rPr>
              <a:t>().show().hide().fly()</a:t>
            </a:r>
            <a:r>
              <a:rPr lang="zh-CN" altLang="en-US" sz="2400" b="1" dirty="0">
                <a:latin typeface="+mn-ea"/>
              </a:rPr>
              <a:t> 、</a:t>
            </a:r>
            <a:r>
              <a:rPr lang="zh-CN" altLang="en-US" sz="2400" b="1" u="sng" dirty="0">
                <a:latin typeface="+mn-ea"/>
              </a:rPr>
              <a:t>隐式迭代</a:t>
            </a:r>
          </a:p>
          <a:p>
            <a:pPr marL="228600" lvl="1" indent="0">
              <a:lnSpc>
                <a:spcPct val="90000"/>
              </a:lnSpc>
              <a:buNone/>
            </a:pPr>
            <a:r>
              <a:rPr lang="zh-CN" altLang="en-US" sz="2400" b="1" dirty="0">
                <a:latin typeface="+mn-ea"/>
              </a:rPr>
              <a:t>、</a:t>
            </a:r>
            <a:r>
              <a:rPr lang="zh-CN" altLang="en-US" sz="2400" b="1" u="sng" dirty="0">
                <a:solidFill>
                  <a:srgbClr val="FF0000"/>
                </a:solidFill>
                <a:latin typeface="+mn-ea"/>
              </a:rPr>
              <a:t>插件丰富</a:t>
            </a:r>
            <a:r>
              <a:rPr lang="zh-CN" altLang="en-US" sz="2400" b="1" dirty="0">
                <a:solidFill>
                  <a:srgbClr val="FF0000"/>
                </a:solidFill>
                <a:latin typeface="+mn-ea"/>
              </a:rPr>
              <a:t>、</a:t>
            </a:r>
            <a:r>
              <a:rPr lang="zh-CN" altLang="en-US" sz="2400" b="1" u="sng" dirty="0">
                <a:solidFill>
                  <a:srgbClr val="FF0000"/>
                </a:solidFill>
                <a:latin typeface="+mn-ea"/>
              </a:rPr>
              <a:t>开源</a:t>
            </a:r>
            <a:r>
              <a:rPr lang="zh-CN" altLang="en-US" sz="2400" b="1" dirty="0">
                <a:solidFill>
                  <a:srgbClr val="FF0000"/>
                </a:solidFill>
                <a:latin typeface="+mn-ea"/>
              </a:rPr>
              <a:t>、</a:t>
            </a:r>
            <a:r>
              <a:rPr lang="zh-CN" altLang="en-US" sz="2400" b="1" u="sng" dirty="0">
                <a:solidFill>
                  <a:srgbClr val="FF0000"/>
                </a:solidFill>
                <a:latin typeface="+mn-ea"/>
              </a:rPr>
              <a:t>免费</a:t>
            </a:r>
            <a:r>
              <a:rPr lang="zh-CN" altLang="en-US" sz="2400" b="1" dirty="0">
                <a:latin typeface="+mn-ea"/>
              </a:rPr>
              <a:t>。插件多缺什么找什么</a:t>
            </a:r>
          </a:p>
          <a:p>
            <a:pPr marL="228600" lvl="1" indent="0">
              <a:lnSpc>
                <a:spcPct val="90000"/>
              </a:lnSpc>
              <a:buNone/>
            </a:pPr>
            <a:r>
              <a:rPr lang="zh-CN" altLang="en-US" sz="2400" b="1" dirty="0">
                <a:latin typeface="+mn-ea"/>
              </a:rPr>
              <a:t>让编写</a:t>
            </a:r>
            <a:r>
              <a:rPr lang="en-US" altLang="zh-CN" sz="2400" b="1" dirty="0">
                <a:latin typeface="+mn-ea"/>
              </a:rPr>
              <a:t>JavaScript</a:t>
            </a:r>
            <a:r>
              <a:rPr lang="zh-CN" altLang="en-US" sz="2400" b="1" dirty="0">
                <a:latin typeface="+mn-ea"/>
              </a:rPr>
              <a:t>程序更简单、更强大！</a:t>
            </a:r>
          </a:p>
        </p:txBody>
      </p:sp>
      <p:sp>
        <p:nvSpPr>
          <p:cNvPr id="5" name="文本框 4"/>
          <p:cNvSpPr txBox="1"/>
          <p:nvPr/>
        </p:nvSpPr>
        <p:spPr>
          <a:xfrm>
            <a:off x="498474" y="4844716"/>
            <a:ext cx="7891547" cy="830997"/>
          </a:xfrm>
          <a:prstGeom prst="rect">
            <a:avLst/>
          </a:prstGeom>
          <a:noFill/>
        </p:spPr>
        <p:txBody>
          <a:bodyPr wrap="square" rtlCol="0">
            <a:spAutoFit/>
          </a:bodyPr>
          <a:lstStyle/>
          <a:p>
            <a:r>
              <a:rPr lang="zh-CN" altLang="en-US" sz="2400" dirty="0">
                <a:solidFill>
                  <a:srgbClr val="FF0000"/>
                </a:solidFill>
              </a:rPr>
              <a:t>学习</a:t>
            </a:r>
            <a:r>
              <a:rPr lang="en-US" altLang="zh-CN" sz="2400" dirty="0" err="1">
                <a:solidFill>
                  <a:srgbClr val="FF0000"/>
                </a:solidFill>
              </a:rPr>
              <a:t>js</a:t>
            </a:r>
            <a:r>
              <a:rPr lang="zh-CN" altLang="en-US" sz="2400" dirty="0">
                <a:solidFill>
                  <a:srgbClr val="FF0000"/>
                </a:solidFill>
              </a:rPr>
              <a:t>是打造装备的过程</a:t>
            </a:r>
            <a:r>
              <a:rPr lang="en-US" altLang="zh-CN" sz="2400" dirty="0">
                <a:solidFill>
                  <a:srgbClr val="FF0000"/>
                </a:solidFill>
              </a:rPr>
              <a:t>.</a:t>
            </a:r>
            <a:r>
              <a:rPr lang="zh-CN" altLang="en-US" sz="2400" dirty="0">
                <a:solidFill>
                  <a:srgbClr val="FF0000"/>
                </a:solidFill>
              </a:rPr>
              <a:t>经常需要封装兼容代码</a:t>
            </a:r>
            <a:r>
              <a:rPr lang="en-US" altLang="zh-CN" sz="2400" dirty="0">
                <a:solidFill>
                  <a:srgbClr val="FF0000"/>
                </a:solidFill>
              </a:rPr>
              <a:t>-</a:t>
            </a:r>
            <a:r>
              <a:rPr lang="zh-CN" altLang="en-US" sz="2400" dirty="0">
                <a:solidFill>
                  <a:srgbClr val="FF0000"/>
                </a:solidFill>
              </a:rPr>
              <a:t>能力检测</a:t>
            </a:r>
            <a:endParaRPr lang="en-US" altLang="zh-CN" sz="2400" dirty="0">
              <a:solidFill>
                <a:srgbClr val="FF0000"/>
              </a:solidFill>
            </a:endParaRPr>
          </a:p>
          <a:p>
            <a:r>
              <a:rPr lang="zh-CN" altLang="en-US" sz="2400" dirty="0">
                <a:solidFill>
                  <a:srgbClr val="FF0000"/>
                </a:solidFill>
              </a:rPr>
              <a:t>学习</a:t>
            </a:r>
            <a:r>
              <a:rPr lang="en-US" altLang="zh-CN" sz="2400" dirty="0" err="1">
                <a:solidFill>
                  <a:srgbClr val="FF0000"/>
                </a:solidFill>
              </a:rPr>
              <a:t>jquery</a:t>
            </a:r>
            <a:r>
              <a:rPr lang="en-US" altLang="zh-CN" sz="2400" dirty="0">
                <a:solidFill>
                  <a:srgbClr val="FF0000"/>
                </a:solidFill>
              </a:rPr>
              <a:t>:</a:t>
            </a:r>
            <a:r>
              <a:rPr lang="zh-CN" altLang="en-US" sz="2400" dirty="0">
                <a:solidFill>
                  <a:srgbClr val="FF0000"/>
                </a:solidFill>
              </a:rPr>
              <a:t>不必考虑过多兼容问题</a:t>
            </a:r>
            <a:r>
              <a:rPr lang="en-US" altLang="zh-CN" sz="2400" dirty="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139075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John </a:t>
            </a:r>
            <a:r>
              <a:rPr lang="en-US" altLang="zh-CN" dirty="0" err="1"/>
              <a:t>Resig</a:t>
            </a:r>
            <a:endParaRPr lang="zh-CN" altLang="en-US" dirty="0"/>
          </a:p>
        </p:txBody>
      </p:sp>
      <p:sp>
        <p:nvSpPr>
          <p:cNvPr id="4" name="文本框 3"/>
          <p:cNvSpPr txBox="1"/>
          <p:nvPr/>
        </p:nvSpPr>
        <p:spPr>
          <a:xfrm>
            <a:off x="498474" y="5711252"/>
            <a:ext cx="7836057" cy="646331"/>
          </a:xfrm>
          <a:prstGeom prst="rect">
            <a:avLst/>
          </a:prstGeom>
          <a:noFill/>
        </p:spPr>
        <p:txBody>
          <a:bodyPr wrap="square" rtlCol="0">
            <a:spAutoFit/>
          </a:bodyPr>
          <a:lstStyle/>
          <a:p>
            <a:r>
              <a:rPr lang="en-US" altLang="zh-CN" dirty="0"/>
              <a:t>http://baike.baidu.com/link?url=zwDZ7ozCWR6zvCVJZGATLubjT4ntDgRvM_vZwE-bZ8iXGq5zhqE1mpr3HLLEIuiBiLRsAV4dvHaMWD64LvRuEa</a:t>
            </a:r>
            <a:endParaRPr lang="zh-CN" altLang="en-US" dirty="0"/>
          </a:p>
        </p:txBody>
      </p:sp>
      <p:pic>
        <p:nvPicPr>
          <p:cNvPr id="5" name="图片 4"/>
          <p:cNvPicPr>
            <a:picLocks noChangeAspect="1"/>
          </p:cNvPicPr>
          <p:nvPr/>
        </p:nvPicPr>
        <p:blipFill>
          <a:blip r:embed="rId2"/>
          <a:stretch>
            <a:fillRect/>
          </a:stretch>
        </p:blipFill>
        <p:spPr>
          <a:xfrm>
            <a:off x="5576935" y="1450975"/>
            <a:ext cx="3266667" cy="3952381"/>
          </a:xfrm>
          <a:prstGeom prst="rect">
            <a:avLst/>
          </a:prstGeom>
        </p:spPr>
      </p:pic>
      <p:sp>
        <p:nvSpPr>
          <p:cNvPr id="6" name="文本框 5"/>
          <p:cNvSpPr txBox="1"/>
          <p:nvPr/>
        </p:nvSpPr>
        <p:spPr>
          <a:xfrm>
            <a:off x="284813" y="1450975"/>
            <a:ext cx="5021705" cy="3139321"/>
          </a:xfrm>
          <a:prstGeom prst="rect">
            <a:avLst/>
          </a:prstGeom>
          <a:noFill/>
        </p:spPr>
        <p:txBody>
          <a:bodyPr wrap="square" rtlCol="0">
            <a:spAutoFit/>
          </a:bodyPr>
          <a:lstStyle/>
          <a:p>
            <a:r>
              <a:rPr lang="zh-CN" altLang="en-US" dirty="0"/>
              <a:t>著有</a:t>
            </a:r>
            <a:r>
              <a:rPr lang="en-US" altLang="zh-CN" dirty="0"/>
              <a:t>《Pro JavaScript Techniques》</a:t>
            </a:r>
          </a:p>
          <a:p>
            <a:r>
              <a:rPr lang="zh-CN" altLang="en-US" dirty="0"/>
              <a:t>（即</a:t>
            </a:r>
            <a:r>
              <a:rPr lang="en-US" altLang="zh-CN" dirty="0"/>
              <a:t>《</a:t>
            </a:r>
            <a:r>
              <a:rPr lang="zh-CN" altLang="en-US" dirty="0"/>
              <a:t>精通</a:t>
            </a:r>
            <a:r>
              <a:rPr lang="en-US" altLang="zh-CN" dirty="0"/>
              <a:t>JavaScript》</a:t>
            </a:r>
            <a:r>
              <a:rPr lang="zh-CN" altLang="en-US" dirty="0"/>
              <a:t>）</a:t>
            </a:r>
            <a:endParaRPr lang="en-US" altLang="zh-CN" dirty="0"/>
          </a:p>
          <a:p>
            <a:r>
              <a:rPr lang="en-US" altLang="zh-CN" dirty="0"/>
              <a:t>《Secrets of the JavaScript Ninja》</a:t>
            </a:r>
          </a:p>
          <a:p>
            <a:r>
              <a:rPr lang="zh-CN" altLang="en-US" dirty="0"/>
              <a:t>即</a:t>
            </a:r>
            <a:r>
              <a:rPr lang="en-US" altLang="zh-CN" dirty="0"/>
              <a:t>《JavaScript</a:t>
            </a:r>
            <a:r>
              <a:rPr lang="zh-CN" altLang="en-US" dirty="0"/>
              <a:t>忍者的秘密</a:t>
            </a:r>
            <a:r>
              <a:rPr lang="en-US" altLang="zh-CN" dirty="0"/>
              <a:t>》</a:t>
            </a:r>
          </a:p>
          <a:p>
            <a:r>
              <a:rPr lang="en-US" altLang="zh-CN" b="1" dirty="0"/>
              <a:t>John </a:t>
            </a:r>
            <a:r>
              <a:rPr lang="en-US" altLang="zh-CN" b="1" dirty="0" err="1"/>
              <a:t>Resig</a:t>
            </a:r>
            <a:r>
              <a:rPr lang="en-US" altLang="zh-CN" b="1" dirty="0"/>
              <a:t> has never made a carousel plugin.. when he goes to the carnival, ALL the rides support jQuery.</a:t>
            </a:r>
          </a:p>
          <a:p>
            <a:r>
              <a:rPr lang="en-US" altLang="zh-CN" b="1" dirty="0"/>
              <a:t>John </a:t>
            </a:r>
            <a:r>
              <a:rPr lang="en-US" altLang="zh-CN" b="1" dirty="0" err="1"/>
              <a:t>Resig</a:t>
            </a:r>
            <a:r>
              <a:rPr lang="en-US" altLang="zh-CN" b="1" dirty="0"/>
              <a:t> can kill you with two lines of code. Sure, he could do it with one, but the force of the explosion would cause the universe to collapse into a giant black hole.</a:t>
            </a:r>
            <a:endParaRPr lang="zh-CN" altLang="en-US" dirty="0"/>
          </a:p>
        </p:txBody>
      </p:sp>
    </p:spTree>
    <p:extLst>
      <p:ext uri="{BB962C8B-B14F-4D97-AF65-F5344CB8AC3E}">
        <p14:creationId xmlns:p14="http://schemas.microsoft.com/office/powerpoint/2010/main" val="4035420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2128693</TotalTime>
  <Words>6416</Words>
  <Application>Microsoft Office PowerPoint</Application>
  <PresentationFormat>全屏显示(4:3)</PresentationFormat>
  <Paragraphs>597</Paragraphs>
  <Slides>68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Eurostile</vt:lpstr>
      <vt:lpstr>等线</vt:lpstr>
      <vt:lpstr>宋体</vt:lpstr>
      <vt:lpstr>微软雅黑</vt:lpstr>
      <vt:lpstr>Arial</vt:lpstr>
      <vt:lpstr>Calibri</vt:lpstr>
      <vt:lpstr>Consolas</vt:lpstr>
      <vt:lpstr>Wingdings</vt:lpstr>
      <vt:lpstr>Office 主题</vt:lpstr>
      <vt:lpstr>PowerPoint 演示文稿</vt:lpstr>
      <vt:lpstr>课程介绍:红色标记为重点内容</vt:lpstr>
      <vt:lpstr>课前说明</vt:lpstr>
      <vt:lpstr>PowerPoint 演示文稿</vt:lpstr>
      <vt:lpstr>常见的JavaScript库</vt:lpstr>
      <vt:lpstr>jQuery简介</vt:lpstr>
      <vt:lpstr>为什么要学习JQuery</vt:lpstr>
      <vt:lpstr>好处</vt:lpstr>
      <vt:lpstr>John Resig</vt:lpstr>
      <vt:lpstr>PowerPoint 演示文稿</vt:lpstr>
      <vt:lpstr>PowerPoint 演示文稿</vt:lpstr>
      <vt:lpstr>jQuery中的顶级对象$</vt:lpstr>
      <vt:lpstr>编写简单的jQuery代码</vt:lpstr>
      <vt:lpstr>jQuery中引入文件注意问题</vt:lpstr>
      <vt:lpstr>为什么Jquery对象和DOM对象要互转</vt:lpstr>
      <vt:lpstr>Jquery对象和DOM对象互转</vt:lpstr>
      <vt:lpstr>网页开关灯,抛弃DOM的写法</vt:lpstr>
      <vt:lpstr>JQuery选择器(重点)</vt:lpstr>
      <vt:lpstr>案例</vt:lpstr>
      <vt:lpstr>标签+类选择器</vt:lpstr>
      <vt:lpstr>多条件选择器</vt:lpstr>
      <vt:lpstr>几个常见的方法</vt:lpstr>
      <vt:lpstr>层级选择器</vt:lpstr>
      <vt:lpstr>层级选择器</vt:lpstr>
      <vt:lpstr>案例:隔行变色</vt:lpstr>
      <vt:lpstr>索引选择器</vt:lpstr>
      <vt:lpstr>案例:淘宝精品展示</vt:lpstr>
      <vt:lpstr>案例:突出显示图片</vt:lpstr>
      <vt:lpstr>案例:手风琴</vt:lpstr>
      <vt:lpstr>Jquery操作样式</vt:lpstr>
      <vt:lpstr>Jquery操作类样式</vt:lpstr>
      <vt:lpstr>案例:tab键切换产品内容</vt:lpstr>
      <vt:lpstr>css和类样式对比</vt:lpstr>
      <vt:lpstr>链式编程:好处大大地!</vt:lpstr>
      <vt:lpstr>获得兄弟元素的几个方法</vt:lpstr>
      <vt:lpstr>jQuery动画</vt:lpstr>
      <vt:lpstr>隐藏动画案例</vt:lpstr>
      <vt:lpstr>其他动画方法</vt:lpstr>
      <vt:lpstr>动画方法:animate方法</vt:lpstr>
      <vt:lpstr>jQuery中创建元素及追加元素</vt:lpstr>
      <vt:lpstr>.html方法</vt:lpstr>
      <vt:lpstr>案例:点击按钮动态创建表格</vt:lpstr>
      <vt:lpstr>设置和获取表单的value</vt:lpstr>
      <vt:lpstr>案例:设置和获取系统属性值或者自定义属性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jQuery的迭代(包装集)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杨洪波</cp:lastModifiedBy>
  <cp:revision>168</cp:revision>
  <dcterms:created xsi:type="dcterms:W3CDTF">2015-06-29T07:19:00Z</dcterms:created>
  <dcterms:modified xsi:type="dcterms:W3CDTF">2017-07-09T00:47:48Z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