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71" r:id="rId3"/>
    <p:sldId id="260" r:id="rId4"/>
    <p:sldId id="313" r:id="rId5"/>
    <p:sldId id="314" r:id="rId6"/>
    <p:sldId id="315" r:id="rId7"/>
    <p:sldId id="316" r:id="rId8"/>
    <p:sldId id="317" r:id="rId9"/>
    <p:sldId id="331" r:id="rId10"/>
    <p:sldId id="319" r:id="rId11"/>
    <p:sldId id="318" r:id="rId12"/>
    <p:sldId id="320" r:id="rId13"/>
    <p:sldId id="321" r:id="rId14"/>
    <p:sldId id="322" r:id="rId15"/>
    <p:sldId id="323" r:id="rId16"/>
    <p:sldId id="324" r:id="rId17"/>
    <p:sldId id="325" r:id="rId18"/>
    <p:sldId id="326" r:id="rId19"/>
    <p:sldId id="327" r:id="rId20"/>
    <p:sldId id="328" r:id="rId21"/>
    <p:sldId id="329" r:id="rId22"/>
    <p:sldId id="330"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课程简介" id="{9706B08F-858F-473E-942D-109C164BA636}">
          <p14:sldIdLst>
            <p14:sldId id="271"/>
            <p14:sldId id="260"/>
            <p14:sldId id="313"/>
            <p14:sldId id="314"/>
            <p14:sldId id="315"/>
            <p14:sldId id="316"/>
            <p14:sldId id="317"/>
            <p14:sldId id="331"/>
          </p14:sldIdLst>
        </p14:section>
        <p14:section name="课程第一章" id="{DE11156B-2C49-4955-B547-09C57B584CD0}">
          <p14:sldIdLst>
            <p14:sldId id="319"/>
            <p14:sldId id="318"/>
            <p14:sldId id="320"/>
            <p14:sldId id="321"/>
            <p14:sldId id="322"/>
            <p14:sldId id="323"/>
            <p14:sldId id="324"/>
            <p14:sldId id="325"/>
            <p14:sldId id="326"/>
            <p14:sldId id="327"/>
            <p14:sldId id="328"/>
            <p14:sldId id="329"/>
            <p14:sldId id="330"/>
            <p14:sldId id="31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5597" autoAdjust="0"/>
  </p:normalViewPr>
  <p:slideViewPr>
    <p:cSldViewPr snapToGrid="0">
      <p:cViewPr varScale="1">
        <p:scale>
          <a:sx n="78" d="100"/>
          <a:sy n="78" d="100"/>
        </p:scale>
        <p:origin x="1080" y="77"/>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1DBB9-DF37-4723-BA14-C428E8191507}" type="datetimeFigureOut">
              <a:rPr lang="en-US" smtClean="0"/>
              <a:pPr/>
              <a:t>3/11/2018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10BA7-4BD2-4407-A8BB-D134DFE82E46}" type="slidenum">
              <a:rPr lang="en-US" smtClean="0"/>
              <a:pPr/>
              <a:t>‹#›</a:t>
            </a:fld>
            <a:endParaRPr lang="en-US"/>
          </a:p>
        </p:txBody>
      </p:sp>
    </p:spTree>
    <p:extLst>
      <p:ext uri="{BB962C8B-B14F-4D97-AF65-F5344CB8AC3E}">
        <p14:creationId xmlns:p14="http://schemas.microsoft.com/office/powerpoint/2010/main" val="119725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7868" y="1848008"/>
            <a:ext cx="10516263" cy="1052507"/>
          </a:xfrm>
        </p:spPr>
        <p:txBody>
          <a:bodyPr anchor="b">
            <a:normAutofit/>
          </a:bodyPr>
          <a:lstStyle>
            <a:lvl1pPr algn="ctr">
              <a:defRPr sz="4800">
                <a:solidFill>
                  <a:schemeClr val="bg1"/>
                </a:solidFill>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523999" y="4282872"/>
            <a:ext cx="9144000" cy="594824"/>
          </a:xfrm>
        </p:spPr>
        <p:txBody>
          <a:bodyPr/>
          <a:lstStyle>
            <a:lvl1pPr marL="0" indent="0" algn="ctr">
              <a:buNone/>
              <a:defRPr sz="24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Subtitle 3"/>
          <p:cNvSpPr txBox="1">
            <a:spLocks/>
          </p:cNvSpPr>
          <p:nvPr userDrawn="1"/>
        </p:nvSpPr>
        <p:spPr>
          <a:xfrm>
            <a:off x="8604748" y="6485640"/>
            <a:ext cx="3368430" cy="247364"/>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Clr>
                <a:schemeClr val="bg2"/>
              </a:buClr>
              <a:buSzPct val="90000"/>
              <a:buFont typeface="Arial" pitchFamily="34" charset="0"/>
              <a:buNone/>
              <a:defRPr sz="1300" b="1" kern="1200" baseline="0">
                <a:gradFill>
                  <a:gsLst>
                    <a:gs pos="0">
                      <a:schemeClr val="bg2"/>
                    </a:gs>
                    <a:gs pos="86000">
                      <a:schemeClr val="bg2"/>
                    </a:gs>
                  </a:gsLst>
                  <a:lin ang="5400000" scaled="0"/>
                </a:gradFill>
                <a:latin typeface="Segoe UI Semibold" pitchFamily="34" charset="0"/>
                <a:ea typeface="+mn-ea"/>
                <a:cs typeface="+mn-cs"/>
              </a:defRPr>
            </a:lvl1pPr>
            <a:lvl2pPr marL="457182" indent="0" algn="ctr" defTabSz="914363" rtl="0" eaLnBrk="1" latinLnBrk="0" hangingPunct="1">
              <a:lnSpc>
                <a:spcPts val="2200"/>
              </a:lnSpc>
              <a:spcBef>
                <a:spcPct val="20000"/>
              </a:spcBef>
              <a:buClr>
                <a:schemeClr val="bg2"/>
              </a:buClr>
              <a:buSzPct val="90000"/>
              <a:buFont typeface="Arial" pitchFamily="34" charset="0"/>
              <a:buNone/>
              <a:defRPr lang="en-US" sz="1600" kern="1200">
                <a:solidFill>
                  <a:schemeClr val="tx1">
                    <a:tint val="75000"/>
                  </a:schemeClr>
                </a:solidFill>
                <a:latin typeface="+mn-lt"/>
                <a:ea typeface="+mn-ea"/>
                <a:cs typeface="+mn-cs"/>
              </a:defRPr>
            </a:lvl2pPr>
            <a:lvl3pPr marL="914363" indent="0" algn="ctr" defTabSz="914363" rtl="0" eaLnBrk="1" latinLnBrk="0" hangingPunct="1">
              <a:lnSpc>
                <a:spcPts val="2200"/>
              </a:lnSpc>
              <a:spcBef>
                <a:spcPct val="20000"/>
              </a:spcBef>
              <a:buClr>
                <a:schemeClr val="bg2"/>
              </a:buClr>
              <a:buSzPct val="90000"/>
              <a:buFont typeface="Segoe UI" pitchFamily="34" charset="0"/>
              <a:buNone/>
              <a:defRPr lang="en-US" sz="1600" kern="1200">
                <a:solidFill>
                  <a:schemeClr val="tx1">
                    <a:tint val="75000"/>
                  </a:schemeClr>
                </a:solidFill>
                <a:latin typeface="+mn-lt"/>
                <a:ea typeface="+mn-ea"/>
                <a:cs typeface="+mn-cs"/>
              </a:defRPr>
            </a:lvl3pPr>
            <a:lvl4pPr marL="1371545" indent="0" algn="ctr" defTabSz="914363" rtl="0" eaLnBrk="1" latinLnBrk="0" hangingPunct="1">
              <a:lnSpc>
                <a:spcPts val="2200"/>
              </a:lnSpc>
              <a:spcBef>
                <a:spcPct val="20000"/>
              </a:spcBef>
              <a:buClr>
                <a:schemeClr val="accent1"/>
              </a:buClr>
              <a:buSzPct val="90000"/>
              <a:buFont typeface="Arial" pitchFamily="34" charset="0"/>
              <a:buNone/>
              <a:defRPr lang="en-US" sz="1600" kern="1200">
                <a:solidFill>
                  <a:schemeClr val="tx1">
                    <a:tint val="75000"/>
                  </a:schemeClr>
                </a:solidFill>
                <a:latin typeface="+mn-lt"/>
                <a:ea typeface="+mn-ea"/>
                <a:cs typeface="+mn-cs"/>
              </a:defRPr>
            </a:lvl4pPr>
            <a:lvl5pPr marL="1828727" indent="0" algn="ctr" defTabSz="914363" rtl="0" eaLnBrk="1" latinLnBrk="0" hangingPunct="1">
              <a:lnSpc>
                <a:spcPts val="2200"/>
              </a:lnSpc>
              <a:spcBef>
                <a:spcPct val="20000"/>
              </a:spcBef>
              <a:buClr>
                <a:schemeClr val="accent1"/>
              </a:buClr>
              <a:buSzPct val="90000"/>
              <a:buFont typeface="Arial" pitchFamily="34" charset="0"/>
              <a:buNone/>
              <a:defRPr lang="en-US" sz="16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363" rtl="0" eaLnBrk="1" fontAlgn="auto" latinLnBrk="0" hangingPunct="1">
              <a:lnSpc>
                <a:spcPct val="90000"/>
              </a:lnSpc>
              <a:spcBef>
                <a:spcPts val="0"/>
              </a:spcBef>
              <a:spcAft>
                <a:spcPts val="0"/>
              </a:spcAft>
              <a:buClr>
                <a:srgbClr val="6BBD46"/>
              </a:buClr>
              <a:buSzPct val="90000"/>
              <a:buFont typeface="Arial" pitchFamily="34" charset="0"/>
              <a:buNone/>
              <a:tabLst/>
              <a:defRPr/>
            </a:pPr>
            <a:r>
              <a:rPr kumimoji="0" lang="en-US" altLang="zh-CN" sz="1400" b="0" i="0" u="none" strike="noStrike" kern="1200" cap="none" spc="0" normalizeH="0" baseline="0" noProof="0" dirty="0">
                <a:ln>
                  <a:noFill/>
                </a:ln>
                <a:solidFill>
                  <a:schemeClr val="bg1"/>
                </a:solidFill>
                <a:effectLst/>
                <a:uLnTx/>
                <a:uFillTx/>
                <a:latin typeface="微软雅黑" pitchFamily="34" charset="-122"/>
                <a:ea typeface="微软雅黑" pitchFamily="34" charset="-122"/>
              </a:rPr>
              <a:t>www.hellobi.com  </a:t>
            </a:r>
            <a:r>
              <a:rPr kumimoji="0" lang="zh-CN" altLang="en-US" sz="1400" b="0" i="0" u="none" strike="noStrike" kern="1200" cap="none" spc="0" normalizeH="0" baseline="0" noProof="0" dirty="0">
                <a:ln>
                  <a:noFill/>
                </a:ln>
                <a:solidFill>
                  <a:schemeClr val="bg1"/>
                </a:solidFill>
                <a:effectLst/>
                <a:uLnTx/>
                <a:uFillTx/>
                <a:latin typeface="微软雅黑" pitchFamily="34" charset="-122"/>
                <a:ea typeface="微软雅黑" pitchFamily="34" charset="-122"/>
              </a:rPr>
              <a:t>与数据爱好者共同成长</a:t>
            </a:r>
            <a:endParaRPr kumimoji="0" lang="en-US" sz="1400" b="0" i="0" u="none" strike="noStrike" kern="1200" cap="none" spc="0" normalizeH="0" baseline="0" noProof="0" dirty="0">
              <a:ln>
                <a:noFill/>
              </a:ln>
              <a:solidFill>
                <a:schemeClr val="bg1"/>
              </a:solidFill>
              <a:effectLst/>
              <a:uLnTx/>
              <a:uFillTx/>
              <a:latin typeface="微软雅黑" pitchFamily="34" charset="-122"/>
              <a:ea typeface="微软雅黑" pitchFamily="34" charset="-122"/>
            </a:endParaRPr>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7869" y="166121"/>
            <a:ext cx="2555549" cy="661030"/>
          </a:xfrm>
          <a:prstGeom prst="rect">
            <a:avLst/>
          </a:prstGeom>
        </p:spPr>
      </p:pic>
    </p:spTree>
    <p:extLst>
      <p:ext uri="{BB962C8B-B14F-4D97-AF65-F5344CB8AC3E}">
        <p14:creationId xmlns:p14="http://schemas.microsoft.com/office/powerpoint/2010/main" val="362884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F4B4F-F36C-4DA2-AFA9-6F00000B60BB}" type="datetime1">
              <a:rPr lang="en-US" smtClean="0"/>
              <a:pPr/>
              <a:t>3/11/2018</a:t>
            </a:fld>
            <a:endParaRPr lang="en-US"/>
          </a:p>
        </p:txBody>
      </p:sp>
      <p:sp>
        <p:nvSpPr>
          <p:cNvPr id="5" name="Footer Placeholder 4"/>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9241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B686E-859F-49EA-B4DE-899CF3AECF5A}" type="datetime1">
              <a:rPr lang="en-US" smtClean="0"/>
              <a:pPr/>
              <a:t>3/11/2018</a:t>
            </a:fld>
            <a:endParaRPr lang="en-US"/>
          </a:p>
        </p:txBody>
      </p:sp>
      <p:sp>
        <p:nvSpPr>
          <p:cNvPr id="5" name="Footer Placeholder 4"/>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4267848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400774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422348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179002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09496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328257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99634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675114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10897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660111"/>
          </a:xfrm>
          <a:solidFill>
            <a:schemeClr val="tx1">
              <a:lumMod val="85000"/>
              <a:lumOff val="15000"/>
            </a:schemeClr>
          </a:solidFill>
        </p:spPr>
        <p:txBody>
          <a:bodyPr>
            <a:normAutofit/>
          </a:bodyPr>
          <a:lstStyle>
            <a:lvl1pPr>
              <a:defRPr sz="3200">
                <a:solidFill>
                  <a:schemeClr val="bg1"/>
                </a:solidFill>
                <a:latin typeface="Microsoft YaHei" panose="020B0503020204020204" pitchFamily="34" charset="-122"/>
                <a:ea typeface="Microsoft YaHei" panose="020B0503020204020204" pitchFamily="34" charset="-122"/>
              </a:defRPr>
            </a:lvl1pPr>
          </a:lstStyle>
          <a:p>
            <a:r>
              <a:rPr lang="en-US" dirty="0"/>
              <a:t>   Click to edit Master title style</a:t>
            </a:r>
          </a:p>
        </p:txBody>
      </p:sp>
      <p:sp>
        <p:nvSpPr>
          <p:cNvPr id="3" name="Content Placeholder 2"/>
          <p:cNvSpPr>
            <a:spLocks noGrp="1"/>
          </p:cNvSpPr>
          <p:nvPr>
            <p:ph idx="1"/>
          </p:nvPr>
        </p:nvSpPr>
        <p:spPr>
          <a:xfrm>
            <a:off x="359507" y="884279"/>
            <a:ext cx="11471419" cy="5383037"/>
          </a:xfrm>
        </p:spPr>
        <p:txBody>
          <a:bodyPr/>
          <a:lstStyle>
            <a:lvl1pPr>
              <a:defRPr>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solidFill>
                  <a:schemeClr val="tx1">
                    <a:lumMod val="75000"/>
                    <a:lumOff val="25000"/>
                  </a:schemeClr>
                </a:solidFill>
                <a:latin typeface="Microsoft YaHei" panose="020B0503020204020204" pitchFamily="34" charset="-122"/>
                <a:ea typeface="Microsoft YaHei" panose="020B0503020204020204" pitchFamily="34" charset="-122"/>
              </a:defRPr>
            </a:lvl2pPr>
            <a:lvl3pPr>
              <a:defRPr>
                <a:solidFill>
                  <a:schemeClr val="tx1">
                    <a:lumMod val="75000"/>
                    <a:lumOff val="25000"/>
                  </a:schemeClr>
                </a:solidFill>
                <a:latin typeface="Microsoft YaHei" panose="020B0503020204020204" pitchFamily="34" charset="-122"/>
                <a:ea typeface="Microsoft YaHei" panose="020B0503020204020204" pitchFamily="34" charset="-122"/>
              </a:defRPr>
            </a:lvl3pPr>
            <a:lvl4pPr>
              <a:defRPr>
                <a:solidFill>
                  <a:schemeClr val="tx1">
                    <a:lumMod val="75000"/>
                    <a:lumOff val="25000"/>
                  </a:schemeClr>
                </a:solidFill>
                <a:latin typeface="Microsoft YaHei" panose="020B0503020204020204" pitchFamily="34" charset="-122"/>
                <a:ea typeface="Microsoft YaHei" panose="020B0503020204020204" pitchFamily="34" charset="-122"/>
              </a:defRPr>
            </a:lvl4pPr>
            <a:lvl5pPr>
              <a:defRPr>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3014" y="6267316"/>
            <a:ext cx="1512972" cy="391352"/>
          </a:xfrm>
          <a:prstGeom prst="rect">
            <a:avLst/>
          </a:prstGeom>
        </p:spPr>
      </p:pic>
    </p:spTree>
    <p:extLst>
      <p:ext uri="{BB962C8B-B14F-4D97-AF65-F5344CB8AC3E}">
        <p14:creationId xmlns:p14="http://schemas.microsoft.com/office/powerpoint/2010/main" val="18164066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703234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134151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27843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C70C7-01B5-45F1-B7A2-1AA5AC014F2E}" type="datetime1">
              <a:rPr lang="en-US" smtClean="0"/>
              <a:pPr/>
              <a:t>3/11/2018</a:t>
            </a:fld>
            <a:endParaRPr lang="en-US"/>
          </a:p>
        </p:txBody>
      </p:sp>
      <p:sp>
        <p:nvSpPr>
          <p:cNvPr id="5" name="Footer Placeholder 4"/>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327861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0D6B06-5A71-48DF-B0C9-D6AD33C2A5FF}" type="datetime1">
              <a:rPr lang="en-US" smtClean="0"/>
              <a:pPr/>
              <a:t>3/11/2018</a:t>
            </a:fld>
            <a:endParaRPr lang="en-US"/>
          </a:p>
        </p:txBody>
      </p:sp>
      <p:sp>
        <p:nvSpPr>
          <p:cNvPr id="6" name="Footer Placeholder 5"/>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157074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202FC2-DECA-467A-8680-8ABD3BF86B68}" type="datetime1">
              <a:rPr lang="en-US" smtClean="0"/>
              <a:pPr/>
              <a:t>3/11/2018</a:t>
            </a:fld>
            <a:endParaRPr lang="en-US"/>
          </a:p>
        </p:txBody>
      </p:sp>
      <p:sp>
        <p:nvSpPr>
          <p:cNvPr id="8" name="Footer Placeholder 7"/>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9" name="Slide Number Placeholder 8"/>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147660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A5A5C6-871D-449E-AA69-31723425571B}" type="datetime1">
              <a:rPr lang="en-US" smtClean="0"/>
              <a:pPr/>
              <a:t>3/11/2018</a:t>
            </a:fld>
            <a:endParaRPr lang="en-US"/>
          </a:p>
        </p:txBody>
      </p:sp>
      <p:sp>
        <p:nvSpPr>
          <p:cNvPr id="4" name="Footer Placeholder 3"/>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5" name="Slide Number Placeholder 4"/>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48810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B1D97-1E37-4A55-9056-3BCB941DBAB3}" type="datetime1">
              <a:rPr lang="en-US" smtClean="0"/>
              <a:pPr/>
              <a:t>3/11/2018</a:t>
            </a:fld>
            <a:endParaRPr lang="en-US"/>
          </a:p>
        </p:txBody>
      </p:sp>
      <p:sp>
        <p:nvSpPr>
          <p:cNvPr id="3" name="Footer Placeholder 2"/>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4" name="Slide Number Placeholder 3"/>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90498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85DE53-FE30-4587-8960-6F60CB72D574}" type="datetime1">
              <a:rPr lang="en-US" smtClean="0"/>
              <a:pPr/>
              <a:t>3/11/2018</a:t>
            </a:fld>
            <a:endParaRPr lang="en-US"/>
          </a:p>
        </p:txBody>
      </p:sp>
      <p:sp>
        <p:nvSpPr>
          <p:cNvPr id="6" name="Footer Placeholder 5"/>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388520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11AE43-8052-4D71-AC61-D54B2C887251}" type="datetime1">
              <a:rPr lang="en-US" smtClean="0"/>
              <a:pPr/>
              <a:t>3/11/2018</a:t>
            </a:fld>
            <a:endParaRPr lang="en-US"/>
          </a:p>
        </p:txBody>
      </p:sp>
      <p:sp>
        <p:nvSpPr>
          <p:cNvPr id="6" name="Footer Placeholder 5"/>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74686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E7F42-991A-42FC-92DB-D6D8F7F3F2E8}" type="datetime1">
              <a:rPr lang="en-US" smtClean="0"/>
              <a:pPr/>
              <a:t>3/11/2018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免费服务咨询热线 </a:t>
            </a:r>
            <a:r>
              <a:rPr lang="en-US" altLang="zh-CN"/>
              <a:t>- 158 2133 9409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38758-98FE-436A-9DDB-25BDBA87675B}" type="slidenum">
              <a:rPr lang="en-US" smtClean="0"/>
              <a:pPr/>
              <a:t>‹#›</a:t>
            </a:fld>
            <a:endParaRPr lang="en-US"/>
          </a:p>
        </p:txBody>
      </p:sp>
    </p:spTree>
    <p:extLst>
      <p:ext uri="{BB962C8B-B14F-4D97-AF65-F5344CB8AC3E}">
        <p14:creationId xmlns:p14="http://schemas.microsoft.com/office/powerpoint/2010/main" val="1962237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A39A3-56A9-4C02-BE30-05A9EE6F0186}" type="datetimeFigureOut">
              <a:rPr lang="zh-CN" altLang="en-US" smtClean="0"/>
              <a:t>2018/3/11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106150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jb51.net/shouce/jquery1.82/regexp.html"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www.jb51.net/tools/zhengze.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cnblogs.com/cloudtj/articles/5540913.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hyperlink" Target="http://www.raindu.com/" TargetMode="External"/><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4887" y="2401860"/>
            <a:ext cx="5742226" cy="735653"/>
          </a:xfrm>
        </p:spPr>
        <p:txBody>
          <a:bodyPr>
            <a:normAutofit fontScale="90000"/>
          </a:bodyPr>
          <a:lstStyle/>
          <a:p>
            <a:r>
              <a:rPr lang="en-US" altLang="zh-CN" sz="3600"/>
              <a:t>《R</a:t>
            </a:r>
            <a:r>
              <a:rPr lang="zh-CN" altLang="en-US" sz="3600"/>
              <a:t>语言商务图表与数据可视化</a:t>
            </a:r>
            <a:r>
              <a:rPr lang="en-US" altLang="zh-CN" sz="3600"/>
              <a:t>》</a:t>
            </a:r>
            <a:endParaRPr lang="zh-CN" altLang="en-US" sz="3600" dirty="0"/>
          </a:p>
        </p:txBody>
      </p:sp>
      <p:sp>
        <p:nvSpPr>
          <p:cNvPr id="3" name="副标题 2"/>
          <p:cNvSpPr>
            <a:spLocks noGrp="1"/>
          </p:cNvSpPr>
          <p:nvPr>
            <p:ph type="subTitle" idx="1"/>
          </p:nvPr>
        </p:nvSpPr>
        <p:spPr>
          <a:xfrm>
            <a:off x="5024717" y="4165552"/>
            <a:ext cx="2142566" cy="537396"/>
          </a:xfrm>
        </p:spPr>
        <p:txBody>
          <a:bodyPr/>
          <a:lstStyle/>
          <a:p>
            <a:r>
              <a:rPr lang="zh-CN" altLang="en-US"/>
              <a:t>讲师：杜雨</a:t>
            </a:r>
            <a:endParaRPr lang="zh-CN" altLang="en-US" dirty="0"/>
          </a:p>
        </p:txBody>
      </p:sp>
    </p:spTree>
    <p:extLst>
      <p:ext uri="{BB962C8B-B14F-4D97-AF65-F5344CB8AC3E}">
        <p14:creationId xmlns:p14="http://schemas.microsoft.com/office/powerpoint/2010/main" val="2241075187"/>
      </p:ext>
    </p:extLst>
  </p:cSld>
  <p:clrMapOvr>
    <a:masterClrMapping/>
  </p:clrMapOvr>
  <mc:AlternateContent xmlns:mc="http://schemas.openxmlformats.org/markup-compatibility/2006">
    <mc:Choice xmlns:p14="http://schemas.microsoft.com/office/powerpoint/2010/main" Requires="p14">
      <p:transition spd="slow" p14:dur="2000" advTm="31045"/>
    </mc:Choice>
    <mc:Fallback>
      <p:transition spd="slow" advTm="3104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zh-CN" altLang="zh-CN" b="1">
                <a:latin typeface="微软雅黑 Light" panose="020B0502040204020203" pitchFamily="34" charset="-122"/>
                <a:ea typeface="微软雅黑 Light" panose="020B0502040204020203" pitchFamily="34" charset="-122"/>
              </a:rPr>
              <a:t>课程大纲：</a:t>
            </a:r>
          </a:p>
        </p:txBody>
      </p:sp>
      <p:sp>
        <p:nvSpPr>
          <p:cNvPr id="4" name="矩形 3">
            <a:extLst>
              <a:ext uri="{FF2B5EF4-FFF2-40B4-BE49-F238E27FC236}">
                <a16:creationId xmlns:a16="http://schemas.microsoft.com/office/drawing/2014/main" id="{221253C0-C017-4B9F-B4EB-505820B79BD5}"/>
              </a:ext>
            </a:extLst>
          </p:cNvPr>
          <p:cNvSpPr/>
          <p:nvPr/>
        </p:nvSpPr>
        <p:spPr>
          <a:xfrm>
            <a:off x="246941" y="2171092"/>
            <a:ext cx="4684743" cy="2862322"/>
          </a:xfrm>
          <a:prstGeom prst="rect">
            <a:avLst/>
          </a:prstGeom>
        </p:spPr>
        <p:txBody>
          <a:bodyPr wrap="square">
            <a:spAutoFit/>
          </a:bodyPr>
          <a:lstStyle/>
          <a:p>
            <a:pPr>
              <a:lnSpc>
                <a:spcPct val="200000"/>
              </a:lnSpc>
            </a:pPr>
            <a:r>
              <a:rPr lang="en-US" altLang="zh-CN">
                <a:latin typeface="微软雅黑 Light" panose="020B0502040204020203" pitchFamily="34" charset="-122"/>
                <a:ea typeface="微软雅黑 Light" panose="020B0502040204020203" pitchFamily="34" charset="-122"/>
              </a:rPr>
              <a:t>1.1 R</a:t>
            </a:r>
            <a:r>
              <a:rPr lang="zh-CN" altLang="zh-CN">
                <a:latin typeface="微软雅黑 Light" panose="020B0502040204020203" pitchFamily="34" charset="-122"/>
                <a:ea typeface="微软雅黑 Light" panose="020B0502040204020203" pitchFamily="34" charset="-122"/>
              </a:rPr>
              <a:t>语言基础</a:t>
            </a:r>
            <a:r>
              <a:rPr lang="zh-CN" altLang="en-US">
                <a:latin typeface="微软雅黑 Light" panose="020B0502040204020203" pitchFamily="34" charset="-122"/>
                <a:ea typeface="微软雅黑 Light" panose="020B0502040204020203" pitchFamily="34" charset="-122"/>
              </a:rPr>
              <a:t>数据结构</a:t>
            </a:r>
            <a:endParaRPr lang="zh-CN" altLang="zh-CN">
              <a:latin typeface="微软雅黑 Light" panose="020B0502040204020203" pitchFamily="34" charset="-122"/>
              <a:ea typeface="微软雅黑 Light" panose="020B0502040204020203" pitchFamily="34" charset="-122"/>
            </a:endParaRPr>
          </a:p>
          <a:p>
            <a:pPr>
              <a:lnSpc>
                <a:spcPct val="200000"/>
              </a:lnSpc>
            </a:pPr>
            <a:r>
              <a:rPr lang="en-US" altLang="zh-CN">
                <a:latin typeface="微软雅黑 Light" panose="020B0502040204020203" pitchFamily="34" charset="-122"/>
                <a:ea typeface="微软雅黑 Light" panose="020B0502040204020203" pitchFamily="34" charset="-122"/>
              </a:rPr>
              <a:t>1.2 </a:t>
            </a:r>
            <a:r>
              <a:rPr lang="zh-CN" altLang="zh-CN">
                <a:latin typeface="微软雅黑 Light" panose="020B0502040204020203" pitchFamily="34" charset="-122"/>
                <a:ea typeface="微软雅黑 Light" panose="020B0502040204020203" pitchFamily="34" charset="-122"/>
              </a:rPr>
              <a:t>变量格式转换与因子变量</a:t>
            </a:r>
          </a:p>
          <a:p>
            <a:pPr>
              <a:lnSpc>
                <a:spcPct val="200000"/>
              </a:lnSpc>
            </a:pPr>
            <a:r>
              <a:rPr lang="en-US" altLang="zh-CN">
                <a:latin typeface="微软雅黑 Light" panose="020B0502040204020203" pitchFamily="34" charset="-122"/>
                <a:ea typeface="微软雅黑 Light" panose="020B0502040204020203" pitchFamily="34" charset="-122"/>
              </a:rPr>
              <a:t>1.3 </a:t>
            </a:r>
            <a:r>
              <a:rPr lang="zh-CN" altLang="zh-CN">
                <a:latin typeface="微软雅黑 Light" panose="020B0502040204020203" pitchFamily="34" charset="-122"/>
                <a:ea typeface="微软雅黑 Light" panose="020B0502040204020203" pitchFamily="34" charset="-122"/>
              </a:rPr>
              <a:t>数据索引与切片、聚合</a:t>
            </a:r>
          </a:p>
          <a:p>
            <a:pPr>
              <a:lnSpc>
                <a:spcPct val="200000"/>
              </a:lnSpc>
            </a:pPr>
            <a:r>
              <a:rPr lang="en-US" altLang="zh-CN">
                <a:latin typeface="微软雅黑 Light" panose="020B0502040204020203" pitchFamily="34" charset="-122"/>
                <a:ea typeface="微软雅黑 Light" panose="020B0502040204020203" pitchFamily="34" charset="-122"/>
              </a:rPr>
              <a:t>1.4 </a:t>
            </a:r>
            <a:r>
              <a:rPr lang="zh-CN" altLang="zh-CN">
                <a:latin typeface="微软雅黑 Light" panose="020B0502040204020203" pitchFamily="34" charset="-122"/>
                <a:ea typeface="微软雅黑 Light" panose="020B0502040204020203" pitchFamily="34" charset="-122"/>
              </a:rPr>
              <a:t>数据合并、追加与</a:t>
            </a:r>
            <a:r>
              <a:rPr lang="zh-CN" altLang="en-US">
                <a:latin typeface="微软雅黑 Light" panose="020B0502040204020203" pitchFamily="34" charset="-122"/>
                <a:ea typeface="微软雅黑 Light" panose="020B0502040204020203" pitchFamily="34" charset="-122"/>
              </a:rPr>
              <a:t>塑型（</a:t>
            </a:r>
            <a:r>
              <a:rPr lang="zh-CN" altLang="zh-CN">
                <a:latin typeface="微软雅黑 Light" panose="020B0502040204020203" pitchFamily="34" charset="-122"/>
                <a:ea typeface="微软雅黑 Light" panose="020B0502040204020203" pitchFamily="34" charset="-122"/>
              </a:rPr>
              <a:t>长宽转换</a:t>
            </a:r>
            <a:r>
              <a:rPr lang="zh-CN" altLang="en-US">
                <a:latin typeface="微软雅黑 Light" panose="020B0502040204020203" pitchFamily="34" charset="-122"/>
                <a:ea typeface="微软雅黑 Light" panose="020B0502040204020203" pitchFamily="34" charset="-122"/>
              </a:rPr>
              <a:t>）</a:t>
            </a:r>
            <a:endParaRPr lang="en-US" altLang="zh-CN">
              <a:latin typeface="微软雅黑 Light" panose="020B0502040204020203" pitchFamily="34" charset="-122"/>
              <a:ea typeface="微软雅黑 Light" panose="020B0502040204020203" pitchFamily="34" charset="-122"/>
            </a:endParaRPr>
          </a:p>
          <a:p>
            <a:pPr>
              <a:lnSpc>
                <a:spcPct val="200000"/>
              </a:lnSpc>
            </a:pPr>
            <a:r>
              <a:rPr lang="en-US" altLang="zh-CN">
                <a:latin typeface="微软雅黑 Light" panose="020B0502040204020203" pitchFamily="34" charset="-122"/>
                <a:ea typeface="微软雅黑 Light" panose="020B0502040204020203" pitchFamily="34" charset="-122"/>
              </a:rPr>
              <a:t>1.5 </a:t>
            </a:r>
            <a:r>
              <a:rPr lang="zh-CN" altLang="zh-CN">
                <a:latin typeface="微软雅黑 Light" panose="020B0502040204020203" pitchFamily="34" charset="-122"/>
                <a:ea typeface="微软雅黑 Light" panose="020B0502040204020203" pitchFamily="34" charset="-122"/>
              </a:rPr>
              <a:t>字符串处理与正则表达式基础</a:t>
            </a:r>
          </a:p>
        </p:txBody>
      </p:sp>
      <p:sp>
        <p:nvSpPr>
          <p:cNvPr id="3" name="矩形 2">
            <a:extLst>
              <a:ext uri="{FF2B5EF4-FFF2-40B4-BE49-F238E27FC236}">
                <a16:creationId xmlns:a16="http://schemas.microsoft.com/office/drawing/2014/main" id="{E0A43514-DBC2-47AC-BD78-8F4729614155}"/>
              </a:ext>
            </a:extLst>
          </p:cNvPr>
          <p:cNvSpPr/>
          <p:nvPr/>
        </p:nvSpPr>
        <p:spPr>
          <a:xfrm>
            <a:off x="162560" y="745291"/>
            <a:ext cx="3057247" cy="665375"/>
          </a:xfrm>
          <a:prstGeom prst="rect">
            <a:avLst/>
          </a:prstGeom>
        </p:spPr>
        <p:txBody>
          <a:bodyPr wrap="none">
            <a:spAutoFit/>
          </a:bodyPr>
          <a:lstStyle/>
          <a:p>
            <a:pPr>
              <a:lnSpc>
                <a:spcPct val="150000"/>
              </a:lnSpc>
            </a:pPr>
            <a:r>
              <a:rPr lang="zh-CN" altLang="zh-CN" sz="2800" b="1">
                <a:latin typeface="微软雅黑 Light" panose="020B0502040204020203" pitchFamily="34" charset="-122"/>
                <a:ea typeface="微软雅黑 Light" panose="020B0502040204020203" pitchFamily="34" charset="-122"/>
              </a:rPr>
              <a:t>上篇：先修基础篇</a:t>
            </a:r>
            <a:endParaRPr lang="en-US" altLang="zh-CN" sz="2800" b="1">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75FBC523-CC39-463E-A85C-CE8966F0CFB4}"/>
              </a:ext>
            </a:extLst>
          </p:cNvPr>
          <p:cNvSpPr/>
          <p:nvPr/>
        </p:nvSpPr>
        <p:spPr>
          <a:xfrm>
            <a:off x="5551116" y="2171092"/>
            <a:ext cx="4817806" cy="2308324"/>
          </a:xfrm>
          <a:prstGeom prst="rect">
            <a:avLst/>
          </a:prstGeom>
        </p:spPr>
        <p:txBody>
          <a:bodyPr wrap="square">
            <a:spAutoFit/>
          </a:bodyPr>
          <a:lstStyle/>
          <a:p>
            <a:pPr>
              <a:lnSpc>
                <a:spcPct val="200000"/>
              </a:lnSpc>
            </a:pPr>
            <a:r>
              <a:rPr lang="en-US" altLang="zh-CN">
                <a:latin typeface="微软雅黑 Light" panose="020B0502040204020203" pitchFamily="34" charset="-122"/>
                <a:ea typeface="微软雅黑 Light" panose="020B0502040204020203" pitchFamily="34" charset="-122"/>
              </a:rPr>
              <a:t>1.6 </a:t>
            </a:r>
            <a:r>
              <a:rPr lang="zh-CN" altLang="zh-CN">
                <a:latin typeface="微软雅黑 Light" panose="020B0502040204020203" pitchFamily="34" charset="-122"/>
                <a:ea typeface="微软雅黑 Light" panose="020B0502040204020203" pitchFamily="34" charset="-122"/>
              </a:rPr>
              <a:t>管道函数（</a:t>
            </a:r>
            <a:r>
              <a:rPr lang="en-US" altLang="zh-CN">
                <a:latin typeface="微软雅黑 Light" panose="020B0502040204020203" pitchFamily="34" charset="-122"/>
                <a:ea typeface="微软雅黑 Light" panose="020B0502040204020203" pitchFamily="34" charset="-122"/>
              </a:rPr>
              <a:t>%&gt;%</a:t>
            </a:r>
            <a:r>
              <a:rPr lang="zh-CN" altLang="zh-CN">
                <a:latin typeface="微软雅黑 Light" panose="020B0502040204020203" pitchFamily="34" charset="-122"/>
                <a:ea typeface="微软雅黑 Light" panose="020B0502040204020203" pitchFamily="34" charset="-122"/>
              </a:rPr>
              <a:t>）与向量化运算</a:t>
            </a:r>
            <a:endParaRPr lang="en-US" altLang="zh-CN">
              <a:latin typeface="微软雅黑 Light" panose="020B0502040204020203" pitchFamily="34" charset="-122"/>
              <a:ea typeface="微软雅黑 Light" panose="020B0502040204020203" pitchFamily="34" charset="-122"/>
            </a:endParaRPr>
          </a:p>
          <a:p>
            <a:pPr>
              <a:lnSpc>
                <a:spcPct val="200000"/>
              </a:lnSpc>
            </a:pPr>
            <a:r>
              <a:rPr lang="en-US" altLang="zh-CN">
                <a:latin typeface="微软雅黑 Light" panose="020B0502040204020203" pitchFamily="34" charset="-122"/>
                <a:ea typeface="微软雅黑 Light" panose="020B0502040204020203" pitchFamily="34" charset="-122"/>
              </a:rPr>
              <a:t>1.7 </a:t>
            </a:r>
            <a:r>
              <a:rPr lang="zh-CN" altLang="en-US">
                <a:latin typeface="微软雅黑 Light" panose="020B0502040204020203" pitchFamily="34" charset="-122"/>
                <a:ea typeface="微软雅黑 Light" panose="020B0502040204020203" pitchFamily="34" charset="-122"/>
              </a:rPr>
              <a:t>非结构化数据与列表（</a:t>
            </a:r>
            <a:r>
              <a:rPr lang="en-US" altLang="zh-CN">
                <a:latin typeface="微软雅黑 Light" panose="020B0502040204020203" pitchFamily="34" charset="-122"/>
                <a:ea typeface="微软雅黑 Light" panose="020B0502040204020203" pitchFamily="34" charset="-122"/>
              </a:rPr>
              <a:t>list</a:t>
            </a:r>
            <a:r>
              <a:rPr lang="zh-CN" altLang="en-US">
                <a:latin typeface="微软雅黑 Light" panose="020B0502040204020203" pitchFamily="34" charset="-122"/>
                <a:ea typeface="微软雅黑 Light" panose="020B0502040204020203" pitchFamily="34" charset="-122"/>
              </a:rPr>
              <a:t>）处理</a:t>
            </a:r>
            <a:endParaRPr lang="en-US" altLang="zh-CN">
              <a:latin typeface="微软雅黑 Light" panose="020B0502040204020203" pitchFamily="34" charset="-122"/>
              <a:ea typeface="微软雅黑 Light" panose="020B0502040204020203" pitchFamily="34" charset="-122"/>
            </a:endParaRPr>
          </a:p>
          <a:p>
            <a:pPr>
              <a:lnSpc>
                <a:spcPct val="200000"/>
              </a:lnSpc>
            </a:pPr>
            <a:r>
              <a:rPr lang="en-US" altLang="zh-CN">
                <a:latin typeface="微软雅黑 Light" panose="020B0502040204020203" pitchFamily="34" charset="-122"/>
                <a:ea typeface="微软雅黑 Light" panose="020B0502040204020203" pitchFamily="34" charset="-122"/>
              </a:rPr>
              <a:t>1.8 R</a:t>
            </a:r>
            <a:r>
              <a:rPr lang="zh-CN" altLang="en-US">
                <a:latin typeface="微软雅黑 Light" panose="020B0502040204020203" pitchFamily="34" charset="-122"/>
                <a:ea typeface="微软雅黑 Light" panose="020B0502040204020203" pitchFamily="34" charset="-122"/>
              </a:rPr>
              <a:t>语言与数据库交互</a:t>
            </a:r>
            <a:endParaRPr lang="en-US" altLang="zh-CN">
              <a:latin typeface="微软雅黑 Light" panose="020B0502040204020203" pitchFamily="34" charset="-122"/>
              <a:ea typeface="微软雅黑 Light" panose="020B0502040204020203" pitchFamily="34" charset="-122"/>
            </a:endParaRPr>
          </a:p>
          <a:p>
            <a:pPr>
              <a:lnSpc>
                <a:spcPct val="200000"/>
              </a:lnSpc>
            </a:pPr>
            <a:r>
              <a:rPr lang="en-US" altLang="zh-CN">
                <a:latin typeface="微软雅黑 Light" panose="020B0502040204020203" pitchFamily="34" charset="-122"/>
                <a:ea typeface="微软雅黑 Light" panose="020B0502040204020203" pitchFamily="34" charset="-122"/>
              </a:rPr>
              <a:t>1.9 </a:t>
            </a:r>
            <a:r>
              <a:rPr lang="zh-CN" altLang="en-US">
                <a:latin typeface="微软雅黑 Light" panose="020B0502040204020203" pitchFamily="34" charset="-122"/>
                <a:ea typeface="微软雅黑 Light" panose="020B0502040204020203" pitchFamily="34" charset="-122"/>
              </a:rPr>
              <a:t>数据处理神器（</a:t>
            </a:r>
            <a:r>
              <a:rPr lang="en-US" altLang="zh-CN">
                <a:latin typeface="微软雅黑 Light" panose="020B0502040204020203" pitchFamily="34" charset="-122"/>
                <a:ea typeface="微软雅黑 Light" panose="020B0502040204020203" pitchFamily="34" charset="-122"/>
              </a:rPr>
              <a:t>data.table</a:t>
            </a:r>
            <a:r>
              <a:rPr lang="zh-CN" altLang="en-US">
                <a:latin typeface="微软雅黑 Light" panose="020B0502040204020203" pitchFamily="34" charset="-122"/>
                <a:ea typeface="微软雅黑 Light" panose="020B0502040204020203" pitchFamily="34" charset="-122"/>
              </a:rPr>
              <a:t>）</a:t>
            </a:r>
            <a:endParaRPr lang="en-US" altLang="zh-CN">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168142A9-EC5D-420C-B9ED-E42E4A37837C}"/>
              </a:ext>
            </a:extLst>
          </p:cNvPr>
          <p:cNvSpPr/>
          <p:nvPr/>
        </p:nvSpPr>
        <p:spPr>
          <a:xfrm>
            <a:off x="246941" y="1410666"/>
            <a:ext cx="4515980" cy="646331"/>
          </a:xfrm>
          <a:prstGeom prst="rect">
            <a:avLst/>
          </a:prstGeom>
        </p:spPr>
        <p:txBody>
          <a:bodyPr wrap="none">
            <a:spAutoFit/>
          </a:bodyPr>
          <a:lstStyle/>
          <a:p>
            <a:pPr>
              <a:lnSpc>
                <a:spcPct val="200000"/>
              </a:lnSpc>
            </a:pPr>
            <a:r>
              <a:rPr lang="zh-CN" altLang="zh-CN" b="1">
                <a:latin typeface="微软雅黑 Light" panose="020B0502040204020203" pitchFamily="34" charset="-122"/>
                <a:ea typeface="微软雅黑 Light" panose="020B0502040204020203" pitchFamily="34" charset="-122"/>
              </a:rPr>
              <a:t>第一章：可视化基础——</a:t>
            </a:r>
            <a:r>
              <a:rPr lang="en-US" altLang="zh-CN" b="1">
                <a:latin typeface="微软雅黑 Light" panose="020B0502040204020203" pitchFamily="34" charset="-122"/>
                <a:ea typeface="微软雅黑 Light" panose="020B0502040204020203" pitchFamily="34" charset="-122"/>
              </a:rPr>
              <a:t>R</a:t>
            </a:r>
            <a:r>
              <a:rPr lang="zh-CN" altLang="zh-CN" b="1">
                <a:latin typeface="微软雅黑 Light" panose="020B0502040204020203" pitchFamily="34" charset="-122"/>
                <a:ea typeface="微软雅黑 Light" panose="020B0502040204020203" pitchFamily="34" charset="-122"/>
              </a:rPr>
              <a:t>语言数据预处理</a:t>
            </a:r>
          </a:p>
        </p:txBody>
      </p:sp>
    </p:spTree>
    <p:extLst>
      <p:ext uri="{BB962C8B-B14F-4D97-AF65-F5344CB8AC3E}">
        <p14:creationId xmlns:p14="http://schemas.microsoft.com/office/powerpoint/2010/main" val="149460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1.1 R</a:t>
            </a:r>
            <a:r>
              <a:rPr lang="zh-CN" altLang="en-US" b="1">
                <a:latin typeface="微软雅黑 Light" panose="020B0502040204020203" pitchFamily="34" charset="-122"/>
                <a:ea typeface="微软雅黑 Light" panose="020B0502040204020203" pitchFamily="34" charset="-122"/>
              </a:rPr>
              <a:t>语言基础基础数据结构</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基本数据对象</a:t>
            </a:r>
          </a:p>
        </p:txBody>
      </p:sp>
      <p:sp>
        <p:nvSpPr>
          <p:cNvPr id="5" name="矩形 4">
            <a:extLst>
              <a:ext uri="{FF2B5EF4-FFF2-40B4-BE49-F238E27FC236}">
                <a16:creationId xmlns:a16="http://schemas.microsoft.com/office/drawing/2014/main" id="{4FA41870-B20F-4334-9562-FDFB154E81C4}"/>
              </a:ext>
            </a:extLst>
          </p:cNvPr>
          <p:cNvSpPr/>
          <p:nvPr/>
        </p:nvSpPr>
        <p:spPr>
          <a:xfrm>
            <a:off x="1010259" y="1825187"/>
            <a:ext cx="1779641" cy="507831"/>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数值(numeric) </a:t>
            </a:r>
            <a:endParaRPr lang="en-US" altLang="zh-CN">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294F17E5-8259-4B3D-8D2A-D3AB0EF8ED4F}"/>
              </a:ext>
            </a:extLst>
          </p:cNvPr>
          <p:cNvSpPr/>
          <p:nvPr/>
        </p:nvSpPr>
        <p:spPr>
          <a:xfrm>
            <a:off x="3034478" y="1825187"/>
            <a:ext cx="1946788" cy="507831"/>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字符型(character) </a:t>
            </a:r>
            <a:endParaRPr lang="en-US" altLang="zh-CN">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id="{688ADD5C-9643-456A-887D-1FD499659707}"/>
              </a:ext>
            </a:extLst>
          </p:cNvPr>
          <p:cNvSpPr/>
          <p:nvPr/>
        </p:nvSpPr>
        <p:spPr>
          <a:xfrm>
            <a:off x="5225845" y="1825187"/>
            <a:ext cx="1946788" cy="460704"/>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逻辑型（logical）</a:t>
            </a:r>
            <a:endParaRPr lang="en-US" altLang="zh-CN">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105074E2-C290-4287-8060-C99EF8802CB8}"/>
              </a:ext>
            </a:extLst>
          </p:cNvPr>
          <p:cNvSpPr/>
          <p:nvPr/>
        </p:nvSpPr>
        <p:spPr>
          <a:xfrm>
            <a:off x="1109814" y="2508856"/>
            <a:ext cx="1779641" cy="507831"/>
          </a:xfrm>
          <a:prstGeom prst="rect">
            <a:avLst/>
          </a:prstGeom>
        </p:spPr>
        <p:txBody>
          <a:bodyPr wrap="square">
            <a:spAutoFit/>
          </a:bodyPr>
          <a:lstStyle/>
          <a:p>
            <a:pPr algn="ctr">
              <a:lnSpc>
                <a:spcPct val="150000"/>
              </a:lnSpc>
            </a:pPr>
            <a:r>
              <a:rPr lang="zh-CN" altLang="en-US">
                <a:latin typeface="微软雅黑 Light" panose="020B0502040204020203" pitchFamily="34" charset="-122"/>
                <a:ea typeface="微软雅黑 Light" panose="020B0502040204020203" pitchFamily="34" charset="-122"/>
              </a:rPr>
              <a:t>整数（</a:t>
            </a:r>
            <a:r>
              <a:rPr lang="en-US" altLang="zh-CN">
                <a:latin typeface="微软雅黑 Light" panose="020B0502040204020203" pitchFamily="34" charset="-122"/>
                <a:ea typeface="微软雅黑 Light" panose="020B0502040204020203" pitchFamily="34" charset="-122"/>
              </a:rPr>
              <a:t>interger</a:t>
            </a:r>
            <a:r>
              <a:rPr lang="zh-CN" altLang="en-US">
                <a:latin typeface="微软雅黑 Light" panose="020B0502040204020203" pitchFamily="34" charset="-122"/>
                <a:ea typeface="微软雅黑 Light" panose="020B0502040204020203" pitchFamily="34" charset="-122"/>
              </a:rPr>
              <a:t>）</a:t>
            </a:r>
            <a:endParaRPr lang="en-US" altLang="zh-CN">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66563BCE-97D6-4D4D-8152-2D3A5B59F1AE}"/>
              </a:ext>
            </a:extLst>
          </p:cNvPr>
          <p:cNvSpPr/>
          <p:nvPr/>
        </p:nvSpPr>
        <p:spPr>
          <a:xfrm>
            <a:off x="1149758" y="2929919"/>
            <a:ext cx="1622327" cy="507831"/>
          </a:xfrm>
          <a:prstGeom prst="rect">
            <a:avLst/>
          </a:prstGeom>
        </p:spPr>
        <p:txBody>
          <a:bodyPr wrap="square">
            <a:spAutoFit/>
          </a:bodyPr>
          <a:lstStyle/>
          <a:p>
            <a:pPr algn="ctr">
              <a:lnSpc>
                <a:spcPct val="150000"/>
              </a:lnSpc>
            </a:pPr>
            <a:r>
              <a:rPr lang="zh-CN" altLang="en-US">
                <a:latin typeface="微软雅黑 Light" panose="020B0502040204020203" pitchFamily="34" charset="-122"/>
                <a:ea typeface="微软雅黑 Light" panose="020B0502040204020203" pitchFamily="34" charset="-122"/>
              </a:rPr>
              <a:t>浮点（</a:t>
            </a:r>
            <a:r>
              <a:rPr lang="en-US" altLang="zh-CN">
                <a:latin typeface="微软雅黑 Light" panose="020B0502040204020203" pitchFamily="34" charset="-122"/>
                <a:ea typeface="微软雅黑 Light" panose="020B0502040204020203" pitchFamily="34" charset="-122"/>
              </a:rPr>
              <a:t>double</a:t>
            </a:r>
            <a:r>
              <a:rPr lang="zh-CN" altLang="en-US">
                <a:latin typeface="微软雅黑 Light" panose="020B0502040204020203" pitchFamily="34" charset="-122"/>
                <a:ea typeface="微软雅黑 Light" panose="020B0502040204020203" pitchFamily="34" charset="-122"/>
              </a:rPr>
              <a:t>）</a:t>
            </a:r>
            <a:endParaRPr lang="en-US" altLang="zh-CN">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AFA3ED32-8B2E-4FB5-BB6D-B50D2BE2E784}"/>
              </a:ext>
            </a:extLst>
          </p:cNvPr>
          <p:cNvSpPr/>
          <p:nvPr/>
        </p:nvSpPr>
        <p:spPr>
          <a:xfrm>
            <a:off x="3034478" y="2508856"/>
            <a:ext cx="1622327" cy="507831"/>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日期时间</a:t>
            </a:r>
            <a:endParaRPr lang="en-US" altLang="zh-CN">
              <a:latin typeface="微软雅黑 Light" panose="020B0502040204020203" pitchFamily="34" charset="-122"/>
              <a:ea typeface="微软雅黑 Light" panose="020B0502040204020203" pitchFamily="34" charset="-122"/>
            </a:endParaRPr>
          </a:p>
        </p:txBody>
      </p:sp>
      <p:sp>
        <p:nvSpPr>
          <p:cNvPr id="11" name="矩形 10">
            <a:extLst>
              <a:ext uri="{FF2B5EF4-FFF2-40B4-BE49-F238E27FC236}">
                <a16:creationId xmlns:a16="http://schemas.microsoft.com/office/drawing/2014/main" id="{545E5512-FB62-4C48-8764-A74497E2BB52}"/>
              </a:ext>
            </a:extLst>
          </p:cNvPr>
          <p:cNvSpPr/>
          <p:nvPr/>
        </p:nvSpPr>
        <p:spPr>
          <a:xfrm>
            <a:off x="3034478" y="2929919"/>
            <a:ext cx="1622327" cy="507831"/>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因子</a:t>
            </a:r>
            <a:endParaRPr lang="en-US" altLang="zh-CN">
              <a:latin typeface="微软雅黑 Light" panose="020B0502040204020203" pitchFamily="34" charset="-122"/>
              <a:ea typeface="微软雅黑 Light" panose="020B0502040204020203" pitchFamily="34" charset="-122"/>
            </a:endParaRPr>
          </a:p>
        </p:txBody>
      </p:sp>
      <p:cxnSp>
        <p:nvCxnSpPr>
          <p:cNvPr id="13" name="直接连接符 12">
            <a:extLst>
              <a:ext uri="{FF2B5EF4-FFF2-40B4-BE49-F238E27FC236}">
                <a16:creationId xmlns:a16="http://schemas.microsoft.com/office/drawing/2014/main" id="{C4CA66D1-6C2F-4001-9A29-8D79F2A0F568}"/>
              </a:ext>
            </a:extLst>
          </p:cNvPr>
          <p:cNvCxnSpPr>
            <a:cxnSpLocks/>
          </p:cNvCxnSpPr>
          <p:nvPr/>
        </p:nvCxnSpPr>
        <p:spPr>
          <a:xfrm>
            <a:off x="1130710" y="1825187"/>
            <a:ext cx="58993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CDB7C64-9D1A-49D9-9BF5-E9EACC4B522E}"/>
              </a:ext>
            </a:extLst>
          </p:cNvPr>
          <p:cNvCxnSpPr>
            <a:cxnSpLocks/>
          </p:cNvCxnSpPr>
          <p:nvPr/>
        </p:nvCxnSpPr>
        <p:spPr>
          <a:xfrm>
            <a:off x="1130710" y="2333018"/>
            <a:ext cx="58993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1CD4ABA-5CA6-43EF-B78D-4EE98628BC81}"/>
              </a:ext>
            </a:extLst>
          </p:cNvPr>
          <p:cNvCxnSpPr>
            <a:cxnSpLocks/>
          </p:cNvCxnSpPr>
          <p:nvPr/>
        </p:nvCxnSpPr>
        <p:spPr>
          <a:xfrm>
            <a:off x="1130710" y="3552218"/>
            <a:ext cx="58993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FD396CA9-694E-4886-9738-F309E2527899}"/>
              </a:ext>
            </a:extLst>
          </p:cNvPr>
          <p:cNvSpPr/>
          <p:nvPr/>
        </p:nvSpPr>
        <p:spPr>
          <a:xfrm>
            <a:off x="8777744" y="2001025"/>
            <a:ext cx="1622326" cy="507831"/>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矩阵(</a:t>
            </a:r>
            <a:r>
              <a:rPr lang="en-US" altLang="zh-CN">
                <a:latin typeface="微软雅黑 Light" panose="020B0502040204020203" pitchFamily="34" charset="-122"/>
                <a:ea typeface="微软雅黑 Light" panose="020B0502040204020203" pitchFamily="34" charset="-122"/>
              </a:rPr>
              <a:t>matrix</a:t>
            </a:r>
            <a:r>
              <a:rPr lang="zh-CN" altLang="en-US">
                <a:latin typeface="微软雅黑 Light" panose="020B0502040204020203" pitchFamily="34" charset="-122"/>
                <a:ea typeface="微软雅黑 Light" panose="020B0502040204020203" pitchFamily="34" charset="-122"/>
              </a:rPr>
              <a:t>) </a:t>
            </a:r>
            <a:endParaRPr lang="en-US" altLang="zh-CN">
              <a:latin typeface="微软雅黑 Light" panose="020B0502040204020203" pitchFamily="34" charset="-122"/>
              <a:ea typeface="微软雅黑 Light" panose="020B0502040204020203" pitchFamily="34" charset="-122"/>
            </a:endParaRPr>
          </a:p>
        </p:txBody>
      </p:sp>
      <p:sp>
        <p:nvSpPr>
          <p:cNvPr id="22" name="矩形 21">
            <a:extLst>
              <a:ext uri="{FF2B5EF4-FFF2-40B4-BE49-F238E27FC236}">
                <a16:creationId xmlns:a16="http://schemas.microsoft.com/office/drawing/2014/main" id="{FB33C8B1-4F6E-4DE5-B30B-92FDA2B7BDFA}"/>
              </a:ext>
            </a:extLst>
          </p:cNvPr>
          <p:cNvSpPr/>
          <p:nvPr/>
        </p:nvSpPr>
        <p:spPr>
          <a:xfrm>
            <a:off x="8777744" y="2948759"/>
            <a:ext cx="1622326" cy="507831"/>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数组（</a:t>
            </a:r>
            <a:r>
              <a:rPr lang="en-US" altLang="zh-CN">
                <a:latin typeface="微软雅黑 Light" panose="020B0502040204020203" pitchFamily="34" charset="-122"/>
                <a:ea typeface="微软雅黑 Light" panose="020B0502040204020203" pitchFamily="34" charset="-122"/>
              </a:rPr>
              <a:t>array</a:t>
            </a:r>
            <a:r>
              <a:rPr lang="zh-CN" altLang="en-US">
                <a:latin typeface="微软雅黑 Light" panose="020B0502040204020203" pitchFamily="34" charset="-122"/>
                <a:ea typeface="微软雅黑 Light" panose="020B0502040204020203" pitchFamily="34" charset="-122"/>
              </a:rPr>
              <a:t>）</a:t>
            </a:r>
            <a:endParaRPr lang="en-US" altLang="zh-CN">
              <a:latin typeface="微软雅黑 Light" panose="020B0502040204020203" pitchFamily="34" charset="-122"/>
              <a:ea typeface="微软雅黑 Light" panose="020B0502040204020203" pitchFamily="34" charset="-122"/>
            </a:endParaRPr>
          </a:p>
        </p:txBody>
      </p:sp>
      <p:sp>
        <p:nvSpPr>
          <p:cNvPr id="23" name="矩形 22">
            <a:extLst>
              <a:ext uri="{FF2B5EF4-FFF2-40B4-BE49-F238E27FC236}">
                <a16:creationId xmlns:a16="http://schemas.microsoft.com/office/drawing/2014/main" id="{6E4F14A1-0840-495B-97F2-1031BEB1305A}"/>
              </a:ext>
            </a:extLst>
          </p:cNvPr>
          <p:cNvSpPr/>
          <p:nvPr/>
        </p:nvSpPr>
        <p:spPr>
          <a:xfrm>
            <a:off x="7030065" y="5658123"/>
            <a:ext cx="1622327" cy="876202"/>
          </a:xfrm>
          <a:prstGeom prst="rect">
            <a:avLst/>
          </a:prstGeom>
        </p:spPr>
        <p:txBody>
          <a:bodyPr wrap="square">
            <a:spAutoFit/>
          </a:bodyPr>
          <a:lstStyle/>
          <a:p>
            <a:pPr algn="ctr">
              <a:lnSpc>
                <a:spcPct val="150000"/>
              </a:lnSpc>
            </a:pPr>
            <a:r>
              <a:rPr lang="zh-CN" altLang="en-US">
                <a:latin typeface="微软雅黑 Light" panose="020B0502040204020203" pitchFamily="34" charset="-122"/>
                <a:ea typeface="微软雅黑 Light" panose="020B0502040204020203" pitchFamily="34" charset="-122"/>
              </a:rPr>
              <a:t>数据框（</a:t>
            </a:r>
            <a:r>
              <a:rPr lang="en-US" altLang="zh-CN">
                <a:latin typeface="微软雅黑 Light" panose="020B0502040204020203" pitchFamily="34" charset="-122"/>
                <a:ea typeface="微软雅黑 Light" panose="020B0502040204020203" pitchFamily="34" charset="-122"/>
              </a:rPr>
              <a:t>data.frame</a:t>
            </a:r>
            <a:r>
              <a:rPr lang="zh-CN" altLang="en-US">
                <a:latin typeface="微软雅黑 Light" panose="020B0502040204020203" pitchFamily="34" charset="-122"/>
                <a:ea typeface="微软雅黑 Light" panose="020B0502040204020203" pitchFamily="34" charset="-122"/>
              </a:rPr>
              <a:t>）</a:t>
            </a:r>
            <a:endParaRPr lang="en-US" altLang="zh-CN">
              <a:latin typeface="微软雅黑 Light" panose="020B0502040204020203" pitchFamily="34" charset="-122"/>
              <a:ea typeface="微软雅黑 Light" panose="020B0502040204020203" pitchFamily="34" charset="-122"/>
            </a:endParaRPr>
          </a:p>
        </p:txBody>
      </p:sp>
      <p:sp>
        <p:nvSpPr>
          <p:cNvPr id="24" name="矩形 23">
            <a:extLst>
              <a:ext uri="{FF2B5EF4-FFF2-40B4-BE49-F238E27FC236}">
                <a16:creationId xmlns:a16="http://schemas.microsoft.com/office/drawing/2014/main" id="{E8F687C8-C5A1-4A0C-A1E3-01704B478295}"/>
              </a:ext>
            </a:extLst>
          </p:cNvPr>
          <p:cNvSpPr/>
          <p:nvPr/>
        </p:nvSpPr>
        <p:spPr>
          <a:xfrm>
            <a:off x="5225845" y="5667444"/>
            <a:ext cx="1622327" cy="460704"/>
          </a:xfrm>
          <a:prstGeom prst="rect">
            <a:avLst/>
          </a:prstGeom>
        </p:spPr>
        <p:txBody>
          <a:bodyPr wrap="square">
            <a:spAutoFit/>
          </a:bodyPr>
          <a:lstStyle/>
          <a:p>
            <a:pPr algn="ctr">
              <a:lnSpc>
                <a:spcPct val="150000"/>
              </a:lnSpc>
            </a:pPr>
            <a:r>
              <a:rPr lang="zh-CN" altLang="en-US">
                <a:latin typeface="微软雅黑 Light" panose="020B0502040204020203" pitchFamily="34" charset="-122"/>
                <a:ea typeface="微软雅黑 Light" panose="020B0502040204020203" pitchFamily="34" charset="-122"/>
              </a:rPr>
              <a:t>列表（</a:t>
            </a:r>
            <a:r>
              <a:rPr lang="en-US" altLang="zh-CN">
                <a:latin typeface="微软雅黑 Light" panose="020B0502040204020203" pitchFamily="34" charset="-122"/>
                <a:ea typeface="微软雅黑 Light" panose="020B0502040204020203" pitchFamily="34" charset="-122"/>
              </a:rPr>
              <a:t>list</a:t>
            </a:r>
            <a:r>
              <a:rPr lang="zh-CN" altLang="en-US">
                <a:latin typeface="微软雅黑 Light" panose="020B0502040204020203" pitchFamily="34" charset="-122"/>
                <a:ea typeface="微软雅黑 Light" panose="020B0502040204020203" pitchFamily="34" charset="-122"/>
              </a:rPr>
              <a:t>）</a:t>
            </a:r>
            <a:endParaRPr lang="en-US" altLang="zh-CN">
              <a:latin typeface="微软雅黑 Light" panose="020B0502040204020203" pitchFamily="34" charset="-122"/>
              <a:ea typeface="微软雅黑 Light" panose="020B0502040204020203" pitchFamily="34" charset="-122"/>
            </a:endParaRPr>
          </a:p>
        </p:txBody>
      </p:sp>
      <p:sp>
        <p:nvSpPr>
          <p:cNvPr id="26" name="箭头: 右 25">
            <a:extLst>
              <a:ext uri="{FF2B5EF4-FFF2-40B4-BE49-F238E27FC236}">
                <a16:creationId xmlns:a16="http://schemas.microsoft.com/office/drawing/2014/main" id="{BE6E372A-1064-43D9-96A9-73B644DC911A}"/>
              </a:ext>
            </a:extLst>
          </p:cNvPr>
          <p:cNvSpPr/>
          <p:nvPr/>
        </p:nvSpPr>
        <p:spPr>
          <a:xfrm>
            <a:off x="7578209" y="2548426"/>
            <a:ext cx="759545" cy="50783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44E0EC28-8974-41A7-BA3B-17764E791549}"/>
              </a:ext>
            </a:extLst>
          </p:cNvPr>
          <p:cNvCxnSpPr/>
          <p:nvPr/>
        </p:nvCxnSpPr>
        <p:spPr>
          <a:xfrm>
            <a:off x="632949" y="4483175"/>
            <a:ext cx="101173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箭头: 右 28">
            <a:extLst>
              <a:ext uri="{FF2B5EF4-FFF2-40B4-BE49-F238E27FC236}">
                <a16:creationId xmlns:a16="http://schemas.microsoft.com/office/drawing/2014/main" id="{0432F33A-8FC0-48D3-99EF-EE8849A045AA}"/>
              </a:ext>
            </a:extLst>
          </p:cNvPr>
          <p:cNvSpPr/>
          <p:nvPr/>
        </p:nvSpPr>
        <p:spPr>
          <a:xfrm rot="5400000">
            <a:off x="5587844" y="4821394"/>
            <a:ext cx="734620" cy="50783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6D3068EC-B63C-4730-A8D9-56CEC4C1488B}"/>
              </a:ext>
            </a:extLst>
          </p:cNvPr>
          <p:cNvSpPr/>
          <p:nvPr/>
        </p:nvSpPr>
        <p:spPr>
          <a:xfrm>
            <a:off x="737420" y="1592497"/>
            <a:ext cx="6695766" cy="2169079"/>
          </a:xfrm>
          <a:prstGeom prst="roundRect">
            <a:avLst>
              <a:gd name="adj" fmla="val 6648"/>
            </a:avLst>
          </a:prstGeom>
          <a:noFill/>
          <a:ln w="19050">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F17136F1-0CC8-4ECB-B276-CF3D840BFAEC}"/>
              </a:ext>
            </a:extLst>
          </p:cNvPr>
          <p:cNvSpPr/>
          <p:nvPr/>
        </p:nvSpPr>
        <p:spPr>
          <a:xfrm>
            <a:off x="8613058" y="1592497"/>
            <a:ext cx="1868129" cy="2169079"/>
          </a:xfrm>
          <a:prstGeom prst="roundRect">
            <a:avLst>
              <a:gd name="adj" fmla="val 6648"/>
            </a:avLst>
          </a:prstGeom>
          <a:noFill/>
          <a:ln w="19050">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20256D49-9EA9-48F0-808B-EE5A72202E11}"/>
              </a:ext>
            </a:extLst>
          </p:cNvPr>
          <p:cNvSpPr/>
          <p:nvPr/>
        </p:nvSpPr>
        <p:spPr>
          <a:xfrm>
            <a:off x="3529783" y="1013173"/>
            <a:ext cx="1779641" cy="460704"/>
          </a:xfrm>
          <a:prstGeom prst="rect">
            <a:avLst/>
          </a:prstGeom>
        </p:spPr>
        <p:txBody>
          <a:bodyPr wrap="square">
            <a:spAutoFit/>
          </a:bodyPr>
          <a:lstStyle/>
          <a:p>
            <a:pPr algn="ctr">
              <a:lnSpc>
                <a:spcPct val="150000"/>
              </a:lnSpc>
            </a:pPr>
            <a:r>
              <a:rPr lang="zh-CN" altLang="en-US">
                <a:latin typeface="微软雅黑 Light" panose="020B0502040204020203" pitchFamily="34" charset="-122"/>
                <a:ea typeface="微软雅黑 Light" panose="020B0502040204020203" pitchFamily="34" charset="-122"/>
              </a:rPr>
              <a:t>向量(</a:t>
            </a:r>
            <a:r>
              <a:rPr lang="en-US" altLang="zh-CN">
                <a:latin typeface="微软雅黑 Light" panose="020B0502040204020203" pitchFamily="34" charset="-122"/>
                <a:ea typeface="微软雅黑 Light" panose="020B0502040204020203" pitchFamily="34" charset="-122"/>
              </a:rPr>
              <a:t>vector</a:t>
            </a:r>
            <a:r>
              <a:rPr lang="zh-CN" altLang="en-US">
                <a:latin typeface="微软雅黑 Light" panose="020B0502040204020203" pitchFamily="34" charset="-122"/>
                <a:ea typeface="微软雅黑 Light" panose="020B0502040204020203" pitchFamily="34" charset="-122"/>
              </a:rPr>
              <a:t>) </a:t>
            </a:r>
            <a:endParaRPr lang="en-US" altLang="zh-CN">
              <a:latin typeface="微软雅黑 Light" panose="020B0502040204020203" pitchFamily="34" charset="-122"/>
              <a:ea typeface="微软雅黑 Light" panose="020B0502040204020203" pitchFamily="34" charset="-122"/>
            </a:endParaRPr>
          </a:p>
        </p:txBody>
      </p:sp>
      <p:sp>
        <p:nvSpPr>
          <p:cNvPr id="36" name="矩形 35">
            <a:extLst>
              <a:ext uri="{FF2B5EF4-FFF2-40B4-BE49-F238E27FC236}">
                <a16:creationId xmlns:a16="http://schemas.microsoft.com/office/drawing/2014/main" id="{A35E38C6-FAA1-442F-91B6-F0268CBF6C24}"/>
              </a:ext>
            </a:extLst>
          </p:cNvPr>
          <p:cNvSpPr/>
          <p:nvPr/>
        </p:nvSpPr>
        <p:spPr>
          <a:xfrm>
            <a:off x="8657301" y="1013173"/>
            <a:ext cx="1779641" cy="460704"/>
          </a:xfrm>
          <a:prstGeom prst="rect">
            <a:avLst/>
          </a:prstGeom>
        </p:spPr>
        <p:txBody>
          <a:bodyPr wrap="square">
            <a:spAutoFit/>
          </a:bodyPr>
          <a:lstStyle/>
          <a:p>
            <a:pPr algn="ctr">
              <a:lnSpc>
                <a:spcPct val="150000"/>
              </a:lnSpc>
            </a:pPr>
            <a:r>
              <a:rPr lang="zh-CN" altLang="en-US">
                <a:latin typeface="微软雅黑 Light" panose="020B0502040204020203" pitchFamily="34" charset="-122"/>
                <a:ea typeface="微软雅黑 Light" panose="020B0502040204020203" pitchFamily="34" charset="-122"/>
              </a:rPr>
              <a:t>数组(</a:t>
            </a:r>
            <a:r>
              <a:rPr lang="en-US" altLang="zh-CN">
                <a:latin typeface="微软雅黑 Light" panose="020B0502040204020203" pitchFamily="34" charset="-122"/>
                <a:ea typeface="微软雅黑 Light" panose="020B0502040204020203" pitchFamily="34" charset="-122"/>
              </a:rPr>
              <a:t>array</a:t>
            </a:r>
            <a:r>
              <a:rPr lang="zh-CN" altLang="en-US">
                <a:latin typeface="微软雅黑 Light" panose="020B0502040204020203" pitchFamily="34" charset="-122"/>
                <a:ea typeface="微软雅黑 Light" panose="020B0502040204020203" pitchFamily="34" charset="-122"/>
              </a:rPr>
              <a:t>) </a:t>
            </a:r>
            <a:endParaRPr lang="en-US" altLang="zh-CN">
              <a:latin typeface="微软雅黑 Light" panose="020B0502040204020203" pitchFamily="34" charset="-122"/>
              <a:ea typeface="微软雅黑 Light" panose="020B0502040204020203" pitchFamily="34" charset="-122"/>
            </a:endParaRPr>
          </a:p>
        </p:txBody>
      </p:sp>
      <p:sp>
        <p:nvSpPr>
          <p:cNvPr id="25" name="箭头: 右 24">
            <a:extLst>
              <a:ext uri="{FF2B5EF4-FFF2-40B4-BE49-F238E27FC236}">
                <a16:creationId xmlns:a16="http://schemas.microsoft.com/office/drawing/2014/main" id="{1B23B01B-93A2-4E7F-962F-64E2A81804DD}"/>
              </a:ext>
            </a:extLst>
          </p:cNvPr>
          <p:cNvSpPr/>
          <p:nvPr/>
        </p:nvSpPr>
        <p:spPr>
          <a:xfrm>
            <a:off x="6602363" y="5814756"/>
            <a:ext cx="570270" cy="251972"/>
          </a:xfrm>
          <a:prstGeom prst="rightArrow">
            <a:avLst>
              <a:gd name="adj1" fmla="val 50000"/>
              <a:gd name="adj2"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87F9BA71-45F2-4B76-A005-3513B65AA3B4}"/>
              </a:ext>
            </a:extLst>
          </p:cNvPr>
          <p:cNvSpPr/>
          <p:nvPr/>
        </p:nvSpPr>
        <p:spPr>
          <a:xfrm>
            <a:off x="1581770" y="985236"/>
            <a:ext cx="1779641" cy="460704"/>
          </a:xfrm>
          <a:prstGeom prst="rect">
            <a:avLst/>
          </a:prstGeom>
        </p:spPr>
        <p:txBody>
          <a:bodyPr wrap="square">
            <a:spAutoFit/>
          </a:bodyPr>
          <a:lstStyle/>
          <a:p>
            <a:pPr algn="ctr">
              <a:lnSpc>
                <a:spcPct val="150000"/>
              </a:lnSpc>
            </a:pPr>
            <a:r>
              <a:rPr lang="zh-CN" altLang="en-US">
                <a:latin typeface="微软雅黑 Light" panose="020B0502040204020203" pitchFamily="34" charset="-122"/>
                <a:ea typeface="微软雅黑 Light" panose="020B0502040204020203" pitchFamily="34" charset="-122"/>
              </a:rPr>
              <a:t>原子型</a:t>
            </a:r>
            <a:endParaRPr lang="en-US" altLang="zh-CN">
              <a:latin typeface="微软雅黑 Light" panose="020B0502040204020203" pitchFamily="34" charset="-122"/>
              <a:ea typeface="微软雅黑 Light" panose="020B0502040204020203" pitchFamily="34" charset="-122"/>
            </a:endParaRPr>
          </a:p>
        </p:txBody>
      </p:sp>
      <p:cxnSp>
        <p:nvCxnSpPr>
          <p:cNvPr id="4" name="直接箭头连接符 3">
            <a:extLst>
              <a:ext uri="{FF2B5EF4-FFF2-40B4-BE49-F238E27FC236}">
                <a16:creationId xmlns:a16="http://schemas.microsoft.com/office/drawing/2014/main" id="{6AB51AC4-9D1E-4D8C-B6FA-FD8DD2473816}"/>
              </a:ext>
            </a:extLst>
          </p:cNvPr>
          <p:cNvCxnSpPr/>
          <p:nvPr/>
        </p:nvCxnSpPr>
        <p:spPr>
          <a:xfrm flipH="1">
            <a:off x="2955823" y="1267850"/>
            <a:ext cx="7411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98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1.2 R</a:t>
            </a:r>
            <a:r>
              <a:rPr lang="zh-CN" altLang="en-US" b="1">
                <a:latin typeface="微软雅黑 Light" panose="020B0502040204020203" pitchFamily="34" charset="-122"/>
                <a:ea typeface="微软雅黑 Light" panose="020B0502040204020203" pitchFamily="34" charset="-122"/>
              </a:rPr>
              <a:t>语言基础基础数据结构</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对象类型与转化</a:t>
            </a:r>
          </a:p>
        </p:txBody>
      </p:sp>
      <p:sp>
        <p:nvSpPr>
          <p:cNvPr id="8" name="矩形 7">
            <a:extLst>
              <a:ext uri="{FF2B5EF4-FFF2-40B4-BE49-F238E27FC236}">
                <a16:creationId xmlns:a16="http://schemas.microsoft.com/office/drawing/2014/main" id="{105074E2-C290-4287-8060-C99EF8802CB8}"/>
              </a:ext>
            </a:extLst>
          </p:cNvPr>
          <p:cNvSpPr/>
          <p:nvPr/>
        </p:nvSpPr>
        <p:spPr>
          <a:xfrm>
            <a:off x="457203" y="1201242"/>
            <a:ext cx="1396183" cy="460704"/>
          </a:xfrm>
          <a:prstGeom prst="rect">
            <a:avLst/>
          </a:prstGeom>
        </p:spPr>
        <p:txBody>
          <a:bodyPr wrap="square">
            <a:spAutoFit/>
          </a:bodyPr>
          <a:lstStyle/>
          <a:p>
            <a:pPr algn="ctr">
              <a:lnSpc>
                <a:spcPct val="150000"/>
              </a:lnSpc>
            </a:pPr>
            <a:r>
              <a:rPr lang="en-US" altLang="zh-CN">
                <a:latin typeface="微软雅黑 Light" panose="020B0502040204020203" pitchFamily="34" charset="-122"/>
                <a:ea typeface="微软雅黑 Light" panose="020B0502040204020203" pitchFamily="34" charset="-122"/>
              </a:rPr>
              <a:t>typeof()</a:t>
            </a:r>
          </a:p>
        </p:txBody>
      </p:sp>
      <p:cxnSp>
        <p:nvCxnSpPr>
          <p:cNvPr id="13" name="直接连接符 12">
            <a:extLst>
              <a:ext uri="{FF2B5EF4-FFF2-40B4-BE49-F238E27FC236}">
                <a16:creationId xmlns:a16="http://schemas.microsoft.com/office/drawing/2014/main" id="{C4CA66D1-6C2F-4001-9A29-8D79F2A0F568}"/>
              </a:ext>
            </a:extLst>
          </p:cNvPr>
          <p:cNvCxnSpPr>
            <a:cxnSpLocks/>
          </p:cNvCxnSpPr>
          <p:nvPr/>
        </p:nvCxnSpPr>
        <p:spPr>
          <a:xfrm>
            <a:off x="688258" y="972662"/>
            <a:ext cx="93504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1CD4ABA-5CA6-43EF-B78D-4EE98628BC81}"/>
              </a:ext>
            </a:extLst>
          </p:cNvPr>
          <p:cNvCxnSpPr>
            <a:cxnSpLocks/>
          </p:cNvCxnSpPr>
          <p:nvPr/>
        </p:nvCxnSpPr>
        <p:spPr>
          <a:xfrm>
            <a:off x="688258" y="2886506"/>
            <a:ext cx="93504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F9A7DB0B-7473-4F0A-ABCA-632A784FB46D}"/>
              </a:ext>
            </a:extLst>
          </p:cNvPr>
          <p:cNvSpPr/>
          <p:nvPr/>
        </p:nvSpPr>
        <p:spPr>
          <a:xfrm>
            <a:off x="457203" y="1685249"/>
            <a:ext cx="1396183" cy="460704"/>
          </a:xfrm>
          <a:prstGeom prst="rect">
            <a:avLst/>
          </a:prstGeom>
        </p:spPr>
        <p:txBody>
          <a:bodyPr wrap="square">
            <a:spAutoFit/>
          </a:bodyPr>
          <a:lstStyle/>
          <a:p>
            <a:pPr algn="ctr">
              <a:lnSpc>
                <a:spcPct val="150000"/>
              </a:lnSpc>
            </a:pPr>
            <a:r>
              <a:rPr lang="en-US" altLang="zh-CN">
                <a:latin typeface="微软雅黑 Light" panose="020B0502040204020203" pitchFamily="34" charset="-122"/>
                <a:ea typeface="微软雅黑 Light" panose="020B0502040204020203" pitchFamily="34" charset="-122"/>
              </a:rPr>
              <a:t>mode()</a:t>
            </a:r>
          </a:p>
        </p:txBody>
      </p:sp>
      <p:sp>
        <p:nvSpPr>
          <p:cNvPr id="27" name="矩形 26">
            <a:extLst>
              <a:ext uri="{FF2B5EF4-FFF2-40B4-BE49-F238E27FC236}">
                <a16:creationId xmlns:a16="http://schemas.microsoft.com/office/drawing/2014/main" id="{2906406B-2060-44DF-9662-39D0CFC3E118}"/>
              </a:ext>
            </a:extLst>
          </p:cNvPr>
          <p:cNvSpPr/>
          <p:nvPr/>
        </p:nvSpPr>
        <p:spPr>
          <a:xfrm>
            <a:off x="457203" y="2163651"/>
            <a:ext cx="1396183" cy="460704"/>
          </a:xfrm>
          <a:prstGeom prst="rect">
            <a:avLst/>
          </a:prstGeom>
        </p:spPr>
        <p:txBody>
          <a:bodyPr wrap="square">
            <a:spAutoFit/>
          </a:bodyPr>
          <a:lstStyle/>
          <a:p>
            <a:pPr algn="ctr">
              <a:lnSpc>
                <a:spcPct val="150000"/>
              </a:lnSpc>
            </a:pPr>
            <a:r>
              <a:rPr lang="en-US" altLang="zh-CN">
                <a:latin typeface="微软雅黑 Light" panose="020B0502040204020203" pitchFamily="34" charset="-122"/>
                <a:ea typeface="微软雅黑 Light" panose="020B0502040204020203" pitchFamily="34" charset="-122"/>
              </a:rPr>
              <a:t>class()</a:t>
            </a:r>
          </a:p>
        </p:txBody>
      </p:sp>
      <p:sp>
        <p:nvSpPr>
          <p:cNvPr id="31" name="矩形 30">
            <a:extLst>
              <a:ext uri="{FF2B5EF4-FFF2-40B4-BE49-F238E27FC236}">
                <a16:creationId xmlns:a16="http://schemas.microsoft.com/office/drawing/2014/main" id="{CEDC575D-3889-4F77-83C9-BEAF6BE18328}"/>
              </a:ext>
            </a:extLst>
          </p:cNvPr>
          <p:cNvSpPr/>
          <p:nvPr/>
        </p:nvSpPr>
        <p:spPr>
          <a:xfrm>
            <a:off x="1853386" y="1229795"/>
            <a:ext cx="5161935" cy="507831"/>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最细粒度的数据对象类型</a:t>
            </a:r>
            <a:endParaRPr lang="en-US" altLang="zh-CN">
              <a:latin typeface="微软雅黑 Light" panose="020B0502040204020203" pitchFamily="34" charset="-122"/>
              <a:ea typeface="微软雅黑 Light" panose="020B0502040204020203" pitchFamily="34" charset="-122"/>
            </a:endParaRPr>
          </a:p>
        </p:txBody>
      </p:sp>
      <p:sp>
        <p:nvSpPr>
          <p:cNvPr id="32" name="矩形 31">
            <a:extLst>
              <a:ext uri="{FF2B5EF4-FFF2-40B4-BE49-F238E27FC236}">
                <a16:creationId xmlns:a16="http://schemas.microsoft.com/office/drawing/2014/main" id="{FB54CEBC-372B-4159-BEA7-4CD7A8D2C58F}"/>
              </a:ext>
            </a:extLst>
          </p:cNvPr>
          <p:cNvSpPr/>
          <p:nvPr/>
        </p:nvSpPr>
        <p:spPr>
          <a:xfrm>
            <a:off x="1853386" y="1685249"/>
            <a:ext cx="8652387" cy="507831"/>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与</a:t>
            </a:r>
            <a:r>
              <a:rPr lang="en-US" altLang="zh-CN">
                <a:latin typeface="微软雅黑 Light" panose="020B0502040204020203" pitchFamily="34" charset="-122"/>
                <a:ea typeface="微软雅黑 Light" panose="020B0502040204020203" pitchFamily="34" charset="-122"/>
              </a:rPr>
              <a:t>typeof</a:t>
            </a:r>
            <a:r>
              <a:rPr lang="zh-CN" altLang="en-US">
                <a:latin typeface="微软雅黑 Light" panose="020B0502040204020203" pitchFamily="34" charset="-122"/>
                <a:ea typeface="微软雅黑 Light" panose="020B0502040204020203" pitchFamily="34" charset="-122"/>
              </a:rPr>
              <a:t>类似，但是输出的类型结构要比</a:t>
            </a:r>
            <a:r>
              <a:rPr lang="en-US" altLang="zh-CN">
                <a:latin typeface="微软雅黑 Light" panose="020B0502040204020203" pitchFamily="34" charset="-122"/>
                <a:ea typeface="微软雅黑 Light" panose="020B0502040204020203" pitchFamily="34" charset="-122"/>
              </a:rPr>
              <a:t>typeof</a:t>
            </a:r>
            <a:r>
              <a:rPr lang="zh-CN" altLang="en-US">
                <a:latin typeface="微软雅黑 Light" panose="020B0502040204020203" pitchFamily="34" charset="-122"/>
                <a:ea typeface="微软雅黑 Light" panose="020B0502040204020203" pitchFamily="34" charset="-122"/>
              </a:rPr>
              <a:t>输出的类型更加模糊，属于中间层</a:t>
            </a:r>
            <a:endParaRPr lang="en-US" altLang="zh-CN">
              <a:latin typeface="微软雅黑 Light" panose="020B0502040204020203" pitchFamily="34" charset="-122"/>
              <a:ea typeface="微软雅黑 Light" panose="020B0502040204020203" pitchFamily="34" charset="-122"/>
            </a:endParaRPr>
          </a:p>
        </p:txBody>
      </p:sp>
      <p:sp>
        <p:nvSpPr>
          <p:cNvPr id="33" name="矩形 32">
            <a:extLst>
              <a:ext uri="{FF2B5EF4-FFF2-40B4-BE49-F238E27FC236}">
                <a16:creationId xmlns:a16="http://schemas.microsoft.com/office/drawing/2014/main" id="{B07C890E-B78D-4E74-B735-F0399A3EA4F4}"/>
              </a:ext>
            </a:extLst>
          </p:cNvPr>
          <p:cNvSpPr/>
          <p:nvPr/>
        </p:nvSpPr>
        <p:spPr>
          <a:xfrm>
            <a:off x="1853387" y="2161515"/>
            <a:ext cx="5486400" cy="460704"/>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基于面向对象的概念所设计的对象类属性</a:t>
            </a:r>
            <a:endParaRPr lang="en-US" altLang="zh-CN">
              <a:latin typeface="微软雅黑 Light" panose="020B0502040204020203" pitchFamily="34" charset="-122"/>
              <a:ea typeface="微软雅黑 Light" panose="020B0502040204020203" pitchFamily="34" charset="-122"/>
            </a:endParaRPr>
          </a:p>
        </p:txBody>
      </p:sp>
      <p:sp>
        <p:nvSpPr>
          <p:cNvPr id="35" name="矩形 34">
            <a:extLst>
              <a:ext uri="{FF2B5EF4-FFF2-40B4-BE49-F238E27FC236}">
                <a16:creationId xmlns:a16="http://schemas.microsoft.com/office/drawing/2014/main" id="{AA2BEA51-A00E-4AF1-929E-60E7C742E48C}"/>
              </a:ext>
            </a:extLst>
          </p:cNvPr>
          <p:cNvSpPr/>
          <p:nvPr/>
        </p:nvSpPr>
        <p:spPr>
          <a:xfrm>
            <a:off x="688258" y="3643527"/>
            <a:ext cx="2133600" cy="2169825"/>
          </a:xfrm>
          <a:prstGeom prst="rect">
            <a:avLst/>
          </a:prstGeom>
        </p:spPr>
        <p:txBody>
          <a:bodyPr wrap="square">
            <a:spAutoFit/>
          </a:bodyPr>
          <a:lstStyle/>
          <a:p>
            <a:pPr>
              <a:lnSpc>
                <a:spcPct val="150000"/>
              </a:lnSpc>
            </a:pPr>
            <a:r>
              <a:rPr lang="en-US" altLang="zh-CN">
                <a:latin typeface="微软雅黑 Light" panose="020B0502040204020203" pitchFamily="34" charset="-122"/>
                <a:ea typeface="微软雅黑 Light" panose="020B0502040204020203" pitchFamily="34" charset="-122"/>
              </a:rPr>
              <a:t>is.charactor()</a:t>
            </a:r>
          </a:p>
          <a:p>
            <a:pPr>
              <a:lnSpc>
                <a:spcPct val="150000"/>
              </a:lnSpc>
            </a:pPr>
            <a:r>
              <a:rPr lang="en-US" altLang="zh-CN">
                <a:latin typeface="微软雅黑 Light" panose="020B0502040204020203" pitchFamily="34" charset="-122"/>
                <a:ea typeface="微软雅黑 Light" panose="020B0502040204020203" pitchFamily="34" charset="-122"/>
              </a:rPr>
              <a:t>is. numeric()</a:t>
            </a:r>
          </a:p>
          <a:p>
            <a:pPr marL="742950" lvl="1"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is.interger()</a:t>
            </a:r>
          </a:p>
          <a:p>
            <a:pPr marL="742950" lvl="1"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is.double()</a:t>
            </a:r>
          </a:p>
          <a:p>
            <a:pPr>
              <a:lnSpc>
                <a:spcPct val="150000"/>
              </a:lnSpc>
            </a:pPr>
            <a:r>
              <a:rPr lang="en-US" altLang="zh-CN">
                <a:latin typeface="微软雅黑 Light" panose="020B0502040204020203" pitchFamily="34" charset="-122"/>
                <a:ea typeface="微软雅黑 Light" panose="020B0502040204020203" pitchFamily="34" charset="-122"/>
              </a:rPr>
              <a:t>is.</a:t>
            </a:r>
            <a:r>
              <a:rPr lang="zh-CN" altLang="en-US">
                <a:latin typeface="微软雅黑 Light" panose="020B0502040204020203" pitchFamily="34" charset="-122"/>
                <a:ea typeface="微软雅黑 Light" panose="020B0502040204020203" pitchFamily="34" charset="-122"/>
              </a:rPr>
              <a:t> </a:t>
            </a:r>
            <a:r>
              <a:rPr lang="en-US" altLang="zh-CN">
                <a:latin typeface="微软雅黑 Light" panose="020B0502040204020203" pitchFamily="34" charset="-122"/>
                <a:ea typeface="微软雅黑 Light" panose="020B0502040204020203" pitchFamily="34" charset="-122"/>
              </a:rPr>
              <a:t>l</a:t>
            </a:r>
            <a:r>
              <a:rPr lang="zh-CN" altLang="en-US">
                <a:latin typeface="微软雅黑 Light" panose="020B0502040204020203" pitchFamily="34" charset="-122"/>
                <a:ea typeface="微软雅黑 Light" panose="020B0502040204020203" pitchFamily="34" charset="-122"/>
              </a:rPr>
              <a:t>ogical</a:t>
            </a:r>
            <a:r>
              <a:rPr lang="en-US" altLang="zh-CN">
                <a:latin typeface="微软雅黑 Light" panose="020B0502040204020203" pitchFamily="34" charset="-122"/>
                <a:ea typeface="微软雅黑 Light" panose="020B0502040204020203" pitchFamily="34" charset="-122"/>
              </a:rPr>
              <a:t>()</a:t>
            </a:r>
          </a:p>
        </p:txBody>
      </p:sp>
      <p:sp>
        <p:nvSpPr>
          <p:cNvPr id="36" name="矩形 35">
            <a:extLst>
              <a:ext uri="{FF2B5EF4-FFF2-40B4-BE49-F238E27FC236}">
                <a16:creationId xmlns:a16="http://schemas.microsoft.com/office/drawing/2014/main" id="{A27BF8A7-949D-4F45-B2BD-9327112B62CE}"/>
              </a:ext>
            </a:extLst>
          </p:cNvPr>
          <p:cNvSpPr/>
          <p:nvPr/>
        </p:nvSpPr>
        <p:spPr>
          <a:xfrm>
            <a:off x="3018504" y="3643527"/>
            <a:ext cx="2241754" cy="2169825"/>
          </a:xfrm>
          <a:prstGeom prst="rect">
            <a:avLst/>
          </a:prstGeom>
        </p:spPr>
        <p:txBody>
          <a:bodyPr wrap="square">
            <a:spAutoFit/>
          </a:bodyPr>
          <a:lstStyle/>
          <a:p>
            <a:pPr>
              <a:lnSpc>
                <a:spcPct val="150000"/>
              </a:lnSpc>
            </a:pPr>
            <a:r>
              <a:rPr lang="en-US" altLang="zh-CN">
                <a:latin typeface="微软雅黑 Light" panose="020B0502040204020203" pitchFamily="34" charset="-122"/>
                <a:ea typeface="微软雅黑 Light" panose="020B0502040204020203" pitchFamily="34" charset="-122"/>
              </a:rPr>
              <a:t>as. character()</a:t>
            </a:r>
          </a:p>
          <a:p>
            <a:pPr>
              <a:lnSpc>
                <a:spcPct val="150000"/>
              </a:lnSpc>
            </a:pPr>
            <a:r>
              <a:rPr lang="en-US" altLang="zh-CN">
                <a:latin typeface="微软雅黑 Light" panose="020B0502040204020203" pitchFamily="34" charset="-122"/>
                <a:ea typeface="微软雅黑 Light" panose="020B0502040204020203" pitchFamily="34" charset="-122"/>
              </a:rPr>
              <a:t>as. numeric()</a:t>
            </a:r>
          </a:p>
          <a:p>
            <a:pPr marL="742950" lvl="1"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as.interger()</a:t>
            </a:r>
          </a:p>
          <a:p>
            <a:pPr marL="742950" lvl="1"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as.double()</a:t>
            </a:r>
          </a:p>
          <a:p>
            <a:pPr>
              <a:lnSpc>
                <a:spcPct val="150000"/>
              </a:lnSpc>
            </a:pPr>
            <a:r>
              <a:rPr lang="en-US" altLang="zh-CN">
                <a:latin typeface="微软雅黑 Light" panose="020B0502040204020203" pitchFamily="34" charset="-122"/>
                <a:ea typeface="微软雅黑 Light" panose="020B0502040204020203" pitchFamily="34" charset="-122"/>
              </a:rPr>
              <a:t>as.</a:t>
            </a:r>
            <a:r>
              <a:rPr lang="zh-CN" altLang="en-US">
                <a:latin typeface="微软雅黑 Light" panose="020B0502040204020203" pitchFamily="34" charset="-122"/>
                <a:ea typeface="微软雅黑 Light" panose="020B0502040204020203" pitchFamily="34" charset="-122"/>
              </a:rPr>
              <a:t> </a:t>
            </a:r>
            <a:r>
              <a:rPr lang="en-US" altLang="zh-CN">
                <a:latin typeface="微软雅黑 Light" panose="020B0502040204020203" pitchFamily="34" charset="-122"/>
                <a:ea typeface="微软雅黑 Light" panose="020B0502040204020203" pitchFamily="34" charset="-122"/>
              </a:rPr>
              <a:t>l</a:t>
            </a:r>
            <a:r>
              <a:rPr lang="zh-CN" altLang="en-US">
                <a:latin typeface="微软雅黑 Light" panose="020B0502040204020203" pitchFamily="34" charset="-122"/>
                <a:ea typeface="微软雅黑 Light" panose="020B0502040204020203" pitchFamily="34" charset="-122"/>
              </a:rPr>
              <a:t>ogical</a:t>
            </a:r>
            <a:r>
              <a:rPr lang="en-US" altLang="zh-CN">
                <a:latin typeface="微软雅黑 Light" panose="020B0502040204020203" pitchFamily="34" charset="-122"/>
                <a:ea typeface="微软雅黑 Light" panose="020B0502040204020203" pitchFamily="34" charset="-122"/>
              </a:rPr>
              <a:t>()</a:t>
            </a:r>
          </a:p>
        </p:txBody>
      </p:sp>
      <p:sp>
        <p:nvSpPr>
          <p:cNvPr id="37" name="矩形 36">
            <a:extLst>
              <a:ext uri="{FF2B5EF4-FFF2-40B4-BE49-F238E27FC236}">
                <a16:creationId xmlns:a16="http://schemas.microsoft.com/office/drawing/2014/main" id="{54EDA199-8792-42EF-AF63-C14656F196D4}"/>
              </a:ext>
            </a:extLst>
          </p:cNvPr>
          <p:cNvSpPr/>
          <p:nvPr/>
        </p:nvSpPr>
        <p:spPr>
          <a:xfrm>
            <a:off x="5899355" y="3643527"/>
            <a:ext cx="2133600" cy="1754326"/>
          </a:xfrm>
          <a:prstGeom prst="rect">
            <a:avLst/>
          </a:prstGeom>
        </p:spPr>
        <p:txBody>
          <a:bodyPr wrap="square">
            <a:spAutoFit/>
          </a:bodyPr>
          <a:lstStyle/>
          <a:p>
            <a:pPr>
              <a:lnSpc>
                <a:spcPct val="150000"/>
              </a:lnSpc>
            </a:pPr>
            <a:r>
              <a:rPr lang="en-US" altLang="zh-CN">
                <a:latin typeface="微软雅黑 Light" panose="020B0502040204020203" pitchFamily="34" charset="-122"/>
                <a:ea typeface="微软雅黑 Light" panose="020B0502040204020203" pitchFamily="34" charset="-122"/>
              </a:rPr>
              <a:t>is.matrix()</a:t>
            </a:r>
          </a:p>
          <a:p>
            <a:pPr>
              <a:lnSpc>
                <a:spcPct val="150000"/>
              </a:lnSpc>
            </a:pPr>
            <a:r>
              <a:rPr lang="en-US" altLang="zh-CN">
                <a:latin typeface="微软雅黑 Light" panose="020B0502040204020203" pitchFamily="34" charset="-122"/>
                <a:ea typeface="微软雅黑 Light" panose="020B0502040204020203" pitchFamily="34" charset="-122"/>
              </a:rPr>
              <a:t>is.array()</a:t>
            </a:r>
          </a:p>
          <a:p>
            <a:pPr>
              <a:lnSpc>
                <a:spcPct val="150000"/>
              </a:lnSpc>
            </a:pPr>
            <a:r>
              <a:rPr lang="en-US" altLang="zh-CN">
                <a:latin typeface="微软雅黑 Light" panose="020B0502040204020203" pitchFamily="34" charset="-122"/>
                <a:ea typeface="微软雅黑 Light" panose="020B0502040204020203" pitchFamily="34" charset="-122"/>
              </a:rPr>
              <a:t>is.</a:t>
            </a:r>
            <a:r>
              <a:rPr lang="zh-CN" altLang="en-US">
                <a:latin typeface="微软雅黑 Light" panose="020B0502040204020203" pitchFamily="34" charset="-122"/>
                <a:ea typeface="微软雅黑 Light" panose="020B0502040204020203" pitchFamily="34" charset="-122"/>
              </a:rPr>
              <a:t> </a:t>
            </a:r>
            <a:r>
              <a:rPr lang="en-US" altLang="zh-CN">
                <a:latin typeface="微软雅黑 Light" panose="020B0502040204020203" pitchFamily="34" charset="-122"/>
                <a:ea typeface="微软雅黑 Light" panose="020B0502040204020203" pitchFamily="34" charset="-122"/>
              </a:rPr>
              <a:t>data.frame()</a:t>
            </a:r>
          </a:p>
          <a:p>
            <a:pPr>
              <a:lnSpc>
                <a:spcPct val="150000"/>
              </a:lnSpc>
            </a:pPr>
            <a:r>
              <a:rPr lang="en-US" altLang="zh-CN">
                <a:latin typeface="微软雅黑 Light" panose="020B0502040204020203" pitchFamily="34" charset="-122"/>
                <a:ea typeface="微软雅黑 Light" panose="020B0502040204020203" pitchFamily="34" charset="-122"/>
              </a:rPr>
              <a:t>Is.list()</a:t>
            </a:r>
          </a:p>
        </p:txBody>
      </p:sp>
      <p:sp>
        <p:nvSpPr>
          <p:cNvPr id="38" name="矩形 37">
            <a:extLst>
              <a:ext uri="{FF2B5EF4-FFF2-40B4-BE49-F238E27FC236}">
                <a16:creationId xmlns:a16="http://schemas.microsoft.com/office/drawing/2014/main" id="{65AFAA22-C72D-4EB7-8843-F352E3C3CD8B}"/>
              </a:ext>
            </a:extLst>
          </p:cNvPr>
          <p:cNvSpPr/>
          <p:nvPr/>
        </p:nvSpPr>
        <p:spPr>
          <a:xfrm>
            <a:off x="8229600" y="3643527"/>
            <a:ext cx="1691148" cy="1754326"/>
          </a:xfrm>
          <a:prstGeom prst="rect">
            <a:avLst/>
          </a:prstGeom>
        </p:spPr>
        <p:txBody>
          <a:bodyPr wrap="square">
            <a:spAutoFit/>
          </a:bodyPr>
          <a:lstStyle/>
          <a:p>
            <a:pPr>
              <a:lnSpc>
                <a:spcPct val="150000"/>
              </a:lnSpc>
            </a:pPr>
            <a:r>
              <a:rPr lang="en-US" altLang="zh-CN">
                <a:latin typeface="微软雅黑 Light" panose="020B0502040204020203" pitchFamily="34" charset="-122"/>
                <a:ea typeface="微软雅黑 Light" panose="020B0502040204020203" pitchFamily="34" charset="-122"/>
              </a:rPr>
              <a:t>as. matrix()</a:t>
            </a:r>
          </a:p>
          <a:p>
            <a:pPr>
              <a:lnSpc>
                <a:spcPct val="150000"/>
              </a:lnSpc>
            </a:pPr>
            <a:r>
              <a:rPr lang="en-US" altLang="zh-CN">
                <a:latin typeface="微软雅黑 Light" panose="020B0502040204020203" pitchFamily="34" charset="-122"/>
                <a:ea typeface="微软雅黑 Light" panose="020B0502040204020203" pitchFamily="34" charset="-122"/>
              </a:rPr>
              <a:t>as. array()</a:t>
            </a:r>
          </a:p>
          <a:p>
            <a:pPr>
              <a:lnSpc>
                <a:spcPct val="150000"/>
              </a:lnSpc>
            </a:pPr>
            <a:r>
              <a:rPr lang="en-US" altLang="zh-CN">
                <a:latin typeface="微软雅黑 Light" panose="020B0502040204020203" pitchFamily="34" charset="-122"/>
                <a:ea typeface="微软雅黑 Light" panose="020B0502040204020203" pitchFamily="34" charset="-122"/>
              </a:rPr>
              <a:t>as.data.frame()</a:t>
            </a:r>
          </a:p>
          <a:p>
            <a:pPr>
              <a:lnSpc>
                <a:spcPct val="150000"/>
              </a:lnSpc>
            </a:pPr>
            <a:r>
              <a:rPr lang="en-US" altLang="zh-CN">
                <a:latin typeface="微软雅黑 Light" panose="020B0502040204020203" pitchFamily="34" charset="-122"/>
                <a:ea typeface="微软雅黑 Light" panose="020B0502040204020203" pitchFamily="34" charset="-122"/>
              </a:rPr>
              <a:t>as.list()</a:t>
            </a:r>
          </a:p>
        </p:txBody>
      </p:sp>
      <p:cxnSp>
        <p:nvCxnSpPr>
          <p:cNvPr id="39" name="直接连接符 38">
            <a:extLst>
              <a:ext uri="{FF2B5EF4-FFF2-40B4-BE49-F238E27FC236}">
                <a16:creationId xmlns:a16="http://schemas.microsoft.com/office/drawing/2014/main" id="{1F58B3C6-B1E1-44E0-AAC9-87C57F3A40DD}"/>
              </a:ext>
            </a:extLst>
          </p:cNvPr>
          <p:cNvCxnSpPr>
            <a:cxnSpLocks/>
          </p:cNvCxnSpPr>
          <p:nvPr/>
        </p:nvCxnSpPr>
        <p:spPr>
          <a:xfrm>
            <a:off x="688258" y="3444487"/>
            <a:ext cx="93504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C30F1C7-E9D7-4EA2-86D4-20EB734B9729}"/>
              </a:ext>
            </a:extLst>
          </p:cNvPr>
          <p:cNvCxnSpPr>
            <a:cxnSpLocks/>
          </p:cNvCxnSpPr>
          <p:nvPr/>
        </p:nvCxnSpPr>
        <p:spPr>
          <a:xfrm>
            <a:off x="2831690" y="3814916"/>
            <a:ext cx="0" cy="2104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D762BFE1-CE81-4E9B-981E-13CBE6A3C039}"/>
              </a:ext>
            </a:extLst>
          </p:cNvPr>
          <p:cNvSpPr/>
          <p:nvPr/>
        </p:nvSpPr>
        <p:spPr>
          <a:xfrm>
            <a:off x="476868" y="2922175"/>
            <a:ext cx="9773255" cy="507831"/>
          </a:xfrm>
          <a:prstGeom prst="rect">
            <a:avLst/>
          </a:prstGeom>
        </p:spPr>
        <p:txBody>
          <a:bodyPr wrap="square">
            <a:spAutoFit/>
          </a:bodyPr>
          <a:lstStyle/>
          <a:p>
            <a:pPr algn="ctr">
              <a:lnSpc>
                <a:spcPct val="150000"/>
              </a:lnSpc>
            </a:pPr>
            <a:r>
              <a:rPr lang="en-US" altLang="zh-CN">
                <a:latin typeface="微软雅黑 Light" panose="020B0502040204020203" pitchFamily="34" charset="-122"/>
                <a:ea typeface="微软雅黑 Light" panose="020B0502040204020203" pitchFamily="34" charset="-122"/>
              </a:rPr>
              <a:t>is</a:t>
            </a:r>
            <a:r>
              <a:rPr lang="zh-CN" altLang="en-US">
                <a:latin typeface="微软雅黑 Light" panose="020B0502040204020203" pitchFamily="34" charset="-122"/>
                <a:ea typeface="微软雅黑 Light" panose="020B0502040204020203" pitchFamily="34" charset="-122"/>
              </a:rPr>
              <a:t>表示类型判断，输出布尔结果，</a:t>
            </a:r>
            <a:r>
              <a:rPr lang="en-US" altLang="zh-CN">
                <a:latin typeface="微软雅黑 Light" panose="020B0502040204020203" pitchFamily="34" charset="-122"/>
                <a:ea typeface="微软雅黑 Light" panose="020B0502040204020203" pitchFamily="34" charset="-122"/>
              </a:rPr>
              <a:t>as</a:t>
            </a:r>
            <a:r>
              <a:rPr lang="zh-CN" altLang="en-US">
                <a:latin typeface="微软雅黑 Light" panose="020B0502040204020203" pitchFamily="34" charset="-122"/>
                <a:ea typeface="微软雅黑 Light" panose="020B0502040204020203" pitchFamily="34" charset="-122"/>
              </a:rPr>
              <a:t>语句为强制转化</a:t>
            </a:r>
            <a:r>
              <a:rPr lang="en-US" altLang="zh-CN">
                <a:latin typeface="微软雅黑 Light" panose="020B0502040204020203" pitchFamily="34" charset="-122"/>
                <a:ea typeface="微软雅黑 Light" panose="020B0502040204020203" pitchFamily="34" charset="-122"/>
              </a:rPr>
              <a:t>,</a:t>
            </a:r>
            <a:r>
              <a:rPr lang="zh-CN" altLang="en-US">
                <a:latin typeface="微软雅黑 Light" panose="020B0502040204020203" pitchFamily="34" charset="-122"/>
                <a:ea typeface="微软雅黑 Light" panose="020B0502040204020203" pitchFamily="34" charset="-122"/>
              </a:rPr>
              <a:t>一般遵循从底层对象向高级对象转化</a:t>
            </a:r>
            <a:endParaRPr lang="en-US" altLang="zh-CN">
              <a:latin typeface="微软雅黑 Light" panose="020B0502040204020203" pitchFamily="34" charset="-122"/>
              <a:ea typeface="微软雅黑 Light" panose="020B0502040204020203" pitchFamily="34" charset="-122"/>
            </a:endParaRPr>
          </a:p>
        </p:txBody>
      </p:sp>
      <p:cxnSp>
        <p:nvCxnSpPr>
          <p:cNvPr id="22" name="直接连接符 21">
            <a:extLst>
              <a:ext uri="{FF2B5EF4-FFF2-40B4-BE49-F238E27FC236}">
                <a16:creationId xmlns:a16="http://schemas.microsoft.com/office/drawing/2014/main" id="{C4DF75B0-782A-4C51-A43C-796A6880B68B}"/>
              </a:ext>
            </a:extLst>
          </p:cNvPr>
          <p:cNvCxnSpPr>
            <a:cxnSpLocks/>
          </p:cNvCxnSpPr>
          <p:nvPr/>
        </p:nvCxnSpPr>
        <p:spPr>
          <a:xfrm>
            <a:off x="5397910" y="3814916"/>
            <a:ext cx="0" cy="2104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0DB5E43-96FD-4F8A-BA41-2FEDC30E4DED}"/>
              </a:ext>
            </a:extLst>
          </p:cNvPr>
          <p:cNvCxnSpPr>
            <a:cxnSpLocks/>
          </p:cNvCxnSpPr>
          <p:nvPr/>
        </p:nvCxnSpPr>
        <p:spPr>
          <a:xfrm>
            <a:off x="7826477" y="3814916"/>
            <a:ext cx="0" cy="2104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153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1.2 R</a:t>
            </a:r>
            <a:r>
              <a:rPr lang="zh-CN" altLang="en-US" b="1">
                <a:latin typeface="微软雅黑 Light" panose="020B0502040204020203" pitchFamily="34" charset="-122"/>
                <a:ea typeface="微软雅黑 Light" panose="020B0502040204020203" pitchFamily="34" charset="-122"/>
              </a:rPr>
              <a:t>语言基础基础数据结构</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因子变量</a:t>
            </a:r>
          </a:p>
        </p:txBody>
      </p:sp>
      <p:sp>
        <p:nvSpPr>
          <p:cNvPr id="8" name="矩形 7">
            <a:extLst>
              <a:ext uri="{FF2B5EF4-FFF2-40B4-BE49-F238E27FC236}">
                <a16:creationId xmlns:a16="http://schemas.microsoft.com/office/drawing/2014/main" id="{105074E2-C290-4287-8060-C99EF8802CB8}"/>
              </a:ext>
            </a:extLst>
          </p:cNvPr>
          <p:cNvSpPr/>
          <p:nvPr/>
        </p:nvSpPr>
        <p:spPr>
          <a:xfrm>
            <a:off x="285136" y="983103"/>
            <a:ext cx="9743768" cy="460704"/>
          </a:xfrm>
          <a:prstGeom prst="rect">
            <a:avLst/>
          </a:prstGeom>
        </p:spPr>
        <p:txBody>
          <a:bodyPr wrap="squar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因子变量是向量的一种特殊形式，其底层仍然属于向量，可由数值型、文本型向量转化而来</a:t>
            </a:r>
            <a:endParaRPr lang="en-US" altLang="zh-CN" b="1">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727B0D09-FBA9-4A32-9856-174427A186A2}"/>
              </a:ext>
            </a:extLst>
          </p:cNvPr>
          <p:cNvSpPr/>
          <p:nvPr/>
        </p:nvSpPr>
        <p:spPr>
          <a:xfrm>
            <a:off x="373626" y="1778082"/>
            <a:ext cx="943897" cy="507831"/>
          </a:xfrm>
          <a:prstGeom prst="rect">
            <a:avLst/>
          </a:prstGeom>
        </p:spPr>
        <p:txBody>
          <a:bodyPr wrap="square">
            <a:spAutoFit/>
          </a:bodyPr>
          <a:lstStyle/>
          <a:p>
            <a:pPr>
              <a:lnSpc>
                <a:spcPct val="150000"/>
              </a:lnSpc>
            </a:pPr>
            <a:r>
              <a:rPr lang="en-US" altLang="zh-CN">
                <a:latin typeface="微软雅黑 Light" panose="020B0502040204020203" pitchFamily="34" charset="-122"/>
                <a:ea typeface="微软雅黑 Light" panose="020B0502040204020203" pitchFamily="34" charset="-122"/>
              </a:rPr>
              <a:t>factor</a:t>
            </a:r>
          </a:p>
        </p:txBody>
      </p:sp>
      <p:sp>
        <p:nvSpPr>
          <p:cNvPr id="21" name="矩形 20">
            <a:extLst>
              <a:ext uri="{FF2B5EF4-FFF2-40B4-BE49-F238E27FC236}">
                <a16:creationId xmlns:a16="http://schemas.microsoft.com/office/drawing/2014/main" id="{95A58221-FE7A-4A21-85A3-D906D80389EB}"/>
              </a:ext>
            </a:extLst>
          </p:cNvPr>
          <p:cNvSpPr/>
          <p:nvPr/>
        </p:nvSpPr>
        <p:spPr>
          <a:xfrm>
            <a:off x="1229032" y="1532441"/>
            <a:ext cx="2241755"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factor</a:t>
            </a:r>
          </a:p>
        </p:txBody>
      </p:sp>
      <p:sp>
        <p:nvSpPr>
          <p:cNvPr id="22" name="矩形 21">
            <a:extLst>
              <a:ext uri="{FF2B5EF4-FFF2-40B4-BE49-F238E27FC236}">
                <a16:creationId xmlns:a16="http://schemas.microsoft.com/office/drawing/2014/main" id="{6CEEE71C-F74A-4A0A-A513-693F1EFB820E}"/>
              </a:ext>
            </a:extLst>
          </p:cNvPr>
          <p:cNvSpPr/>
          <p:nvPr/>
        </p:nvSpPr>
        <p:spPr>
          <a:xfrm>
            <a:off x="1229032" y="2128906"/>
            <a:ext cx="2241755"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ordered factor </a:t>
            </a:r>
          </a:p>
        </p:txBody>
      </p:sp>
      <p:sp>
        <p:nvSpPr>
          <p:cNvPr id="3" name="箭头: 下 2">
            <a:extLst>
              <a:ext uri="{FF2B5EF4-FFF2-40B4-BE49-F238E27FC236}">
                <a16:creationId xmlns:a16="http://schemas.microsoft.com/office/drawing/2014/main" id="{1B0A06C2-173F-4821-AEC9-A82DB9AF9D87}"/>
              </a:ext>
            </a:extLst>
          </p:cNvPr>
          <p:cNvSpPr/>
          <p:nvPr/>
        </p:nvSpPr>
        <p:spPr>
          <a:xfrm rot="5400000">
            <a:off x="4090219" y="1845860"/>
            <a:ext cx="275303" cy="555800"/>
          </a:xfrm>
          <a:prstGeom prst="downArrow">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28FDCCA0-525D-4222-8B77-B31A1CAB9CCB}"/>
              </a:ext>
            </a:extLst>
          </p:cNvPr>
          <p:cNvSpPr/>
          <p:nvPr/>
        </p:nvSpPr>
        <p:spPr>
          <a:xfrm>
            <a:off x="4763449" y="1532441"/>
            <a:ext cx="1676681"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numeric</a:t>
            </a:r>
          </a:p>
        </p:txBody>
      </p:sp>
      <p:sp>
        <p:nvSpPr>
          <p:cNvPr id="28" name="矩形 27">
            <a:extLst>
              <a:ext uri="{FF2B5EF4-FFF2-40B4-BE49-F238E27FC236}">
                <a16:creationId xmlns:a16="http://schemas.microsoft.com/office/drawing/2014/main" id="{6D6D9C81-BADA-42DC-ACDB-5E45348EC1B4}"/>
              </a:ext>
            </a:extLst>
          </p:cNvPr>
          <p:cNvSpPr/>
          <p:nvPr/>
        </p:nvSpPr>
        <p:spPr>
          <a:xfrm>
            <a:off x="4763449" y="2128906"/>
            <a:ext cx="1676681"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character</a:t>
            </a:r>
          </a:p>
        </p:txBody>
      </p:sp>
      <p:sp>
        <p:nvSpPr>
          <p:cNvPr id="29" name="矩形 28">
            <a:extLst>
              <a:ext uri="{FF2B5EF4-FFF2-40B4-BE49-F238E27FC236}">
                <a16:creationId xmlns:a16="http://schemas.microsoft.com/office/drawing/2014/main" id="{297B1758-CF99-4624-9DE4-8A0F6A8207DB}"/>
              </a:ext>
            </a:extLst>
          </p:cNvPr>
          <p:cNvSpPr/>
          <p:nvPr/>
        </p:nvSpPr>
        <p:spPr>
          <a:xfrm>
            <a:off x="516194" y="4162546"/>
            <a:ext cx="1602658"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is.factor()</a:t>
            </a:r>
          </a:p>
        </p:txBody>
      </p:sp>
      <p:sp>
        <p:nvSpPr>
          <p:cNvPr id="30" name="矩形 29">
            <a:extLst>
              <a:ext uri="{FF2B5EF4-FFF2-40B4-BE49-F238E27FC236}">
                <a16:creationId xmlns:a16="http://schemas.microsoft.com/office/drawing/2014/main" id="{73825975-376E-49C6-BB07-8A95AA58EAD5}"/>
              </a:ext>
            </a:extLst>
          </p:cNvPr>
          <p:cNvSpPr/>
          <p:nvPr/>
        </p:nvSpPr>
        <p:spPr>
          <a:xfrm>
            <a:off x="516194" y="3576951"/>
            <a:ext cx="1602658"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factor()</a:t>
            </a:r>
          </a:p>
        </p:txBody>
      </p:sp>
      <p:sp>
        <p:nvSpPr>
          <p:cNvPr id="34" name="矩形 33">
            <a:extLst>
              <a:ext uri="{FF2B5EF4-FFF2-40B4-BE49-F238E27FC236}">
                <a16:creationId xmlns:a16="http://schemas.microsoft.com/office/drawing/2014/main" id="{15D1CDE6-DF3F-487A-A532-835C7BAEDBAA}"/>
              </a:ext>
            </a:extLst>
          </p:cNvPr>
          <p:cNvSpPr/>
          <p:nvPr/>
        </p:nvSpPr>
        <p:spPr>
          <a:xfrm>
            <a:off x="516194" y="4666125"/>
            <a:ext cx="1602658"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as.factor()</a:t>
            </a:r>
          </a:p>
        </p:txBody>
      </p:sp>
      <p:sp>
        <p:nvSpPr>
          <p:cNvPr id="42" name="矩形 41">
            <a:extLst>
              <a:ext uri="{FF2B5EF4-FFF2-40B4-BE49-F238E27FC236}">
                <a16:creationId xmlns:a16="http://schemas.microsoft.com/office/drawing/2014/main" id="{2AB249FF-A025-439E-BDB1-73D45CC99803}"/>
              </a:ext>
            </a:extLst>
          </p:cNvPr>
          <p:cNvSpPr/>
          <p:nvPr/>
        </p:nvSpPr>
        <p:spPr>
          <a:xfrm>
            <a:off x="373626" y="2904780"/>
            <a:ext cx="3097161" cy="460704"/>
          </a:xfrm>
          <a:prstGeom prst="rect">
            <a:avLst/>
          </a:prstGeom>
        </p:spPr>
        <p:txBody>
          <a:bodyPr wrap="squar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因子变量的三个重要函数：</a:t>
            </a:r>
            <a:endParaRPr lang="en-US" altLang="zh-CN" b="1">
              <a:latin typeface="微软雅黑 Light" panose="020B0502040204020203" pitchFamily="34" charset="-122"/>
              <a:ea typeface="微软雅黑 Light" panose="020B0502040204020203" pitchFamily="34" charset="-122"/>
            </a:endParaRPr>
          </a:p>
        </p:txBody>
      </p:sp>
      <p:sp>
        <p:nvSpPr>
          <p:cNvPr id="44" name="矩形 43">
            <a:extLst>
              <a:ext uri="{FF2B5EF4-FFF2-40B4-BE49-F238E27FC236}">
                <a16:creationId xmlns:a16="http://schemas.microsoft.com/office/drawing/2014/main" id="{2ACBB9C8-6E76-4336-9B22-9648AE328EB1}"/>
              </a:ext>
            </a:extLst>
          </p:cNvPr>
          <p:cNvSpPr/>
          <p:nvPr/>
        </p:nvSpPr>
        <p:spPr>
          <a:xfrm>
            <a:off x="2244213" y="4178114"/>
            <a:ext cx="2453149" cy="419795"/>
          </a:xfrm>
          <a:prstGeom prst="rect">
            <a:avLst/>
          </a:prstGeom>
        </p:spPr>
        <p:txBody>
          <a:bodyPr wrap="square">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判别是否为因子变量</a:t>
            </a:r>
            <a:endParaRPr lang="en-US" altLang="zh-CN" sz="1600">
              <a:latin typeface="微软雅黑 Light" panose="020B0502040204020203" pitchFamily="34" charset="-122"/>
              <a:ea typeface="微软雅黑 Light" panose="020B0502040204020203" pitchFamily="34" charset="-122"/>
            </a:endParaRPr>
          </a:p>
        </p:txBody>
      </p:sp>
      <p:sp>
        <p:nvSpPr>
          <p:cNvPr id="45" name="矩形 44">
            <a:extLst>
              <a:ext uri="{FF2B5EF4-FFF2-40B4-BE49-F238E27FC236}">
                <a16:creationId xmlns:a16="http://schemas.microsoft.com/office/drawing/2014/main" id="{F4B276FC-3092-4211-93FD-61E7B8C4CAF8}"/>
              </a:ext>
            </a:extLst>
          </p:cNvPr>
          <p:cNvSpPr/>
          <p:nvPr/>
        </p:nvSpPr>
        <p:spPr>
          <a:xfrm>
            <a:off x="2244213" y="3633527"/>
            <a:ext cx="2453148" cy="419795"/>
          </a:xfrm>
          <a:prstGeom prst="rect">
            <a:avLst/>
          </a:prstGeom>
        </p:spPr>
        <p:txBody>
          <a:bodyPr wrap="square">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生成因子变量</a:t>
            </a:r>
            <a:endParaRPr lang="en-US" altLang="zh-CN" sz="1600">
              <a:latin typeface="微软雅黑 Light" panose="020B0502040204020203" pitchFamily="34" charset="-122"/>
              <a:ea typeface="微软雅黑 Light" panose="020B0502040204020203" pitchFamily="34" charset="-122"/>
            </a:endParaRPr>
          </a:p>
        </p:txBody>
      </p:sp>
      <p:sp>
        <p:nvSpPr>
          <p:cNvPr id="46" name="矩形 45">
            <a:extLst>
              <a:ext uri="{FF2B5EF4-FFF2-40B4-BE49-F238E27FC236}">
                <a16:creationId xmlns:a16="http://schemas.microsoft.com/office/drawing/2014/main" id="{42A8503E-2E34-4F6A-90EB-1B72B8B074DD}"/>
              </a:ext>
            </a:extLst>
          </p:cNvPr>
          <p:cNvSpPr/>
          <p:nvPr/>
        </p:nvSpPr>
        <p:spPr>
          <a:xfrm>
            <a:off x="2244213" y="4722701"/>
            <a:ext cx="2453148" cy="419795"/>
          </a:xfrm>
          <a:prstGeom prst="rect">
            <a:avLst/>
          </a:prstGeom>
        </p:spPr>
        <p:txBody>
          <a:bodyPr wrap="square">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强制转化为因子变量</a:t>
            </a:r>
            <a:endParaRPr lang="en-US" altLang="zh-CN" sz="160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771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1.3 R</a:t>
            </a:r>
            <a:r>
              <a:rPr lang="zh-CN" altLang="en-US" b="1">
                <a:latin typeface="微软雅黑 Light" panose="020B0502040204020203" pitchFamily="34" charset="-122"/>
                <a:ea typeface="微软雅黑 Light" panose="020B0502040204020203" pitchFamily="34" charset="-122"/>
              </a:rPr>
              <a:t>语言基础基础数据结构</a:t>
            </a:r>
            <a:r>
              <a:rPr lang="en-US" altLang="zh-CN" b="1">
                <a:latin typeface="微软雅黑 Light" panose="020B0502040204020203" pitchFamily="34" charset="-122"/>
                <a:ea typeface="微软雅黑 Light" panose="020B0502040204020203" pitchFamily="34" charset="-122"/>
              </a:rPr>
              <a:t>——</a:t>
            </a:r>
            <a:r>
              <a:rPr lang="zh-CN" altLang="zh-CN">
                <a:latin typeface="微软雅黑 Light" panose="020B0502040204020203" pitchFamily="34" charset="-122"/>
                <a:ea typeface="微软雅黑 Light" panose="020B0502040204020203" pitchFamily="34" charset="-122"/>
              </a:rPr>
              <a:t>数据索引与切片、聚合</a:t>
            </a:r>
            <a:endParaRPr lang="zh-CN" altLang="en-US" b="1">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727B0D09-FBA9-4A32-9856-174427A186A2}"/>
              </a:ext>
            </a:extLst>
          </p:cNvPr>
          <p:cNvSpPr/>
          <p:nvPr/>
        </p:nvSpPr>
        <p:spPr>
          <a:xfrm>
            <a:off x="196644" y="970607"/>
            <a:ext cx="2453316" cy="507831"/>
          </a:xfrm>
          <a:prstGeom prst="rect">
            <a:avLst/>
          </a:prstGeom>
        </p:spPr>
        <p:txBody>
          <a:bodyPr wrap="square">
            <a:spAutoFit/>
          </a:bodyPr>
          <a:lstStyle/>
          <a:p>
            <a:pPr algn="ctr">
              <a:lnSpc>
                <a:spcPct val="150000"/>
              </a:lnSpc>
            </a:pPr>
            <a:r>
              <a:rPr lang="zh-CN" altLang="en-US" b="1">
                <a:latin typeface="微软雅黑 Light" panose="020B0502040204020203" pitchFamily="34" charset="-122"/>
                <a:ea typeface="微软雅黑 Light" panose="020B0502040204020203" pitchFamily="34" charset="-122"/>
              </a:rPr>
              <a:t>向量索引</a:t>
            </a:r>
            <a:endParaRPr lang="en-US" altLang="zh-CN" b="1">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2AAB827D-4F87-49A6-8E6A-5F82BFB36834}"/>
              </a:ext>
            </a:extLst>
          </p:cNvPr>
          <p:cNvSpPr/>
          <p:nvPr/>
        </p:nvSpPr>
        <p:spPr>
          <a:xfrm>
            <a:off x="3228253" y="970607"/>
            <a:ext cx="2453317" cy="507831"/>
          </a:xfrm>
          <a:prstGeom prst="rect">
            <a:avLst/>
          </a:prstGeom>
        </p:spPr>
        <p:txBody>
          <a:bodyPr wrap="square">
            <a:spAutoFit/>
          </a:bodyPr>
          <a:lstStyle/>
          <a:p>
            <a:pPr algn="ctr">
              <a:lnSpc>
                <a:spcPct val="150000"/>
              </a:lnSpc>
            </a:pPr>
            <a:r>
              <a:rPr lang="zh-CN" altLang="en-US" b="1">
                <a:latin typeface="微软雅黑 Light" panose="020B0502040204020203" pitchFamily="34" charset="-122"/>
                <a:ea typeface="微软雅黑 Light" panose="020B0502040204020203" pitchFamily="34" charset="-122"/>
              </a:rPr>
              <a:t>数据框索引</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切片</a:t>
            </a:r>
            <a:endParaRPr lang="en-US" altLang="zh-CN" b="1">
              <a:latin typeface="微软雅黑 Light" panose="020B0502040204020203" pitchFamily="34" charset="-122"/>
              <a:ea typeface="微软雅黑 Light" panose="020B0502040204020203" pitchFamily="34" charset="-122"/>
            </a:endParaRPr>
          </a:p>
        </p:txBody>
      </p:sp>
      <p:sp>
        <p:nvSpPr>
          <p:cNvPr id="18" name="矩形 17">
            <a:extLst>
              <a:ext uri="{FF2B5EF4-FFF2-40B4-BE49-F238E27FC236}">
                <a16:creationId xmlns:a16="http://schemas.microsoft.com/office/drawing/2014/main" id="{D2D03CE8-5DE3-44A9-9E6E-F35D8D14DAA6}"/>
              </a:ext>
            </a:extLst>
          </p:cNvPr>
          <p:cNvSpPr/>
          <p:nvPr/>
        </p:nvSpPr>
        <p:spPr>
          <a:xfrm>
            <a:off x="5915743" y="970607"/>
            <a:ext cx="2453317" cy="507831"/>
          </a:xfrm>
          <a:prstGeom prst="rect">
            <a:avLst/>
          </a:prstGeom>
        </p:spPr>
        <p:txBody>
          <a:bodyPr wrap="square">
            <a:spAutoFit/>
          </a:bodyPr>
          <a:lstStyle/>
          <a:p>
            <a:pPr algn="ctr">
              <a:lnSpc>
                <a:spcPct val="150000"/>
              </a:lnSpc>
            </a:pPr>
            <a:r>
              <a:rPr lang="zh-CN" altLang="en-US" b="1">
                <a:latin typeface="微软雅黑 Light" panose="020B0502040204020203" pitchFamily="34" charset="-122"/>
                <a:ea typeface="微软雅黑 Light" panose="020B0502040204020203" pitchFamily="34" charset="-122"/>
              </a:rPr>
              <a:t>变量计算</a:t>
            </a:r>
            <a:endParaRPr lang="en-US" altLang="zh-CN" b="1">
              <a:latin typeface="微软雅黑 Light" panose="020B0502040204020203" pitchFamily="34" charset="-122"/>
              <a:ea typeface="微软雅黑 Light" panose="020B0502040204020203" pitchFamily="34" charset="-122"/>
            </a:endParaRPr>
          </a:p>
        </p:txBody>
      </p:sp>
      <p:sp>
        <p:nvSpPr>
          <p:cNvPr id="19" name="矩形 18">
            <a:extLst>
              <a:ext uri="{FF2B5EF4-FFF2-40B4-BE49-F238E27FC236}">
                <a16:creationId xmlns:a16="http://schemas.microsoft.com/office/drawing/2014/main" id="{7A0CB144-2D50-424B-AC03-439BCEE21E6D}"/>
              </a:ext>
            </a:extLst>
          </p:cNvPr>
          <p:cNvSpPr/>
          <p:nvPr/>
        </p:nvSpPr>
        <p:spPr>
          <a:xfrm>
            <a:off x="8121446" y="970607"/>
            <a:ext cx="2453317" cy="507831"/>
          </a:xfrm>
          <a:prstGeom prst="rect">
            <a:avLst/>
          </a:prstGeom>
        </p:spPr>
        <p:txBody>
          <a:bodyPr wrap="square">
            <a:spAutoFit/>
          </a:bodyPr>
          <a:lstStyle/>
          <a:p>
            <a:pPr algn="ctr">
              <a:lnSpc>
                <a:spcPct val="150000"/>
              </a:lnSpc>
            </a:pPr>
            <a:r>
              <a:rPr lang="zh-CN" altLang="en-US" b="1">
                <a:latin typeface="微软雅黑 Light" panose="020B0502040204020203" pitchFamily="34" charset="-122"/>
                <a:ea typeface="微软雅黑 Light" panose="020B0502040204020203" pitchFamily="34" charset="-122"/>
              </a:rPr>
              <a:t>变量聚合</a:t>
            </a:r>
            <a:endParaRPr lang="en-US" altLang="zh-CN" b="1">
              <a:latin typeface="微软雅黑 Light" panose="020B0502040204020203" pitchFamily="34" charset="-122"/>
              <a:ea typeface="微软雅黑 Light" panose="020B0502040204020203" pitchFamily="34" charset="-122"/>
            </a:endParaRPr>
          </a:p>
        </p:txBody>
      </p:sp>
      <p:sp>
        <p:nvSpPr>
          <p:cNvPr id="23" name="矩形 22">
            <a:extLst>
              <a:ext uri="{FF2B5EF4-FFF2-40B4-BE49-F238E27FC236}">
                <a16:creationId xmlns:a16="http://schemas.microsoft.com/office/drawing/2014/main" id="{3F503BF7-C8AC-4EB1-97C5-3BE63949D83D}"/>
              </a:ext>
            </a:extLst>
          </p:cNvPr>
          <p:cNvSpPr/>
          <p:nvPr/>
        </p:nvSpPr>
        <p:spPr>
          <a:xfrm>
            <a:off x="875071" y="1743258"/>
            <a:ext cx="1425678" cy="460704"/>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顺序索引</a:t>
            </a:r>
            <a:endParaRPr lang="en-US" altLang="zh-CN">
              <a:latin typeface="微软雅黑 Light" panose="020B0502040204020203" pitchFamily="34" charset="-122"/>
              <a:ea typeface="微软雅黑 Light" panose="020B0502040204020203" pitchFamily="34" charset="-122"/>
            </a:endParaRPr>
          </a:p>
        </p:txBody>
      </p:sp>
      <p:sp>
        <p:nvSpPr>
          <p:cNvPr id="24" name="矩形 23">
            <a:extLst>
              <a:ext uri="{FF2B5EF4-FFF2-40B4-BE49-F238E27FC236}">
                <a16:creationId xmlns:a16="http://schemas.microsoft.com/office/drawing/2014/main" id="{20DF907E-0598-4243-AAD4-B983FD661084}"/>
              </a:ext>
            </a:extLst>
          </p:cNvPr>
          <p:cNvSpPr/>
          <p:nvPr/>
        </p:nvSpPr>
        <p:spPr>
          <a:xfrm>
            <a:off x="875071" y="2362690"/>
            <a:ext cx="1425678" cy="460704"/>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布尔索引</a:t>
            </a:r>
            <a:endParaRPr lang="en-US" altLang="zh-CN">
              <a:latin typeface="微软雅黑 Light" panose="020B0502040204020203" pitchFamily="34" charset="-122"/>
              <a:ea typeface="微软雅黑 Light" panose="020B0502040204020203" pitchFamily="34" charset="-122"/>
            </a:endParaRPr>
          </a:p>
        </p:txBody>
      </p:sp>
      <p:sp>
        <p:nvSpPr>
          <p:cNvPr id="25" name="矩形 24">
            <a:extLst>
              <a:ext uri="{FF2B5EF4-FFF2-40B4-BE49-F238E27FC236}">
                <a16:creationId xmlns:a16="http://schemas.microsoft.com/office/drawing/2014/main" id="{28741A37-11B8-47A3-B417-1A01484F8C2F}"/>
              </a:ext>
            </a:extLst>
          </p:cNvPr>
          <p:cNvSpPr/>
          <p:nvPr/>
        </p:nvSpPr>
        <p:spPr>
          <a:xfrm>
            <a:off x="3565096" y="1743258"/>
            <a:ext cx="1425678" cy="460704"/>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顺序索引</a:t>
            </a:r>
            <a:endParaRPr lang="en-US" altLang="zh-CN">
              <a:latin typeface="微软雅黑 Light" panose="020B0502040204020203" pitchFamily="34" charset="-122"/>
              <a:ea typeface="微软雅黑 Light" panose="020B0502040204020203" pitchFamily="34" charset="-122"/>
            </a:endParaRPr>
          </a:p>
        </p:txBody>
      </p:sp>
      <p:sp>
        <p:nvSpPr>
          <p:cNvPr id="27" name="矩形 26">
            <a:extLst>
              <a:ext uri="{FF2B5EF4-FFF2-40B4-BE49-F238E27FC236}">
                <a16:creationId xmlns:a16="http://schemas.microsoft.com/office/drawing/2014/main" id="{A97C61A0-5BBC-409D-B49A-5563A4655270}"/>
              </a:ext>
            </a:extLst>
          </p:cNvPr>
          <p:cNvSpPr/>
          <p:nvPr/>
        </p:nvSpPr>
        <p:spPr>
          <a:xfrm>
            <a:off x="3565096" y="2362690"/>
            <a:ext cx="1425678" cy="460704"/>
          </a:xfrm>
          <a:prstGeom prst="rect">
            <a:avLst/>
          </a:prstGeom>
        </p:spPr>
        <p:txBody>
          <a:bodyPr wrap="square">
            <a:spAutoFit/>
          </a:bodyPr>
          <a:lstStyle/>
          <a:p>
            <a:pPr>
              <a:lnSpc>
                <a:spcPct val="150000"/>
              </a:lnSpc>
            </a:pPr>
            <a:r>
              <a:rPr lang="zh-CN" altLang="en-US">
                <a:latin typeface="微软雅黑 Light" panose="020B0502040204020203" pitchFamily="34" charset="-122"/>
                <a:ea typeface="微软雅黑 Light" panose="020B0502040204020203" pitchFamily="34" charset="-122"/>
              </a:rPr>
              <a:t>条件索引</a:t>
            </a:r>
            <a:endParaRPr lang="en-US" altLang="zh-CN">
              <a:latin typeface="微软雅黑 Light" panose="020B0502040204020203" pitchFamily="34" charset="-122"/>
              <a:ea typeface="微软雅黑 Light" panose="020B0502040204020203" pitchFamily="34" charset="-122"/>
            </a:endParaRPr>
          </a:p>
        </p:txBody>
      </p:sp>
      <p:sp>
        <p:nvSpPr>
          <p:cNvPr id="31" name="矩形 30">
            <a:extLst>
              <a:ext uri="{FF2B5EF4-FFF2-40B4-BE49-F238E27FC236}">
                <a16:creationId xmlns:a16="http://schemas.microsoft.com/office/drawing/2014/main" id="{9FA47CEB-8CC2-47EE-8C14-54D1A2749DE6}"/>
              </a:ext>
            </a:extLst>
          </p:cNvPr>
          <p:cNvSpPr/>
          <p:nvPr/>
        </p:nvSpPr>
        <p:spPr>
          <a:xfrm>
            <a:off x="3565096" y="2899687"/>
            <a:ext cx="1822982" cy="460704"/>
          </a:xfrm>
          <a:prstGeom prst="rect">
            <a:avLst/>
          </a:prstGeom>
        </p:spPr>
        <p:txBody>
          <a:bodyPr wrap="squar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高阶索引函数</a:t>
            </a:r>
            <a:endParaRPr lang="en-US" altLang="zh-CN" b="1">
              <a:latin typeface="微软雅黑 Light" panose="020B0502040204020203" pitchFamily="34" charset="-122"/>
              <a:ea typeface="微软雅黑 Light" panose="020B0502040204020203" pitchFamily="34" charset="-122"/>
            </a:endParaRPr>
          </a:p>
        </p:txBody>
      </p:sp>
      <p:sp>
        <p:nvSpPr>
          <p:cNvPr id="32" name="矩形 31">
            <a:extLst>
              <a:ext uri="{FF2B5EF4-FFF2-40B4-BE49-F238E27FC236}">
                <a16:creationId xmlns:a16="http://schemas.microsoft.com/office/drawing/2014/main" id="{F40E2BB1-D2B0-428A-92FF-A954E374E909}"/>
              </a:ext>
            </a:extLst>
          </p:cNvPr>
          <p:cNvSpPr/>
          <p:nvPr/>
        </p:nvSpPr>
        <p:spPr>
          <a:xfrm>
            <a:off x="3681612" y="3418422"/>
            <a:ext cx="1822982"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a:latin typeface="微软雅黑 Light" panose="020B0502040204020203" pitchFamily="34" charset="-122"/>
                <a:ea typeface="微软雅黑 Light" panose="020B0502040204020203" pitchFamily="34" charset="-122"/>
              </a:rPr>
              <a:t>subset</a:t>
            </a:r>
          </a:p>
        </p:txBody>
      </p:sp>
      <p:sp>
        <p:nvSpPr>
          <p:cNvPr id="33" name="矩形 32">
            <a:extLst>
              <a:ext uri="{FF2B5EF4-FFF2-40B4-BE49-F238E27FC236}">
                <a16:creationId xmlns:a16="http://schemas.microsoft.com/office/drawing/2014/main" id="{BD2AA45C-734C-4B42-BB00-E24D5B1E6376}"/>
              </a:ext>
            </a:extLst>
          </p:cNvPr>
          <p:cNvSpPr/>
          <p:nvPr/>
        </p:nvSpPr>
        <p:spPr>
          <a:xfrm>
            <a:off x="8839201" y="1691452"/>
            <a:ext cx="2578262" cy="460704"/>
          </a:xfrm>
          <a:prstGeom prst="rect">
            <a:avLst/>
          </a:prstGeom>
        </p:spPr>
        <p:txBody>
          <a:bodyPr wrap="square">
            <a:spAutoFit/>
          </a:bodyPr>
          <a:lstStyle/>
          <a:p>
            <a:pPr>
              <a:lnSpc>
                <a:spcPct val="150000"/>
              </a:lnSpc>
            </a:pPr>
            <a:r>
              <a:rPr lang="en-US" altLang="zh-CN" b="1">
                <a:latin typeface="微软雅黑 Light" panose="020B0502040204020203" pitchFamily="34" charset="-122"/>
                <a:ea typeface="微软雅黑 Light" panose="020B0502040204020203" pitchFamily="34" charset="-122"/>
              </a:rPr>
              <a:t>group_by/summarize</a:t>
            </a:r>
          </a:p>
        </p:txBody>
      </p:sp>
      <p:sp>
        <p:nvSpPr>
          <p:cNvPr id="36" name="矩形 35">
            <a:extLst>
              <a:ext uri="{FF2B5EF4-FFF2-40B4-BE49-F238E27FC236}">
                <a16:creationId xmlns:a16="http://schemas.microsoft.com/office/drawing/2014/main" id="{28B683D5-DD71-4561-92F6-6537EE215D52}"/>
              </a:ext>
            </a:extLst>
          </p:cNvPr>
          <p:cNvSpPr/>
          <p:nvPr/>
        </p:nvSpPr>
        <p:spPr>
          <a:xfrm>
            <a:off x="6660454" y="2806842"/>
            <a:ext cx="1738102" cy="460704"/>
          </a:xfrm>
          <a:prstGeom prst="rect">
            <a:avLst/>
          </a:prstGeom>
        </p:spPr>
        <p:txBody>
          <a:bodyPr wrap="square">
            <a:spAutoFit/>
          </a:bodyPr>
          <a:lstStyle/>
          <a:p>
            <a:pPr>
              <a:lnSpc>
                <a:spcPct val="150000"/>
              </a:lnSpc>
            </a:pPr>
            <a:r>
              <a:rPr lang="en-US" altLang="zh-CN" b="1">
                <a:latin typeface="微软雅黑 Light" panose="020B0502040204020203" pitchFamily="34" charset="-122"/>
                <a:ea typeface="微软雅黑 Light" panose="020B0502040204020203" pitchFamily="34" charset="-122"/>
              </a:rPr>
              <a:t>within VS ifelse</a:t>
            </a:r>
          </a:p>
        </p:txBody>
      </p:sp>
      <p:sp>
        <p:nvSpPr>
          <p:cNvPr id="37" name="矩形 36">
            <a:extLst>
              <a:ext uri="{FF2B5EF4-FFF2-40B4-BE49-F238E27FC236}">
                <a16:creationId xmlns:a16="http://schemas.microsoft.com/office/drawing/2014/main" id="{9F41E77C-B01E-4CBE-8F1A-F4C752653684}"/>
              </a:ext>
            </a:extLst>
          </p:cNvPr>
          <p:cNvSpPr/>
          <p:nvPr/>
        </p:nvSpPr>
        <p:spPr>
          <a:xfrm>
            <a:off x="6660454" y="1670794"/>
            <a:ext cx="1425678" cy="460704"/>
          </a:xfrm>
          <a:prstGeom prst="rect">
            <a:avLst/>
          </a:prstGeom>
        </p:spPr>
        <p:txBody>
          <a:bodyPr wrap="square">
            <a:spAutoFit/>
          </a:bodyPr>
          <a:lstStyle/>
          <a:p>
            <a:pPr>
              <a:lnSpc>
                <a:spcPct val="150000"/>
              </a:lnSpc>
            </a:pPr>
            <a:r>
              <a:rPr lang="en-US" altLang="zh-CN">
                <a:latin typeface="微软雅黑 Light" panose="020B0502040204020203" pitchFamily="34" charset="-122"/>
                <a:ea typeface="微软雅黑 Light" panose="020B0502040204020203" pitchFamily="34" charset="-122"/>
              </a:rPr>
              <a:t>transform</a:t>
            </a:r>
          </a:p>
        </p:txBody>
      </p:sp>
      <p:sp>
        <p:nvSpPr>
          <p:cNvPr id="39" name="矩形 38">
            <a:extLst>
              <a:ext uri="{FF2B5EF4-FFF2-40B4-BE49-F238E27FC236}">
                <a16:creationId xmlns:a16="http://schemas.microsoft.com/office/drawing/2014/main" id="{E34DFA33-564E-4D8D-9E0D-99A116A7DD04}"/>
              </a:ext>
            </a:extLst>
          </p:cNvPr>
          <p:cNvSpPr/>
          <p:nvPr/>
        </p:nvSpPr>
        <p:spPr>
          <a:xfrm>
            <a:off x="6660454" y="2208631"/>
            <a:ext cx="1425678" cy="460704"/>
          </a:xfrm>
          <a:prstGeom prst="rect">
            <a:avLst/>
          </a:prstGeom>
        </p:spPr>
        <p:txBody>
          <a:bodyPr wrap="square">
            <a:spAutoFit/>
          </a:bodyPr>
          <a:lstStyle/>
          <a:p>
            <a:pPr>
              <a:lnSpc>
                <a:spcPct val="150000"/>
              </a:lnSpc>
            </a:pPr>
            <a:r>
              <a:rPr lang="en-US" altLang="zh-CN" b="1">
                <a:latin typeface="微软雅黑 Light" panose="020B0502040204020203" pitchFamily="34" charset="-122"/>
                <a:ea typeface="微软雅黑 Light" panose="020B0502040204020203" pitchFamily="34" charset="-122"/>
              </a:rPr>
              <a:t>mutate</a:t>
            </a:r>
          </a:p>
        </p:txBody>
      </p:sp>
      <p:sp>
        <p:nvSpPr>
          <p:cNvPr id="40" name="矩形 39">
            <a:extLst>
              <a:ext uri="{FF2B5EF4-FFF2-40B4-BE49-F238E27FC236}">
                <a16:creationId xmlns:a16="http://schemas.microsoft.com/office/drawing/2014/main" id="{3270BFDF-BEB5-4366-A264-3791F814BD1E}"/>
              </a:ext>
            </a:extLst>
          </p:cNvPr>
          <p:cNvSpPr/>
          <p:nvPr/>
        </p:nvSpPr>
        <p:spPr>
          <a:xfrm>
            <a:off x="8839201" y="2198759"/>
            <a:ext cx="1425678" cy="460704"/>
          </a:xfrm>
          <a:prstGeom prst="rect">
            <a:avLst/>
          </a:prstGeom>
        </p:spPr>
        <p:txBody>
          <a:bodyPr wrap="square">
            <a:spAutoFit/>
          </a:bodyPr>
          <a:lstStyle/>
          <a:p>
            <a:pPr>
              <a:lnSpc>
                <a:spcPct val="150000"/>
              </a:lnSpc>
            </a:pPr>
            <a:r>
              <a:rPr lang="en-US" altLang="zh-CN">
                <a:latin typeface="微软雅黑 Light" panose="020B0502040204020203" pitchFamily="34" charset="-122"/>
                <a:ea typeface="微软雅黑 Light" panose="020B0502040204020203" pitchFamily="34" charset="-122"/>
              </a:rPr>
              <a:t>aggregate</a:t>
            </a:r>
          </a:p>
        </p:txBody>
      </p:sp>
      <p:sp>
        <p:nvSpPr>
          <p:cNvPr id="41" name="矩形 40">
            <a:extLst>
              <a:ext uri="{FF2B5EF4-FFF2-40B4-BE49-F238E27FC236}">
                <a16:creationId xmlns:a16="http://schemas.microsoft.com/office/drawing/2014/main" id="{FED95213-73E9-4843-93C1-4279DC7D103B}"/>
              </a:ext>
            </a:extLst>
          </p:cNvPr>
          <p:cNvSpPr/>
          <p:nvPr/>
        </p:nvSpPr>
        <p:spPr>
          <a:xfrm>
            <a:off x="8839201" y="2669335"/>
            <a:ext cx="1425678" cy="460704"/>
          </a:xfrm>
          <a:prstGeom prst="rect">
            <a:avLst/>
          </a:prstGeom>
        </p:spPr>
        <p:txBody>
          <a:bodyPr wrap="square">
            <a:spAutoFit/>
          </a:bodyPr>
          <a:lstStyle/>
          <a:p>
            <a:pPr>
              <a:lnSpc>
                <a:spcPct val="150000"/>
              </a:lnSpc>
            </a:pPr>
            <a:r>
              <a:rPr lang="en-US" altLang="zh-CN">
                <a:latin typeface="微软雅黑 Light" panose="020B0502040204020203" pitchFamily="34" charset="-122"/>
                <a:ea typeface="微软雅黑 Light" panose="020B0502040204020203" pitchFamily="34" charset="-122"/>
              </a:rPr>
              <a:t>tpply</a:t>
            </a:r>
          </a:p>
        </p:txBody>
      </p:sp>
      <p:sp>
        <p:nvSpPr>
          <p:cNvPr id="43" name="矩形 42">
            <a:extLst>
              <a:ext uri="{FF2B5EF4-FFF2-40B4-BE49-F238E27FC236}">
                <a16:creationId xmlns:a16="http://schemas.microsoft.com/office/drawing/2014/main" id="{7773DAAB-C7AE-462E-8A67-7D170646A7A0}"/>
              </a:ext>
            </a:extLst>
          </p:cNvPr>
          <p:cNvSpPr/>
          <p:nvPr/>
        </p:nvSpPr>
        <p:spPr>
          <a:xfrm>
            <a:off x="8839201" y="3181723"/>
            <a:ext cx="1425678" cy="460704"/>
          </a:xfrm>
          <a:prstGeom prst="rect">
            <a:avLst/>
          </a:prstGeom>
        </p:spPr>
        <p:txBody>
          <a:bodyPr wrap="square">
            <a:spAutoFit/>
          </a:bodyPr>
          <a:lstStyle/>
          <a:p>
            <a:pPr>
              <a:lnSpc>
                <a:spcPct val="150000"/>
              </a:lnSpc>
            </a:pPr>
            <a:r>
              <a:rPr lang="en-US" altLang="zh-CN" b="1">
                <a:latin typeface="微软雅黑 Light" panose="020B0502040204020203" pitchFamily="34" charset="-122"/>
                <a:ea typeface="微软雅黑 Light" panose="020B0502040204020203" pitchFamily="34" charset="-122"/>
              </a:rPr>
              <a:t>ddply</a:t>
            </a:r>
          </a:p>
        </p:txBody>
      </p:sp>
      <p:sp>
        <p:nvSpPr>
          <p:cNvPr id="48" name="矩形 47">
            <a:extLst>
              <a:ext uri="{FF2B5EF4-FFF2-40B4-BE49-F238E27FC236}">
                <a16:creationId xmlns:a16="http://schemas.microsoft.com/office/drawing/2014/main" id="{761B6EED-8A37-4168-A5FE-49EDC11FE1A2}"/>
              </a:ext>
            </a:extLst>
          </p:cNvPr>
          <p:cNvSpPr/>
          <p:nvPr/>
        </p:nvSpPr>
        <p:spPr>
          <a:xfrm>
            <a:off x="8873613" y="3855626"/>
            <a:ext cx="1425678"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count</a:t>
            </a:r>
          </a:p>
        </p:txBody>
      </p:sp>
      <p:sp>
        <p:nvSpPr>
          <p:cNvPr id="49" name="矩形 48">
            <a:extLst>
              <a:ext uri="{FF2B5EF4-FFF2-40B4-BE49-F238E27FC236}">
                <a16:creationId xmlns:a16="http://schemas.microsoft.com/office/drawing/2014/main" id="{4B5F4FF7-7A3B-4CF7-B411-B5124DC9E452}"/>
              </a:ext>
            </a:extLst>
          </p:cNvPr>
          <p:cNvSpPr/>
          <p:nvPr/>
        </p:nvSpPr>
        <p:spPr>
          <a:xfrm>
            <a:off x="8873613" y="4805134"/>
            <a:ext cx="1425678" cy="41979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mean</a:t>
            </a:r>
          </a:p>
        </p:txBody>
      </p:sp>
      <p:sp>
        <p:nvSpPr>
          <p:cNvPr id="50" name="矩形 49">
            <a:extLst>
              <a:ext uri="{FF2B5EF4-FFF2-40B4-BE49-F238E27FC236}">
                <a16:creationId xmlns:a16="http://schemas.microsoft.com/office/drawing/2014/main" id="{F2D187EE-41AF-4479-96EC-54617466DAAD}"/>
              </a:ext>
            </a:extLst>
          </p:cNvPr>
          <p:cNvSpPr/>
          <p:nvPr/>
        </p:nvSpPr>
        <p:spPr>
          <a:xfrm>
            <a:off x="8873613" y="5238979"/>
            <a:ext cx="1425678"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min/max</a:t>
            </a:r>
          </a:p>
        </p:txBody>
      </p:sp>
      <p:sp>
        <p:nvSpPr>
          <p:cNvPr id="51" name="矩形 50">
            <a:extLst>
              <a:ext uri="{FF2B5EF4-FFF2-40B4-BE49-F238E27FC236}">
                <a16:creationId xmlns:a16="http://schemas.microsoft.com/office/drawing/2014/main" id="{48C9D16E-B72E-4E0B-B436-04CCD36D1A42}"/>
              </a:ext>
            </a:extLst>
          </p:cNvPr>
          <p:cNvSpPr/>
          <p:nvPr/>
        </p:nvSpPr>
        <p:spPr>
          <a:xfrm>
            <a:off x="8873613" y="4330380"/>
            <a:ext cx="1425678"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sum</a:t>
            </a:r>
          </a:p>
        </p:txBody>
      </p:sp>
      <p:cxnSp>
        <p:nvCxnSpPr>
          <p:cNvPr id="5" name="直接连接符 4">
            <a:extLst>
              <a:ext uri="{FF2B5EF4-FFF2-40B4-BE49-F238E27FC236}">
                <a16:creationId xmlns:a16="http://schemas.microsoft.com/office/drawing/2014/main" id="{6CF2E6CE-F3E1-490F-ACAF-1E87A80BF719}"/>
              </a:ext>
            </a:extLst>
          </p:cNvPr>
          <p:cNvCxnSpPr>
            <a:cxnSpLocks/>
          </p:cNvCxnSpPr>
          <p:nvPr/>
        </p:nvCxnSpPr>
        <p:spPr>
          <a:xfrm>
            <a:off x="2751676" y="1052052"/>
            <a:ext cx="10307" cy="3753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5B969E87-1A55-4DB2-92DE-B3B609291526}"/>
              </a:ext>
            </a:extLst>
          </p:cNvPr>
          <p:cNvSpPr/>
          <p:nvPr/>
        </p:nvSpPr>
        <p:spPr>
          <a:xfrm>
            <a:off x="3681612" y="3886170"/>
            <a:ext cx="1822982"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a:latin typeface="微软雅黑 Light" panose="020B0502040204020203" pitchFamily="34" charset="-122"/>
                <a:ea typeface="微软雅黑 Light" panose="020B0502040204020203" pitchFamily="34" charset="-122"/>
              </a:rPr>
              <a:t>select</a:t>
            </a:r>
          </a:p>
        </p:txBody>
      </p:sp>
      <p:sp>
        <p:nvSpPr>
          <p:cNvPr id="53" name="矩形 52">
            <a:extLst>
              <a:ext uri="{FF2B5EF4-FFF2-40B4-BE49-F238E27FC236}">
                <a16:creationId xmlns:a16="http://schemas.microsoft.com/office/drawing/2014/main" id="{BC8931AC-E434-459A-96B2-0A9DFF9456C1}"/>
              </a:ext>
            </a:extLst>
          </p:cNvPr>
          <p:cNvSpPr/>
          <p:nvPr/>
        </p:nvSpPr>
        <p:spPr>
          <a:xfrm>
            <a:off x="3681612" y="4372564"/>
            <a:ext cx="1822982"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a:latin typeface="微软雅黑 Light" panose="020B0502040204020203" pitchFamily="34" charset="-122"/>
                <a:ea typeface="微软雅黑 Light" panose="020B0502040204020203" pitchFamily="34" charset="-122"/>
              </a:rPr>
              <a:t>filter</a:t>
            </a:r>
          </a:p>
        </p:txBody>
      </p:sp>
      <p:cxnSp>
        <p:nvCxnSpPr>
          <p:cNvPr id="35" name="直接连接符 34">
            <a:extLst>
              <a:ext uri="{FF2B5EF4-FFF2-40B4-BE49-F238E27FC236}">
                <a16:creationId xmlns:a16="http://schemas.microsoft.com/office/drawing/2014/main" id="{2DF0C488-BA20-47A9-AC80-7C5B33F52057}"/>
              </a:ext>
            </a:extLst>
          </p:cNvPr>
          <p:cNvCxnSpPr>
            <a:cxnSpLocks/>
          </p:cNvCxnSpPr>
          <p:nvPr/>
        </p:nvCxnSpPr>
        <p:spPr>
          <a:xfrm>
            <a:off x="5763919" y="1052052"/>
            <a:ext cx="10307" cy="3753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E4106A9-1E35-406D-AFB4-34DBBBCFEFBF}"/>
              </a:ext>
            </a:extLst>
          </p:cNvPr>
          <p:cNvCxnSpPr>
            <a:cxnSpLocks/>
          </p:cNvCxnSpPr>
          <p:nvPr/>
        </p:nvCxnSpPr>
        <p:spPr>
          <a:xfrm>
            <a:off x="8502037" y="1052052"/>
            <a:ext cx="10307" cy="3753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051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1.4 </a:t>
            </a:r>
            <a:r>
              <a:rPr lang="zh-CN" altLang="zh-CN">
                <a:latin typeface="微软雅黑 Light" panose="020B0502040204020203" pitchFamily="34" charset="-122"/>
                <a:ea typeface="微软雅黑 Light" panose="020B0502040204020203" pitchFamily="34" charset="-122"/>
              </a:rPr>
              <a:t>数据合并、</a:t>
            </a:r>
            <a:r>
              <a:rPr lang="zh-CN" altLang="en-US">
                <a:latin typeface="微软雅黑 Light" panose="020B0502040204020203" pitchFamily="34" charset="-122"/>
                <a:ea typeface="微软雅黑 Light" panose="020B0502040204020203" pitchFamily="34" charset="-122"/>
              </a:rPr>
              <a:t>联结</a:t>
            </a:r>
            <a:r>
              <a:rPr lang="zh-CN" altLang="zh-CN">
                <a:latin typeface="微软雅黑 Light" panose="020B0502040204020203" pitchFamily="34" charset="-122"/>
                <a:ea typeface="微软雅黑 Light" panose="020B0502040204020203" pitchFamily="34" charset="-122"/>
              </a:rPr>
              <a:t>与长宽转换</a:t>
            </a:r>
            <a:endParaRPr lang="zh-CN" altLang="en-US" b="1">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727B0D09-FBA9-4A32-9856-174427A186A2}"/>
              </a:ext>
            </a:extLst>
          </p:cNvPr>
          <p:cNvSpPr/>
          <p:nvPr/>
        </p:nvSpPr>
        <p:spPr>
          <a:xfrm>
            <a:off x="501441" y="1056641"/>
            <a:ext cx="1677628" cy="646331"/>
          </a:xfrm>
          <a:prstGeom prst="rect">
            <a:avLst/>
          </a:prstGeom>
        </p:spPr>
        <p:txBody>
          <a:bodyPr wrap="square">
            <a:spAutoFit/>
          </a:bodyPr>
          <a:lstStyle/>
          <a:p>
            <a:pPr>
              <a:lnSpc>
                <a:spcPct val="150000"/>
              </a:lnSpc>
            </a:pPr>
            <a:r>
              <a:rPr lang="zh-CN" altLang="en-US" sz="2400" b="1">
                <a:latin typeface="微软雅黑 Light" panose="020B0502040204020203" pitchFamily="34" charset="-122"/>
                <a:ea typeface="微软雅黑 Light" panose="020B0502040204020203" pitchFamily="34" charset="-122"/>
              </a:rPr>
              <a:t>数据合并</a:t>
            </a:r>
            <a:endParaRPr lang="en-US" altLang="zh-CN" sz="2400" b="1">
              <a:latin typeface="微软雅黑 Light" panose="020B0502040204020203" pitchFamily="34" charset="-122"/>
              <a:ea typeface="微软雅黑 Light" panose="020B0502040204020203" pitchFamily="34" charset="-122"/>
            </a:endParaRPr>
          </a:p>
        </p:txBody>
      </p:sp>
      <p:sp>
        <p:nvSpPr>
          <p:cNvPr id="28" name="矩形 27">
            <a:extLst>
              <a:ext uri="{FF2B5EF4-FFF2-40B4-BE49-F238E27FC236}">
                <a16:creationId xmlns:a16="http://schemas.microsoft.com/office/drawing/2014/main" id="{ED8BE60B-B0D1-49A8-8699-0F3D7D4D305C}"/>
              </a:ext>
            </a:extLst>
          </p:cNvPr>
          <p:cNvSpPr/>
          <p:nvPr/>
        </p:nvSpPr>
        <p:spPr>
          <a:xfrm>
            <a:off x="4326189" y="1056641"/>
            <a:ext cx="1677628" cy="646331"/>
          </a:xfrm>
          <a:prstGeom prst="rect">
            <a:avLst/>
          </a:prstGeom>
        </p:spPr>
        <p:txBody>
          <a:bodyPr wrap="square">
            <a:spAutoFit/>
          </a:bodyPr>
          <a:lstStyle/>
          <a:p>
            <a:pPr>
              <a:lnSpc>
                <a:spcPct val="150000"/>
              </a:lnSpc>
            </a:pPr>
            <a:r>
              <a:rPr lang="zh-CN" altLang="en-US" sz="2400" b="1">
                <a:latin typeface="微软雅黑 Light" panose="020B0502040204020203" pitchFamily="34" charset="-122"/>
                <a:ea typeface="微软雅黑 Light" panose="020B0502040204020203" pitchFamily="34" charset="-122"/>
              </a:rPr>
              <a:t>数据联结</a:t>
            </a:r>
            <a:endParaRPr lang="en-US" altLang="zh-CN" sz="2400" b="1">
              <a:latin typeface="微软雅黑 Light" panose="020B0502040204020203" pitchFamily="34" charset="-122"/>
              <a:ea typeface="微软雅黑 Light" panose="020B0502040204020203" pitchFamily="34" charset="-122"/>
            </a:endParaRPr>
          </a:p>
        </p:txBody>
      </p:sp>
      <p:sp>
        <p:nvSpPr>
          <p:cNvPr id="29" name="矩形 28">
            <a:extLst>
              <a:ext uri="{FF2B5EF4-FFF2-40B4-BE49-F238E27FC236}">
                <a16:creationId xmlns:a16="http://schemas.microsoft.com/office/drawing/2014/main" id="{0B978BF3-2386-4E3B-AE30-386F2B17D838}"/>
              </a:ext>
            </a:extLst>
          </p:cNvPr>
          <p:cNvSpPr/>
          <p:nvPr/>
        </p:nvSpPr>
        <p:spPr>
          <a:xfrm>
            <a:off x="8849029" y="1056641"/>
            <a:ext cx="2271253" cy="646331"/>
          </a:xfrm>
          <a:prstGeom prst="rect">
            <a:avLst/>
          </a:prstGeom>
        </p:spPr>
        <p:txBody>
          <a:bodyPr wrap="square">
            <a:spAutoFit/>
          </a:bodyPr>
          <a:lstStyle/>
          <a:p>
            <a:pPr>
              <a:lnSpc>
                <a:spcPct val="150000"/>
              </a:lnSpc>
            </a:pPr>
            <a:r>
              <a:rPr lang="zh-CN" altLang="en-US" sz="2400" b="1">
                <a:latin typeface="微软雅黑 Light" panose="020B0502040204020203" pitchFamily="34" charset="-122"/>
                <a:ea typeface="微软雅黑 Light" panose="020B0502040204020203" pitchFamily="34" charset="-122"/>
              </a:rPr>
              <a:t>数据长宽转换</a:t>
            </a:r>
            <a:endParaRPr lang="en-US" altLang="zh-CN" sz="2400" b="1">
              <a:latin typeface="微软雅黑 Light" panose="020B0502040204020203" pitchFamily="34" charset="-122"/>
              <a:ea typeface="微软雅黑 Light" panose="020B0502040204020203" pitchFamily="34" charset="-122"/>
            </a:endParaRPr>
          </a:p>
        </p:txBody>
      </p:sp>
      <p:cxnSp>
        <p:nvCxnSpPr>
          <p:cNvPr id="4" name="直接连接符 3">
            <a:extLst>
              <a:ext uri="{FF2B5EF4-FFF2-40B4-BE49-F238E27FC236}">
                <a16:creationId xmlns:a16="http://schemas.microsoft.com/office/drawing/2014/main" id="{3DEA0347-2D6B-434F-A930-6CBC9588D0FC}"/>
              </a:ext>
            </a:extLst>
          </p:cNvPr>
          <p:cNvCxnSpPr>
            <a:cxnSpLocks/>
          </p:cNvCxnSpPr>
          <p:nvPr/>
        </p:nvCxnSpPr>
        <p:spPr>
          <a:xfrm>
            <a:off x="589935" y="1779339"/>
            <a:ext cx="10274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10D400E8-6BBF-4BD1-91AE-23EA1A36124A}"/>
              </a:ext>
            </a:extLst>
          </p:cNvPr>
          <p:cNvSpPr/>
          <p:nvPr/>
        </p:nvSpPr>
        <p:spPr>
          <a:xfrm>
            <a:off x="481778" y="1852332"/>
            <a:ext cx="2920183" cy="460704"/>
          </a:xfrm>
          <a:prstGeom prst="rect">
            <a:avLst/>
          </a:prstGeom>
        </p:spPr>
        <p:txBody>
          <a:bodyPr wrap="squar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无匹配合并</a:t>
            </a:r>
            <a:endParaRPr lang="en-US" altLang="zh-CN" b="1">
              <a:latin typeface="微软雅黑 Light" panose="020B0502040204020203" pitchFamily="34" charset="-122"/>
              <a:ea typeface="微软雅黑 Light" panose="020B0502040204020203" pitchFamily="34" charset="-122"/>
            </a:endParaRPr>
          </a:p>
        </p:txBody>
      </p:sp>
      <p:sp>
        <p:nvSpPr>
          <p:cNvPr id="35" name="矩形 34">
            <a:extLst>
              <a:ext uri="{FF2B5EF4-FFF2-40B4-BE49-F238E27FC236}">
                <a16:creationId xmlns:a16="http://schemas.microsoft.com/office/drawing/2014/main" id="{E8A5D141-0165-469D-8484-9CC2BB04A073}"/>
              </a:ext>
            </a:extLst>
          </p:cNvPr>
          <p:cNvSpPr/>
          <p:nvPr/>
        </p:nvSpPr>
        <p:spPr>
          <a:xfrm>
            <a:off x="481778" y="2483874"/>
            <a:ext cx="1373966" cy="461665"/>
          </a:xfrm>
          <a:prstGeom prst="rect">
            <a:avLst/>
          </a:prstGeom>
        </p:spPr>
        <p:txBody>
          <a:bodyPr wrap="square">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纵向合并</a:t>
            </a:r>
            <a:endParaRPr lang="en-US" altLang="zh-CN" sz="1600">
              <a:latin typeface="微软雅黑 Light" panose="020B0502040204020203" pitchFamily="34" charset="-122"/>
              <a:ea typeface="微软雅黑 Light" panose="020B0502040204020203" pitchFamily="34" charset="-122"/>
            </a:endParaRPr>
          </a:p>
        </p:txBody>
      </p:sp>
      <p:sp>
        <p:nvSpPr>
          <p:cNvPr id="38" name="矩形 37">
            <a:extLst>
              <a:ext uri="{FF2B5EF4-FFF2-40B4-BE49-F238E27FC236}">
                <a16:creationId xmlns:a16="http://schemas.microsoft.com/office/drawing/2014/main" id="{CC83ED60-5659-44A5-AED4-D51973014152}"/>
              </a:ext>
            </a:extLst>
          </p:cNvPr>
          <p:cNvSpPr/>
          <p:nvPr/>
        </p:nvSpPr>
        <p:spPr>
          <a:xfrm>
            <a:off x="1983561" y="2483874"/>
            <a:ext cx="1160209" cy="461665"/>
          </a:xfrm>
          <a:prstGeom prst="rect">
            <a:avLst/>
          </a:prstGeom>
        </p:spPr>
        <p:txBody>
          <a:bodyPr wrap="square">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横向合并</a:t>
            </a:r>
            <a:endParaRPr lang="en-US" altLang="zh-CN" sz="1600">
              <a:latin typeface="微软雅黑 Light" panose="020B0502040204020203" pitchFamily="34" charset="-122"/>
              <a:ea typeface="微软雅黑 Light" panose="020B0502040204020203" pitchFamily="34" charset="-122"/>
            </a:endParaRPr>
          </a:p>
        </p:txBody>
      </p:sp>
      <p:sp>
        <p:nvSpPr>
          <p:cNvPr id="44" name="矩形 43">
            <a:extLst>
              <a:ext uri="{FF2B5EF4-FFF2-40B4-BE49-F238E27FC236}">
                <a16:creationId xmlns:a16="http://schemas.microsoft.com/office/drawing/2014/main" id="{5400408C-9D55-4688-A67B-159BD21FB950}"/>
              </a:ext>
            </a:extLst>
          </p:cNvPr>
          <p:cNvSpPr/>
          <p:nvPr/>
        </p:nvSpPr>
        <p:spPr>
          <a:xfrm>
            <a:off x="4326189" y="1851371"/>
            <a:ext cx="3234815" cy="460704"/>
          </a:xfrm>
          <a:prstGeom prst="rect">
            <a:avLst/>
          </a:prstGeom>
        </p:spPr>
        <p:txBody>
          <a:bodyPr wrap="squar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左连接</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右连接</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内连接</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外连接</a:t>
            </a:r>
            <a:endParaRPr lang="en-US" altLang="zh-CN" b="1">
              <a:latin typeface="微软雅黑 Light" panose="020B0502040204020203" pitchFamily="34" charset="-122"/>
              <a:ea typeface="微软雅黑 Light" panose="020B0502040204020203" pitchFamily="34" charset="-122"/>
            </a:endParaRPr>
          </a:p>
        </p:txBody>
      </p:sp>
      <p:sp>
        <p:nvSpPr>
          <p:cNvPr id="45" name="矩形 44">
            <a:extLst>
              <a:ext uri="{FF2B5EF4-FFF2-40B4-BE49-F238E27FC236}">
                <a16:creationId xmlns:a16="http://schemas.microsoft.com/office/drawing/2014/main" id="{4A0DEC53-840F-4B0D-A1E0-A52103B3D462}"/>
              </a:ext>
            </a:extLst>
          </p:cNvPr>
          <p:cNvSpPr/>
          <p:nvPr/>
        </p:nvSpPr>
        <p:spPr>
          <a:xfrm>
            <a:off x="501441" y="2950201"/>
            <a:ext cx="1160209" cy="419795"/>
          </a:xfrm>
          <a:prstGeom prst="rect">
            <a:avLst/>
          </a:prstGeom>
        </p:spPr>
        <p:txBody>
          <a:bodyPr wrap="square">
            <a:spAutoFit/>
          </a:bodyPr>
          <a:lstStyle/>
          <a:p>
            <a:pPr>
              <a:lnSpc>
                <a:spcPct val="150000"/>
              </a:lnSpc>
            </a:pPr>
            <a:r>
              <a:rPr lang="en-US" altLang="zh-CN" sz="1600" b="1">
                <a:latin typeface="微软雅黑 Light" panose="020B0502040204020203" pitchFamily="34" charset="-122"/>
                <a:ea typeface="微软雅黑 Light" panose="020B0502040204020203" pitchFamily="34" charset="-122"/>
              </a:rPr>
              <a:t>rbind()</a:t>
            </a:r>
          </a:p>
        </p:txBody>
      </p:sp>
      <p:sp>
        <p:nvSpPr>
          <p:cNvPr id="46" name="矩形 45">
            <a:extLst>
              <a:ext uri="{FF2B5EF4-FFF2-40B4-BE49-F238E27FC236}">
                <a16:creationId xmlns:a16="http://schemas.microsoft.com/office/drawing/2014/main" id="{8D3FCD6F-91FA-40B4-BAF2-B59FCC7713DE}"/>
              </a:ext>
            </a:extLst>
          </p:cNvPr>
          <p:cNvSpPr/>
          <p:nvPr/>
        </p:nvSpPr>
        <p:spPr>
          <a:xfrm>
            <a:off x="1993390" y="2967205"/>
            <a:ext cx="1160209" cy="419795"/>
          </a:xfrm>
          <a:prstGeom prst="rect">
            <a:avLst/>
          </a:prstGeom>
        </p:spPr>
        <p:txBody>
          <a:bodyPr wrap="square">
            <a:spAutoFit/>
          </a:bodyPr>
          <a:lstStyle/>
          <a:p>
            <a:pPr>
              <a:lnSpc>
                <a:spcPct val="150000"/>
              </a:lnSpc>
            </a:pPr>
            <a:r>
              <a:rPr lang="en-US" altLang="zh-CN" sz="1600">
                <a:latin typeface="微软雅黑 Light" panose="020B0502040204020203" pitchFamily="34" charset="-122"/>
                <a:ea typeface="微软雅黑 Light" panose="020B0502040204020203" pitchFamily="34" charset="-122"/>
              </a:rPr>
              <a:t>cbind()</a:t>
            </a:r>
          </a:p>
        </p:txBody>
      </p:sp>
      <p:sp>
        <p:nvSpPr>
          <p:cNvPr id="54" name="矩形 53">
            <a:extLst>
              <a:ext uri="{FF2B5EF4-FFF2-40B4-BE49-F238E27FC236}">
                <a16:creationId xmlns:a16="http://schemas.microsoft.com/office/drawing/2014/main" id="{C56C9872-E0B2-4FD6-9C22-C8628A6EDACF}"/>
              </a:ext>
            </a:extLst>
          </p:cNvPr>
          <p:cNvSpPr/>
          <p:nvPr/>
        </p:nvSpPr>
        <p:spPr>
          <a:xfrm>
            <a:off x="4326189" y="2390368"/>
            <a:ext cx="3234815" cy="1200329"/>
          </a:xfrm>
          <a:prstGeom prst="rect">
            <a:avLst/>
          </a:prstGeom>
        </p:spPr>
        <p:txBody>
          <a:bodyPr wrap="square">
            <a:spAutoFit/>
          </a:bodyPr>
          <a:lstStyle/>
          <a:p>
            <a:pPr>
              <a:lnSpc>
                <a:spcPct val="150000"/>
              </a:lnSpc>
            </a:pPr>
            <a:r>
              <a:rPr lang="en-US" altLang="zh-CN" sz="1600">
                <a:latin typeface="微软雅黑 Light" panose="020B0502040204020203" pitchFamily="34" charset="-122"/>
                <a:ea typeface="微软雅黑 Light" panose="020B0502040204020203" pitchFamily="34" charset="-122"/>
              </a:rPr>
              <a:t>merge</a:t>
            </a:r>
          </a:p>
          <a:p>
            <a:pPr>
              <a:lnSpc>
                <a:spcPct val="150000"/>
              </a:lnSpc>
            </a:pPr>
            <a:r>
              <a:rPr lang="en-US" altLang="zh-CN" sz="1600" b="1">
                <a:latin typeface="微软雅黑 Light" panose="020B0502040204020203" pitchFamily="34" charset="-122"/>
                <a:ea typeface="微软雅黑 Light" panose="020B0502040204020203" pitchFamily="34" charset="-122"/>
              </a:rPr>
              <a:t>left/right/full/inner_join</a:t>
            </a:r>
          </a:p>
          <a:p>
            <a:pPr>
              <a:lnSpc>
                <a:spcPct val="150000"/>
              </a:lnSpc>
            </a:pPr>
            <a:r>
              <a:rPr lang="en-US" altLang="zh-CN" sz="1600">
                <a:latin typeface="微软雅黑 Light" panose="020B0502040204020203" pitchFamily="34" charset="-122"/>
                <a:ea typeface="微软雅黑 Light" panose="020B0502040204020203" pitchFamily="34" charset="-122"/>
              </a:rPr>
              <a:t>Data.table[X,on=‘key’]</a:t>
            </a:r>
          </a:p>
        </p:txBody>
      </p:sp>
      <p:sp>
        <p:nvSpPr>
          <p:cNvPr id="55" name="矩形 54">
            <a:extLst>
              <a:ext uri="{FF2B5EF4-FFF2-40B4-BE49-F238E27FC236}">
                <a16:creationId xmlns:a16="http://schemas.microsoft.com/office/drawing/2014/main" id="{E4526881-5987-44AC-B85D-84810B108303}"/>
              </a:ext>
            </a:extLst>
          </p:cNvPr>
          <p:cNvSpPr/>
          <p:nvPr/>
        </p:nvSpPr>
        <p:spPr>
          <a:xfrm>
            <a:off x="8853948" y="1882537"/>
            <a:ext cx="1794388" cy="507831"/>
          </a:xfrm>
          <a:prstGeom prst="rect">
            <a:avLst/>
          </a:prstGeom>
        </p:spPr>
        <p:txBody>
          <a:bodyPr wrap="squar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宽转长</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长转宽</a:t>
            </a:r>
            <a:endParaRPr lang="en-US" altLang="zh-CN" b="1">
              <a:latin typeface="微软雅黑 Light" panose="020B0502040204020203" pitchFamily="34" charset="-122"/>
              <a:ea typeface="微软雅黑 Light" panose="020B0502040204020203" pitchFamily="34" charset="-122"/>
            </a:endParaRPr>
          </a:p>
        </p:txBody>
      </p:sp>
      <p:sp>
        <p:nvSpPr>
          <p:cNvPr id="56" name="矩形 55">
            <a:extLst>
              <a:ext uri="{FF2B5EF4-FFF2-40B4-BE49-F238E27FC236}">
                <a16:creationId xmlns:a16="http://schemas.microsoft.com/office/drawing/2014/main" id="{F81EF4E7-7603-499B-A87D-2FA009B5F336}"/>
              </a:ext>
            </a:extLst>
          </p:cNvPr>
          <p:cNvSpPr/>
          <p:nvPr/>
        </p:nvSpPr>
        <p:spPr>
          <a:xfrm>
            <a:off x="8849029" y="2432505"/>
            <a:ext cx="2438402" cy="460704"/>
          </a:xfrm>
          <a:prstGeom prst="rect">
            <a:avLst/>
          </a:prstGeom>
        </p:spPr>
        <p:txBody>
          <a:bodyPr wrap="square">
            <a:spAutoFit/>
          </a:bodyPr>
          <a:lstStyle/>
          <a:p>
            <a:pPr>
              <a:lnSpc>
                <a:spcPct val="150000"/>
              </a:lnSpc>
            </a:pPr>
            <a:r>
              <a:rPr lang="en-US" altLang="zh-CN" b="1">
                <a:latin typeface="微软雅黑 Light" panose="020B0502040204020203" pitchFamily="34" charset="-122"/>
                <a:ea typeface="微软雅黑 Light" panose="020B0502040204020203" pitchFamily="34" charset="-122"/>
              </a:rPr>
              <a:t>reshape2::melt/dcast</a:t>
            </a:r>
          </a:p>
        </p:txBody>
      </p:sp>
      <p:sp>
        <p:nvSpPr>
          <p:cNvPr id="57" name="矩形 56">
            <a:extLst>
              <a:ext uri="{FF2B5EF4-FFF2-40B4-BE49-F238E27FC236}">
                <a16:creationId xmlns:a16="http://schemas.microsoft.com/office/drawing/2014/main" id="{4E340C4D-6F4C-4FDF-951F-1B3F247E9882}"/>
              </a:ext>
            </a:extLst>
          </p:cNvPr>
          <p:cNvSpPr/>
          <p:nvPr/>
        </p:nvSpPr>
        <p:spPr>
          <a:xfrm>
            <a:off x="8849029" y="2926296"/>
            <a:ext cx="2438402" cy="460704"/>
          </a:xfrm>
          <a:prstGeom prst="rect">
            <a:avLst/>
          </a:prstGeom>
        </p:spPr>
        <p:txBody>
          <a:bodyPr wrap="square">
            <a:spAutoFit/>
          </a:bodyPr>
          <a:lstStyle/>
          <a:p>
            <a:pPr>
              <a:lnSpc>
                <a:spcPct val="150000"/>
              </a:lnSpc>
            </a:pPr>
            <a:r>
              <a:rPr lang="en-US" altLang="zh-CN" b="1">
                <a:latin typeface="微软雅黑 Light" panose="020B0502040204020203" pitchFamily="34" charset="-122"/>
                <a:ea typeface="微软雅黑 Light" panose="020B0502040204020203" pitchFamily="34" charset="-122"/>
              </a:rPr>
              <a:t>tidyr::gather/spread</a:t>
            </a:r>
          </a:p>
        </p:txBody>
      </p:sp>
      <p:sp>
        <p:nvSpPr>
          <p:cNvPr id="7" name="矩形 6">
            <a:extLst>
              <a:ext uri="{FF2B5EF4-FFF2-40B4-BE49-F238E27FC236}">
                <a16:creationId xmlns:a16="http://schemas.microsoft.com/office/drawing/2014/main" id="{1E07A0B9-ADBF-4EC1-BD57-064AF45D842B}"/>
              </a:ext>
            </a:extLst>
          </p:cNvPr>
          <p:cNvSpPr/>
          <p:nvPr/>
        </p:nvSpPr>
        <p:spPr>
          <a:xfrm>
            <a:off x="481778" y="3356610"/>
            <a:ext cx="1373966" cy="369332"/>
          </a:xfrm>
          <a:prstGeom prst="rect">
            <a:avLst/>
          </a:prstGeom>
        </p:spPr>
        <p:txBody>
          <a:bodyPr wrap="none">
            <a:spAutoFit/>
          </a:bodyPr>
          <a:lstStyle/>
          <a:p>
            <a:r>
              <a:rPr lang="zh-CN" altLang="en-US" b="1">
                <a:latin typeface="微软雅黑 Light" panose="020B0502040204020203" pitchFamily="34" charset="-122"/>
                <a:ea typeface="微软雅黑 Light" panose="020B0502040204020203" pitchFamily="34" charset="-122"/>
              </a:rPr>
              <a:t>bind_rows</a:t>
            </a:r>
            <a:r>
              <a:rPr lang="en-US" altLang="zh-CN" b="1">
                <a:latin typeface="微软雅黑 Light" panose="020B0502040204020203" pitchFamily="34" charset="-122"/>
                <a:ea typeface="微软雅黑 Light" panose="020B0502040204020203" pitchFamily="34" charset="-122"/>
              </a:rPr>
              <a:t>()</a:t>
            </a:r>
            <a:endParaRPr lang="zh-CN" altLang="en-US" b="1">
              <a:latin typeface="微软雅黑 Light" panose="020B0502040204020203" pitchFamily="34" charset="-122"/>
              <a:ea typeface="微软雅黑 Light" panose="020B0502040204020203" pitchFamily="34" charset="-122"/>
            </a:endParaRPr>
          </a:p>
        </p:txBody>
      </p:sp>
      <p:sp>
        <p:nvSpPr>
          <p:cNvPr id="58" name="矩形 57">
            <a:extLst>
              <a:ext uri="{FF2B5EF4-FFF2-40B4-BE49-F238E27FC236}">
                <a16:creationId xmlns:a16="http://schemas.microsoft.com/office/drawing/2014/main" id="{F8C9BF99-4164-4E76-A3F3-2250ADD245D2}"/>
              </a:ext>
            </a:extLst>
          </p:cNvPr>
          <p:cNvSpPr/>
          <p:nvPr/>
        </p:nvSpPr>
        <p:spPr>
          <a:xfrm>
            <a:off x="1993390" y="3387000"/>
            <a:ext cx="1290738" cy="369332"/>
          </a:xfrm>
          <a:prstGeom prst="rect">
            <a:avLst/>
          </a:prstGeom>
        </p:spPr>
        <p:txBody>
          <a:bodyPr wrap="none">
            <a:spAutoFit/>
          </a:bodyPr>
          <a:lstStyle/>
          <a:p>
            <a:r>
              <a:rPr lang="zh-CN" altLang="en-US">
                <a:latin typeface="微软雅黑 Light" panose="020B0502040204020203" pitchFamily="34" charset="-122"/>
                <a:ea typeface="微软雅黑 Light" panose="020B0502040204020203" pitchFamily="34" charset="-122"/>
              </a:rPr>
              <a:t>bind_</a:t>
            </a:r>
            <a:r>
              <a:rPr lang="en-US" altLang="zh-CN">
                <a:latin typeface="微软雅黑 Light" panose="020B0502040204020203" pitchFamily="34" charset="-122"/>
                <a:ea typeface="微软雅黑 Light" panose="020B0502040204020203" pitchFamily="34" charset="-122"/>
              </a:rPr>
              <a:t>col</a:t>
            </a:r>
            <a:r>
              <a:rPr lang="zh-CN" altLang="en-US">
                <a:latin typeface="微软雅黑 Light" panose="020B0502040204020203" pitchFamily="34" charset="-122"/>
                <a:ea typeface="微软雅黑 Light" panose="020B0502040204020203" pitchFamily="34" charset="-122"/>
              </a:rPr>
              <a:t>s</a:t>
            </a:r>
            <a:r>
              <a:rPr lang="en-US" altLang="zh-CN">
                <a:latin typeface="微软雅黑 Light" panose="020B0502040204020203" pitchFamily="34" charset="-122"/>
                <a:ea typeface="微软雅黑 Light" panose="020B0502040204020203" pitchFamily="34" charset="-122"/>
              </a:rPr>
              <a:t>()</a:t>
            </a:r>
            <a:endParaRPr lang="zh-CN" altLang="en-US">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3B848C08-444E-4F84-9279-82E0B694A854}"/>
              </a:ext>
            </a:extLst>
          </p:cNvPr>
          <p:cNvSpPr/>
          <p:nvPr/>
        </p:nvSpPr>
        <p:spPr>
          <a:xfrm>
            <a:off x="463744" y="3831648"/>
            <a:ext cx="2784000" cy="830997"/>
          </a:xfrm>
          <a:prstGeom prst="rect">
            <a:avLst/>
          </a:prstGeom>
        </p:spPr>
        <p:txBody>
          <a:bodyPr wrap="square">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其中纵向合并相当于</a:t>
            </a:r>
            <a:r>
              <a:rPr lang="en-US" altLang="zh-CN" sz="1600">
                <a:latin typeface="微软雅黑 Light" panose="020B0502040204020203" pitchFamily="34" charset="-122"/>
                <a:ea typeface="微软雅黑 Light" panose="020B0502040204020203" pitchFamily="34" charset="-122"/>
              </a:rPr>
              <a:t>sql</a:t>
            </a:r>
            <a:r>
              <a:rPr lang="zh-CN" altLang="en-US" sz="1600">
                <a:latin typeface="微软雅黑 Light" panose="020B0502040204020203" pitchFamily="34" charset="-122"/>
                <a:ea typeface="微软雅黑 Light" panose="020B0502040204020203" pitchFamily="34" charset="-122"/>
              </a:rPr>
              <a:t>中的</a:t>
            </a:r>
            <a:r>
              <a:rPr lang="en-US" altLang="zh-CN" sz="1600">
                <a:latin typeface="微软雅黑 Light" panose="020B0502040204020203" pitchFamily="34" charset="-122"/>
                <a:ea typeface="微软雅黑 Light" panose="020B0502040204020203" pitchFamily="34" charset="-122"/>
              </a:rPr>
              <a:t>union all</a:t>
            </a:r>
          </a:p>
        </p:txBody>
      </p:sp>
    </p:spTree>
    <p:extLst>
      <p:ext uri="{BB962C8B-B14F-4D97-AF65-F5344CB8AC3E}">
        <p14:creationId xmlns:p14="http://schemas.microsoft.com/office/powerpoint/2010/main" val="152492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1.5 </a:t>
            </a:r>
            <a:r>
              <a:rPr lang="zh-CN" altLang="en-US" b="1">
                <a:latin typeface="微软雅黑 Light" panose="020B0502040204020203" pitchFamily="34" charset="-122"/>
                <a:ea typeface="微软雅黑 Light" panose="020B0502040204020203" pitchFamily="34" charset="-122"/>
              </a:rPr>
              <a:t>字符串处理与正则表达式基础</a:t>
            </a:r>
          </a:p>
        </p:txBody>
      </p:sp>
      <p:sp>
        <p:nvSpPr>
          <p:cNvPr id="20" name="矩形 19">
            <a:extLst>
              <a:ext uri="{FF2B5EF4-FFF2-40B4-BE49-F238E27FC236}">
                <a16:creationId xmlns:a16="http://schemas.microsoft.com/office/drawing/2014/main" id="{727B0D09-FBA9-4A32-9856-174427A186A2}"/>
              </a:ext>
            </a:extLst>
          </p:cNvPr>
          <p:cNvSpPr/>
          <p:nvPr/>
        </p:nvSpPr>
        <p:spPr>
          <a:xfrm>
            <a:off x="481781" y="1012748"/>
            <a:ext cx="1651820" cy="507831"/>
          </a:xfrm>
          <a:prstGeom prst="rect">
            <a:avLst/>
          </a:prstGeom>
        </p:spPr>
        <p:txBody>
          <a:bodyPr wrap="squar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字符串格式化</a:t>
            </a:r>
            <a:endParaRPr lang="en-US" altLang="zh-CN" b="1">
              <a:latin typeface="微软雅黑 Light" panose="020B0502040204020203" pitchFamily="34" charset="-122"/>
              <a:ea typeface="微软雅黑 Light" panose="020B0502040204020203" pitchFamily="34" charset="-122"/>
            </a:endParaRPr>
          </a:p>
        </p:txBody>
      </p:sp>
      <p:cxnSp>
        <p:nvCxnSpPr>
          <p:cNvPr id="4" name="直接连接符 3">
            <a:extLst>
              <a:ext uri="{FF2B5EF4-FFF2-40B4-BE49-F238E27FC236}">
                <a16:creationId xmlns:a16="http://schemas.microsoft.com/office/drawing/2014/main" id="{3DEA0347-2D6B-434F-A930-6CBC9588D0FC}"/>
              </a:ext>
            </a:extLst>
          </p:cNvPr>
          <p:cNvCxnSpPr>
            <a:cxnSpLocks/>
          </p:cNvCxnSpPr>
          <p:nvPr/>
        </p:nvCxnSpPr>
        <p:spPr>
          <a:xfrm>
            <a:off x="599768" y="1520579"/>
            <a:ext cx="19762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FF940141-B615-4321-B9D6-082BC5F6D36D}"/>
              </a:ext>
            </a:extLst>
          </p:cNvPr>
          <p:cNvSpPr/>
          <p:nvPr/>
        </p:nvSpPr>
        <p:spPr>
          <a:xfrm>
            <a:off x="599767" y="1722181"/>
            <a:ext cx="2546556"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a:latin typeface="微软雅黑 Light" panose="020B0502040204020203" pitchFamily="34" charset="-122"/>
                <a:ea typeface="微软雅黑 Light" panose="020B0502040204020203" pitchFamily="34" charset="-122"/>
              </a:rPr>
              <a:t>paste/paste0/str_c</a:t>
            </a:r>
          </a:p>
        </p:txBody>
      </p:sp>
      <p:sp>
        <p:nvSpPr>
          <p:cNvPr id="23" name="矩形 22">
            <a:extLst>
              <a:ext uri="{FF2B5EF4-FFF2-40B4-BE49-F238E27FC236}">
                <a16:creationId xmlns:a16="http://schemas.microsoft.com/office/drawing/2014/main" id="{6CD0F6EE-1CD5-44FB-8919-C985723A069A}"/>
              </a:ext>
            </a:extLst>
          </p:cNvPr>
          <p:cNvSpPr/>
          <p:nvPr/>
        </p:nvSpPr>
        <p:spPr>
          <a:xfrm>
            <a:off x="599768" y="2154135"/>
            <a:ext cx="1980656"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a:latin typeface="微软雅黑 Light" panose="020B0502040204020203" pitchFamily="34" charset="-122"/>
                <a:ea typeface="微软雅黑 Light" panose="020B0502040204020203" pitchFamily="34" charset="-122"/>
              </a:rPr>
              <a:t>print/cat</a:t>
            </a:r>
          </a:p>
        </p:txBody>
      </p:sp>
      <p:sp>
        <p:nvSpPr>
          <p:cNvPr id="24" name="矩形 23">
            <a:extLst>
              <a:ext uri="{FF2B5EF4-FFF2-40B4-BE49-F238E27FC236}">
                <a16:creationId xmlns:a16="http://schemas.microsoft.com/office/drawing/2014/main" id="{7C9A355E-F6E2-4446-9912-7543D6F9CABE}"/>
              </a:ext>
            </a:extLst>
          </p:cNvPr>
          <p:cNvSpPr/>
          <p:nvPr/>
        </p:nvSpPr>
        <p:spPr>
          <a:xfrm>
            <a:off x="599768" y="2592520"/>
            <a:ext cx="1980656"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a:latin typeface="微软雅黑 Light" panose="020B0502040204020203" pitchFamily="34" charset="-122"/>
                <a:ea typeface="微软雅黑 Light" panose="020B0502040204020203" pitchFamily="34" charset="-122"/>
              </a:rPr>
              <a:t>sprintf</a:t>
            </a:r>
          </a:p>
        </p:txBody>
      </p:sp>
      <p:sp>
        <p:nvSpPr>
          <p:cNvPr id="25" name="矩形 24">
            <a:extLst>
              <a:ext uri="{FF2B5EF4-FFF2-40B4-BE49-F238E27FC236}">
                <a16:creationId xmlns:a16="http://schemas.microsoft.com/office/drawing/2014/main" id="{FA24FFF0-C785-42E6-9BFC-208E145FBCD2}"/>
              </a:ext>
            </a:extLst>
          </p:cNvPr>
          <p:cNvSpPr/>
          <p:nvPr/>
        </p:nvSpPr>
        <p:spPr>
          <a:xfrm>
            <a:off x="599768" y="2989083"/>
            <a:ext cx="1980656"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a:latin typeface="微软雅黑 Light" panose="020B0502040204020203" pitchFamily="34" charset="-122"/>
                <a:ea typeface="微软雅黑 Light" panose="020B0502040204020203" pitchFamily="34" charset="-122"/>
              </a:rPr>
              <a:t>pystr</a:t>
            </a:r>
          </a:p>
        </p:txBody>
      </p:sp>
      <p:sp>
        <p:nvSpPr>
          <p:cNvPr id="26" name="矩形 25">
            <a:extLst>
              <a:ext uri="{FF2B5EF4-FFF2-40B4-BE49-F238E27FC236}">
                <a16:creationId xmlns:a16="http://schemas.microsoft.com/office/drawing/2014/main" id="{CF432BBD-03EE-4452-90F1-DF629F4C76D6}"/>
              </a:ext>
            </a:extLst>
          </p:cNvPr>
          <p:cNvSpPr/>
          <p:nvPr/>
        </p:nvSpPr>
        <p:spPr>
          <a:xfrm>
            <a:off x="4562167" y="1012748"/>
            <a:ext cx="2428568" cy="507831"/>
          </a:xfrm>
          <a:prstGeom prst="rect">
            <a:avLst/>
          </a:prstGeom>
        </p:spPr>
        <p:txBody>
          <a:bodyPr wrap="squar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字符串拆分与合并</a:t>
            </a:r>
            <a:endParaRPr lang="en-US" altLang="zh-CN" b="1">
              <a:latin typeface="微软雅黑 Light" panose="020B0502040204020203" pitchFamily="34" charset="-122"/>
              <a:ea typeface="微软雅黑 Light" panose="020B0502040204020203" pitchFamily="34" charset="-122"/>
            </a:endParaRPr>
          </a:p>
        </p:txBody>
      </p:sp>
      <p:cxnSp>
        <p:nvCxnSpPr>
          <p:cNvPr id="27" name="直接连接符 26">
            <a:extLst>
              <a:ext uri="{FF2B5EF4-FFF2-40B4-BE49-F238E27FC236}">
                <a16:creationId xmlns:a16="http://schemas.microsoft.com/office/drawing/2014/main" id="{1564B799-C238-42BF-9246-4548652B5240}"/>
              </a:ext>
            </a:extLst>
          </p:cNvPr>
          <p:cNvCxnSpPr>
            <a:cxnSpLocks/>
          </p:cNvCxnSpPr>
          <p:nvPr/>
        </p:nvCxnSpPr>
        <p:spPr>
          <a:xfrm>
            <a:off x="4562167" y="1520579"/>
            <a:ext cx="19762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A55DFC7D-FAC6-4EFB-A3AC-87217FA5EE79}"/>
              </a:ext>
            </a:extLst>
          </p:cNvPr>
          <p:cNvSpPr/>
          <p:nvPr/>
        </p:nvSpPr>
        <p:spPr>
          <a:xfrm>
            <a:off x="4670322" y="1722181"/>
            <a:ext cx="2147367"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split/str_split</a:t>
            </a:r>
          </a:p>
        </p:txBody>
      </p:sp>
      <p:sp>
        <p:nvSpPr>
          <p:cNvPr id="32" name="矩形 31">
            <a:extLst>
              <a:ext uri="{FF2B5EF4-FFF2-40B4-BE49-F238E27FC236}">
                <a16:creationId xmlns:a16="http://schemas.microsoft.com/office/drawing/2014/main" id="{2F9CE661-29A3-4466-A293-4BB3A9C08151}"/>
              </a:ext>
            </a:extLst>
          </p:cNvPr>
          <p:cNvSpPr/>
          <p:nvPr/>
        </p:nvSpPr>
        <p:spPr>
          <a:xfrm>
            <a:off x="4670323" y="2198594"/>
            <a:ext cx="242856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unite/ separate</a:t>
            </a:r>
          </a:p>
        </p:txBody>
      </p:sp>
      <p:sp>
        <p:nvSpPr>
          <p:cNvPr id="36" name="矩形 35">
            <a:extLst>
              <a:ext uri="{FF2B5EF4-FFF2-40B4-BE49-F238E27FC236}">
                <a16:creationId xmlns:a16="http://schemas.microsoft.com/office/drawing/2014/main" id="{B1AA319A-EE40-4993-AC37-6F0084CD53A8}"/>
              </a:ext>
            </a:extLst>
          </p:cNvPr>
          <p:cNvSpPr/>
          <p:nvPr/>
        </p:nvSpPr>
        <p:spPr>
          <a:xfrm>
            <a:off x="8642553" y="1012748"/>
            <a:ext cx="2753034" cy="507831"/>
          </a:xfrm>
          <a:prstGeom prst="rect">
            <a:avLst/>
          </a:prstGeom>
        </p:spPr>
        <p:txBody>
          <a:bodyPr wrap="squar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字符串提取与正则表达式</a:t>
            </a:r>
            <a:endParaRPr lang="en-US" altLang="zh-CN" b="1">
              <a:latin typeface="微软雅黑 Light" panose="020B0502040204020203" pitchFamily="34" charset="-122"/>
              <a:ea typeface="微软雅黑 Light" panose="020B0502040204020203" pitchFamily="34" charset="-122"/>
            </a:endParaRPr>
          </a:p>
        </p:txBody>
      </p:sp>
      <p:cxnSp>
        <p:nvCxnSpPr>
          <p:cNvPr id="37" name="直接连接符 36">
            <a:extLst>
              <a:ext uri="{FF2B5EF4-FFF2-40B4-BE49-F238E27FC236}">
                <a16:creationId xmlns:a16="http://schemas.microsoft.com/office/drawing/2014/main" id="{23155B15-E0CB-4680-8422-25F7B2AE8E79}"/>
              </a:ext>
            </a:extLst>
          </p:cNvPr>
          <p:cNvCxnSpPr>
            <a:cxnSpLocks/>
          </p:cNvCxnSpPr>
          <p:nvPr/>
        </p:nvCxnSpPr>
        <p:spPr>
          <a:xfrm>
            <a:off x="8760540" y="1520579"/>
            <a:ext cx="26350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BF298DC0-0131-4B26-8FC7-DC92AB5C2E1C}"/>
              </a:ext>
            </a:extLst>
          </p:cNvPr>
          <p:cNvSpPr/>
          <p:nvPr/>
        </p:nvSpPr>
        <p:spPr>
          <a:xfrm>
            <a:off x="8740877" y="1722181"/>
            <a:ext cx="1651820"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length</a:t>
            </a:r>
          </a:p>
        </p:txBody>
      </p:sp>
      <p:sp>
        <p:nvSpPr>
          <p:cNvPr id="40" name="矩形 39">
            <a:extLst>
              <a:ext uri="{FF2B5EF4-FFF2-40B4-BE49-F238E27FC236}">
                <a16:creationId xmlns:a16="http://schemas.microsoft.com/office/drawing/2014/main" id="{62EDDFCB-AE12-4E42-AEFC-785EFBE64368}"/>
              </a:ext>
            </a:extLst>
          </p:cNvPr>
          <p:cNvSpPr/>
          <p:nvPr/>
        </p:nvSpPr>
        <p:spPr>
          <a:xfrm>
            <a:off x="8740877" y="2633216"/>
            <a:ext cx="1651820"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grep/grepl</a:t>
            </a:r>
          </a:p>
        </p:txBody>
      </p:sp>
      <p:sp>
        <p:nvSpPr>
          <p:cNvPr id="41" name="矩形 40">
            <a:extLst>
              <a:ext uri="{FF2B5EF4-FFF2-40B4-BE49-F238E27FC236}">
                <a16:creationId xmlns:a16="http://schemas.microsoft.com/office/drawing/2014/main" id="{521F38E3-34B4-40B5-83F5-16DD7E34062E}"/>
              </a:ext>
            </a:extLst>
          </p:cNvPr>
          <p:cNvSpPr/>
          <p:nvPr/>
        </p:nvSpPr>
        <p:spPr>
          <a:xfrm>
            <a:off x="8740877" y="2154135"/>
            <a:ext cx="2133599"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substr/substring</a:t>
            </a:r>
          </a:p>
        </p:txBody>
      </p:sp>
      <p:sp>
        <p:nvSpPr>
          <p:cNvPr id="42" name="矩形 41">
            <a:extLst>
              <a:ext uri="{FF2B5EF4-FFF2-40B4-BE49-F238E27FC236}">
                <a16:creationId xmlns:a16="http://schemas.microsoft.com/office/drawing/2014/main" id="{AC814851-9A73-4D51-AFA6-227DC475DC35}"/>
              </a:ext>
            </a:extLst>
          </p:cNvPr>
          <p:cNvSpPr/>
          <p:nvPr/>
        </p:nvSpPr>
        <p:spPr>
          <a:xfrm>
            <a:off x="8740877" y="3065170"/>
            <a:ext cx="1651820"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sub/gsub</a:t>
            </a:r>
          </a:p>
        </p:txBody>
      </p:sp>
      <p:sp>
        <p:nvSpPr>
          <p:cNvPr id="43" name="矩形 42">
            <a:extLst>
              <a:ext uri="{FF2B5EF4-FFF2-40B4-BE49-F238E27FC236}">
                <a16:creationId xmlns:a16="http://schemas.microsoft.com/office/drawing/2014/main" id="{EA8A14C5-8D11-42CC-9690-9A5A1CB606D3}"/>
              </a:ext>
            </a:extLst>
          </p:cNvPr>
          <p:cNvSpPr/>
          <p:nvPr/>
        </p:nvSpPr>
        <p:spPr>
          <a:xfrm>
            <a:off x="8740877" y="3497124"/>
            <a:ext cx="2851355"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regexpr()/gregexpr() </a:t>
            </a:r>
          </a:p>
        </p:txBody>
      </p:sp>
      <p:sp>
        <p:nvSpPr>
          <p:cNvPr id="47" name="矩形 46">
            <a:extLst>
              <a:ext uri="{FF2B5EF4-FFF2-40B4-BE49-F238E27FC236}">
                <a16:creationId xmlns:a16="http://schemas.microsoft.com/office/drawing/2014/main" id="{06ECA899-827F-4470-88BA-4A903A2A1914}"/>
              </a:ext>
            </a:extLst>
          </p:cNvPr>
          <p:cNvSpPr/>
          <p:nvPr/>
        </p:nvSpPr>
        <p:spPr>
          <a:xfrm>
            <a:off x="8740877" y="3976205"/>
            <a:ext cx="2340077" cy="46070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微软雅黑 Light" panose="020B0502040204020203" pitchFamily="34" charset="-122"/>
                <a:ea typeface="微软雅黑 Light" panose="020B0502040204020203" pitchFamily="34" charset="-122"/>
              </a:rPr>
              <a:t>str_extract() </a:t>
            </a:r>
          </a:p>
        </p:txBody>
      </p:sp>
    </p:spTree>
    <p:extLst>
      <p:ext uri="{BB962C8B-B14F-4D97-AF65-F5344CB8AC3E}">
        <p14:creationId xmlns:p14="http://schemas.microsoft.com/office/powerpoint/2010/main" val="17739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1.5 </a:t>
            </a:r>
            <a:r>
              <a:rPr lang="zh-CN" altLang="en-US" b="1">
                <a:latin typeface="微软雅黑 Light" panose="020B0502040204020203" pitchFamily="34" charset="-122"/>
                <a:ea typeface="微软雅黑 Light" panose="020B0502040204020203" pitchFamily="34" charset="-122"/>
              </a:rPr>
              <a:t>正则表达式基础</a:t>
            </a:r>
          </a:p>
        </p:txBody>
      </p:sp>
      <p:sp>
        <p:nvSpPr>
          <p:cNvPr id="5" name="矩形 4">
            <a:extLst>
              <a:ext uri="{FF2B5EF4-FFF2-40B4-BE49-F238E27FC236}">
                <a16:creationId xmlns:a16="http://schemas.microsoft.com/office/drawing/2014/main" id="{A4E4B595-A7AA-45ED-B919-9E5C6F83FE2A}"/>
              </a:ext>
            </a:extLst>
          </p:cNvPr>
          <p:cNvSpPr/>
          <p:nvPr/>
        </p:nvSpPr>
        <p:spPr>
          <a:xfrm>
            <a:off x="147484" y="865037"/>
            <a:ext cx="6371303" cy="4616648"/>
          </a:xfrm>
          <a:prstGeom prst="rect">
            <a:avLst/>
          </a:prstGeom>
        </p:spPr>
        <p:txBody>
          <a:bodyPr wrap="square">
            <a:spAutoFit/>
          </a:bodyPr>
          <a:lstStyle/>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转义符，对没有任何特殊含义的字母进行转义，使之具备某种特殊含义</a:t>
            </a:r>
            <a:endParaRPr lang="en-US" altLang="zh-CN" sz="1400">
              <a:solidFill>
                <a:srgbClr val="3E3E3E"/>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匹配以目标模式开头的字符串。</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匹配以目标模式结束的字符串。</a:t>
            </a:r>
          </a:p>
          <a:p>
            <a:pPr algn="just">
              <a:lnSpc>
                <a:spcPct val="150000"/>
              </a:lnSpc>
            </a:pPr>
            <a:r>
              <a:rPr lang="zh-CN" altLang="en-US" sz="1400">
                <a:solidFill>
                  <a:srgbClr val="3E3E3E"/>
                </a:solidFill>
                <a:latin typeface="微软雅黑 Light" panose="020B0502040204020203" pitchFamily="34" charset="-122"/>
                <a:ea typeface="微软雅黑 Light" panose="020B0502040204020203" pitchFamily="34" charset="-122"/>
              </a:rPr>
              <a:t>*      这是一个数量限定符，匹配前面的子表达式零次或多次，不可独立实用。</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同上，匹配前面的子表达式一次或多次。</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同上，匹配前面的子表达式零次或一次。</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{n}    </a:t>
            </a:r>
            <a:r>
              <a:rPr lang="zh-CN" altLang="en-US" sz="1400">
                <a:solidFill>
                  <a:srgbClr val="3E3E3E"/>
                </a:solidFill>
                <a:latin typeface="微软雅黑 Light" panose="020B0502040204020203" pitchFamily="34" charset="-122"/>
                <a:ea typeface="微软雅黑 Light" panose="020B0502040204020203" pitchFamily="34" charset="-122"/>
              </a:rPr>
              <a:t>同上，</a:t>
            </a:r>
            <a:r>
              <a:rPr lang="en-US" altLang="zh-CN" sz="1400">
                <a:solidFill>
                  <a:srgbClr val="3E3E3E"/>
                </a:solidFill>
                <a:latin typeface="微软雅黑 Light" panose="020B0502040204020203" pitchFamily="34" charset="-122"/>
                <a:ea typeface="微软雅黑 Light" panose="020B0502040204020203" pitchFamily="34" charset="-122"/>
              </a:rPr>
              <a:t>n</a:t>
            </a:r>
            <a:r>
              <a:rPr lang="zh-CN" altLang="en-US" sz="1400">
                <a:solidFill>
                  <a:srgbClr val="3E3E3E"/>
                </a:solidFill>
                <a:latin typeface="微软雅黑 Light" panose="020B0502040204020203" pitchFamily="34" charset="-122"/>
                <a:ea typeface="微软雅黑 Light" panose="020B0502040204020203" pitchFamily="34" charset="-122"/>
              </a:rPr>
              <a:t>是一个非负整数，匹配确定的</a:t>
            </a:r>
            <a:r>
              <a:rPr lang="en-US" altLang="zh-CN" sz="1400">
                <a:solidFill>
                  <a:srgbClr val="3E3E3E"/>
                </a:solidFill>
                <a:latin typeface="微软雅黑 Light" panose="020B0502040204020203" pitchFamily="34" charset="-122"/>
                <a:ea typeface="微软雅黑 Light" panose="020B0502040204020203" pitchFamily="34" charset="-122"/>
              </a:rPr>
              <a:t>n</a:t>
            </a:r>
            <a:r>
              <a:rPr lang="zh-CN" altLang="en-US" sz="1400">
                <a:solidFill>
                  <a:srgbClr val="3E3E3E"/>
                </a:solidFill>
                <a:latin typeface="微软雅黑 Light" panose="020B0502040204020203" pitchFamily="34" charset="-122"/>
                <a:ea typeface="微软雅黑 Light" panose="020B0502040204020203" pitchFamily="34" charset="-122"/>
              </a:rPr>
              <a:t>次。</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{n,}   </a:t>
            </a:r>
            <a:r>
              <a:rPr lang="zh-CN" altLang="en-US" sz="1400">
                <a:solidFill>
                  <a:srgbClr val="3E3E3E"/>
                </a:solidFill>
                <a:latin typeface="微软雅黑 Light" panose="020B0502040204020203" pitchFamily="34" charset="-122"/>
                <a:ea typeface="微软雅黑 Light" panose="020B0502040204020203" pitchFamily="34" charset="-122"/>
              </a:rPr>
              <a:t>同上，</a:t>
            </a:r>
            <a:r>
              <a:rPr lang="en-US" altLang="zh-CN" sz="1400">
                <a:solidFill>
                  <a:srgbClr val="3E3E3E"/>
                </a:solidFill>
                <a:latin typeface="微软雅黑 Light" panose="020B0502040204020203" pitchFamily="34" charset="-122"/>
                <a:ea typeface="微软雅黑 Light" panose="020B0502040204020203" pitchFamily="34" charset="-122"/>
              </a:rPr>
              <a:t>n</a:t>
            </a:r>
            <a:r>
              <a:rPr lang="zh-CN" altLang="en-US" sz="1400">
                <a:solidFill>
                  <a:srgbClr val="3E3E3E"/>
                </a:solidFill>
                <a:latin typeface="微软雅黑 Light" panose="020B0502040204020203" pitchFamily="34" charset="-122"/>
                <a:ea typeface="微软雅黑 Light" panose="020B0502040204020203" pitchFamily="34" charset="-122"/>
              </a:rPr>
              <a:t>是一个非负整数，至少匹配</a:t>
            </a:r>
            <a:r>
              <a:rPr lang="en-US" altLang="zh-CN" sz="1400">
                <a:solidFill>
                  <a:srgbClr val="3E3E3E"/>
                </a:solidFill>
                <a:latin typeface="微软雅黑 Light" panose="020B0502040204020203" pitchFamily="34" charset="-122"/>
                <a:ea typeface="微软雅黑 Light" panose="020B0502040204020203" pitchFamily="34" charset="-122"/>
              </a:rPr>
              <a:t>n</a:t>
            </a:r>
            <a:r>
              <a:rPr lang="zh-CN" altLang="en-US" sz="1400">
                <a:solidFill>
                  <a:srgbClr val="3E3E3E"/>
                </a:solidFill>
                <a:latin typeface="微软雅黑 Light" panose="020B0502040204020203" pitchFamily="34" charset="-122"/>
                <a:ea typeface="微软雅黑 Light" panose="020B0502040204020203" pitchFamily="34" charset="-122"/>
              </a:rPr>
              <a:t>次。</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{n,m}  </a:t>
            </a:r>
            <a:r>
              <a:rPr lang="zh-CN" altLang="en-US" sz="1400">
                <a:solidFill>
                  <a:srgbClr val="3E3E3E"/>
                </a:solidFill>
                <a:latin typeface="微软雅黑 Light" panose="020B0502040204020203" pitchFamily="34" charset="-122"/>
                <a:ea typeface="微软雅黑 Light" panose="020B0502040204020203" pitchFamily="34" charset="-122"/>
              </a:rPr>
              <a:t>同上，匹配目标字符串出现次数在</a:t>
            </a:r>
            <a:r>
              <a:rPr lang="en-US" altLang="zh-CN" sz="1400">
                <a:solidFill>
                  <a:srgbClr val="3E3E3E"/>
                </a:solidFill>
                <a:latin typeface="微软雅黑 Light" panose="020B0502040204020203" pitchFamily="34" charset="-122"/>
                <a:ea typeface="微软雅黑 Light" panose="020B0502040204020203" pitchFamily="34" charset="-122"/>
              </a:rPr>
              <a:t>n~m</a:t>
            </a:r>
            <a:r>
              <a:rPr lang="zh-CN" altLang="en-US" sz="1400">
                <a:solidFill>
                  <a:srgbClr val="3E3E3E"/>
                </a:solidFill>
                <a:latin typeface="微软雅黑 Light" panose="020B0502040204020203" pitchFamily="34" charset="-122"/>
                <a:ea typeface="微软雅黑 Light" panose="020B0502040204020203" pitchFamily="34" charset="-122"/>
              </a:rPr>
              <a:t>之间。</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匹配除“</a:t>
            </a:r>
            <a:r>
              <a:rPr lang="en-US" altLang="zh-CN" sz="1400">
                <a:solidFill>
                  <a:srgbClr val="3E3E3E"/>
                </a:solidFill>
                <a:latin typeface="微软雅黑 Light" panose="020B0502040204020203" pitchFamily="34" charset="-122"/>
                <a:ea typeface="微软雅黑 Light" panose="020B0502040204020203" pitchFamily="34" charset="-122"/>
              </a:rPr>
              <a:t>\n”</a:t>
            </a:r>
            <a:r>
              <a:rPr lang="zh-CN" altLang="en-US" sz="1400">
                <a:solidFill>
                  <a:srgbClr val="3E3E3E"/>
                </a:solidFill>
                <a:latin typeface="微软雅黑 Light" panose="020B0502040204020203" pitchFamily="34" charset="-122"/>
                <a:ea typeface="微软雅黑 Light" panose="020B0502040204020203" pitchFamily="34" charset="-122"/>
              </a:rPr>
              <a:t>之外的任何单个字符。</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匹配一组可能出现的组合，内部的任意单个模式之间是或关系。</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匹配一组不可能出现的组合，内部的任意单个模式之间是或关系。</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将可能出现的模式进行分组，可以从返回的匹配结果中捕获分组内容。  </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x|y     </a:t>
            </a:r>
            <a:r>
              <a:rPr lang="zh-CN" altLang="en-US" sz="1400">
                <a:solidFill>
                  <a:srgbClr val="3E3E3E"/>
                </a:solidFill>
                <a:latin typeface="微软雅黑 Light" panose="020B0502040204020203" pitchFamily="34" charset="-122"/>
                <a:ea typeface="微软雅黑 Light" panose="020B0502040204020203" pitchFamily="34" charset="-122"/>
              </a:rPr>
              <a:t>匹配</a:t>
            </a:r>
            <a:r>
              <a:rPr lang="en-US" altLang="zh-CN" sz="1400">
                <a:solidFill>
                  <a:srgbClr val="3E3E3E"/>
                </a:solidFill>
                <a:latin typeface="微软雅黑 Light" panose="020B0502040204020203" pitchFamily="34" charset="-122"/>
                <a:ea typeface="微软雅黑 Light" panose="020B0502040204020203" pitchFamily="34" charset="-122"/>
              </a:rPr>
              <a:t>x</a:t>
            </a:r>
            <a:r>
              <a:rPr lang="zh-CN" altLang="en-US" sz="1400">
                <a:solidFill>
                  <a:srgbClr val="3E3E3E"/>
                </a:solidFill>
                <a:latin typeface="微软雅黑 Light" panose="020B0502040204020203" pitchFamily="34" charset="-122"/>
                <a:ea typeface="微软雅黑 Light" panose="020B0502040204020203" pitchFamily="34" charset="-122"/>
              </a:rPr>
              <a:t>或</a:t>
            </a:r>
            <a:r>
              <a:rPr lang="en-US" altLang="zh-CN" sz="1400">
                <a:solidFill>
                  <a:srgbClr val="3E3E3E"/>
                </a:solidFill>
                <a:latin typeface="微软雅黑 Light" panose="020B0502040204020203" pitchFamily="34" charset="-122"/>
                <a:ea typeface="微软雅黑 Light" panose="020B0502040204020203" pitchFamily="34" charset="-122"/>
              </a:rPr>
              <a:t>y</a:t>
            </a:r>
          </a:p>
        </p:txBody>
      </p:sp>
      <p:sp>
        <p:nvSpPr>
          <p:cNvPr id="6" name="矩形 5">
            <a:extLst>
              <a:ext uri="{FF2B5EF4-FFF2-40B4-BE49-F238E27FC236}">
                <a16:creationId xmlns:a16="http://schemas.microsoft.com/office/drawing/2014/main" id="{C28B3ED7-0493-4BF2-ADCF-7B5A4D6FD94D}"/>
              </a:ext>
            </a:extLst>
          </p:cNvPr>
          <p:cNvSpPr/>
          <p:nvPr/>
        </p:nvSpPr>
        <p:spPr>
          <a:xfrm>
            <a:off x="6656441" y="865037"/>
            <a:ext cx="5378243" cy="1708160"/>
          </a:xfrm>
          <a:prstGeom prst="rect">
            <a:avLst/>
          </a:prstGeom>
        </p:spPr>
        <p:txBody>
          <a:bodyPr wrap="square">
            <a:spAutoFit/>
          </a:bodyPr>
          <a:lstStyle/>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[0-9]                    #</a:t>
            </a:r>
            <a:r>
              <a:rPr lang="zh-CN" altLang="en-US" sz="1400">
                <a:solidFill>
                  <a:srgbClr val="3E3E3E"/>
                </a:solidFill>
                <a:latin typeface="微软雅黑 Light" panose="020B0502040204020203" pitchFamily="34" charset="-122"/>
                <a:ea typeface="微软雅黑 Light" panose="020B0502040204020203" pitchFamily="34" charset="-122"/>
              </a:rPr>
              <a:t>匹配任意一个数字（</a:t>
            </a:r>
            <a:r>
              <a:rPr lang="en-US" altLang="zh-CN" sz="1400">
                <a:solidFill>
                  <a:srgbClr val="3E3E3E"/>
                </a:solidFill>
                <a:latin typeface="微软雅黑 Light" panose="020B0502040204020203" pitchFamily="34" charset="-122"/>
                <a:ea typeface="微软雅黑 Light" panose="020B0502040204020203" pitchFamily="34" charset="-122"/>
              </a:rPr>
              <a:t>0~9</a:t>
            </a:r>
            <a:r>
              <a:rPr lang="zh-CN" altLang="en-US" sz="1400">
                <a:solidFill>
                  <a:srgbClr val="3E3E3E"/>
                </a:solidFill>
                <a:latin typeface="微软雅黑 Light" panose="020B0502040204020203" pitchFamily="34" charset="-122"/>
                <a:ea typeface="微软雅黑 Light" panose="020B0502040204020203" pitchFamily="34" charset="-122"/>
              </a:rPr>
              <a:t>之间）</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[a-z]                    #</a:t>
            </a:r>
            <a:r>
              <a:rPr lang="zh-CN" altLang="en-US" sz="1400">
                <a:solidFill>
                  <a:srgbClr val="3E3E3E"/>
                </a:solidFill>
                <a:latin typeface="微软雅黑 Light" panose="020B0502040204020203" pitchFamily="34" charset="-122"/>
                <a:ea typeface="微软雅黑 Light" panose="020B0502040204020203" pitchFamily="34" charset="-122"/>
              </a:rPr>
              <a:t>匹配任意一个小写字母</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[A-Z]                   #</a:t>
            </a:r>
            <a:r>
              <a:rPr lang="zh-CN" altLang="en-US" sz="1400">
                <a:solidFill>
                  <a:srgbClr val="3E3E3E"/>
                </a:solidFill>
                <a:latin typeface="微软雅黑 Light" panose="020B0502040204020203" pitchFamily="34" charset="-122"/>
                <a:ea typeface="微软雅黑 Light" panose="020B0502040204020203" pitchFamily="34" charset="-122"/>
              </a:rPr>
              <a:t>匹配任意一个大写字母</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[a-zA-Z]              #</a:t>
            </a:r>
            <a:r>
              <a:rPr lang="zh-CN" altLang="en-US" sz="1400">
                <a:solidFill>
                  <a:srgbClr val="3E3E3E"/>
                </a:solidFill>
                <a:latin typeface="微软雅黑 Light" panose="020B0502040204020203" pitchFamily="34" charset="-122"/>
                <a:ea typeface="微软雅黑 Light" panose="020B0502040204020203" pitchFamily="34" charset="-122"/>
              </a:rPr>
              <a:t>匹配任意一个字母</a:t>
            </a:r>
          </a:p>
          <a:p>
            <a:pPr algn="just">
              <a:lnSpc>
                <a:spcPct val="150000"/>
              </a:lnSpc>
            </a:pPr>
            <a:r>
              <a:rPr lang="en-US" altLang="zh-CN" sz="1400">
                <a:solidFill>
                  <a:srgbClr val="3E3E3E"/>
                </a:solidFill>
                <a:latin typeface="微软雅黑 Light" panose="020B0502040204020203" pitchFamily="34" charset="-122"/>
                <a:ea typeface="微软雅黑 Light" panose="020B0502040204020203" pitchFamily="34" charset="-122"/>
              </a:rPr>
              <a:t>[0-9a-zA-Z]         #</a:t>
            </a:r>
            <a:r>
              <a:rPr lang="zh-CN" altLang="en-US" sz="1400">
                <a:solidFill>
                  <a:srgbClr val="3E3E3E"/>
                </a:solidFill>
                <a:latin typeface="微软雅黑 Light" panose="020B0502040204020203" pitchFamily="34" charset="-122"/>
                <a:ea typeface="微软雅黑 Light" panose="020B0502040204020203" pitchFamily="34" charset="-122"/>
              </a:rPr>
              <a:t>匹配任意一个字母或者数字</a:t>
            </a:r>
          </a:p>
        </p:txBody>
      </p:sp>
      <p:sp>
        <p:nvSpPr>
          <p:cNvPr id="7" name="矩形 6">
            <a:extLst>
              <a:ext uri="{FF2B5EF4-FFF2-40B4-BE49-F238E27FC236}">
                <a16:creationId xmlns:a16="http://schemas.microsoft.com/office/drawing/2014/main" id="{B67D03A7-48E4-4B93-846B-F9EAB5A97E7C}"/>
              </a:ext>
            </a:extLst>
          </p:cNvPr>
          <p:cNvSpPr/>
          <p:nvPr/>
        </p:nvSpPr>
        <p:spPr>
          <a:xfrm>
            <a:off x="6656441" y="2696307"/>
            <a:ext cx="5378243" cy="954107"/>
          </a:xfrm>
          <a:prstGeom prst="rect">
            <a:avLst/>
          </a:prstGeom>
        </p:spPr>
        <p:txBody>
          <a:bodyPr wrap="square">
            <a:spAutoFit/>
          </a:bodyPr>
          <a:lstStyle/>
          <a:p>
            <a:pPr algn="just"/>
            <a:r>
              <a:rPr lang="en-US" altLang="zh-CN" sz="1400">
                <a:solidFill>
                  <a:srgbClr val="3E3E3E"/>
                </a:solidFill>
                <a:latin typeface="微软雅黑 Light" panose="020B0502040204020203" pitchFamily="34" charset="-122"/>
                <a:ea typeface="微软雅黑 Light" panose="020B0502040204020203" pitchFamily="34" charset="-122"/>
              </a:rPr>
              <a:t>\d                        #</a:t>
            </a:r>
            <a:r>
              <a:rPr lang="zh-CN" altLang="en-US" sz="1400">
                <a:solidFill>
                  <a:srgbClr val="3E3E3E"/>
                </a:solidFill>
                <a:latin typeface="微软雅黑 Light" panose="020B0502040204020203" pitchFamily="34" charset="-122"/>
                <a:ea typeface="微软雅黑 Light" panose="020B0502040204020203" pitchFamily="34" charset="-122"/>
              </a:rPr>
              <a:t>匹配任意一个数字</a:t>
            </a:r>
          </a:p>
          <a:p>
            <a:pPr algn="just"/>
            <a:r>
              <a:rPr lang="en-US" altLang="zh-CN" sz="1400">
                <a:solidFill>
                  <a:srgbClr val="3E3E3E"/>
                </a:solidFill>
                <a:latin typeface="微软雅黑 Light" panose="020B0502040204020203" pitchFamily="34" charset="-122"/>
                <a:ea typeface="微软雅黑 Light" panose="020B0502040204020203" pitchFamily="34" charset="-122"/>
              </a:rPr>
              <a:t>\w                        #</a:t>
            </a:r>
            <a:r>
              <a:rPr lang="zh-CN" altLang="en-US" sz="1400">
                <a:solidFill>
                  <a:srgbClr val="3E3E3E"/>
                </a:solidFill>
                <a:latin typeface="微软雅黑 Light" panose="020B0502040204020203" pitchFamily="34" charset="-122"/>
                <a:ea typeface="微软雅黑 Light" panose="020B0502040204020203" pitchFamily="34" charset="-122"/>
              </a:rPr>
              <a:t>匹配包括下划线的任何单词字符。</a:t>
            </a:r>
          </a:p>
          <a:p>
            <a:pPr algn="just"/>
            <a:r>
              <a:rPr lang="en-US" altLang="zh-CN" sz="1400">
                <a:solidFill>
                  <a:srgbClr val="3E3E3E"/>
                </a:solidFill>
                <a:latin typeface="微软雅黑 Light" panose="020B0502040204020203" pitchFamily="34" charset="-122"/>
                <a:ea typeface="微软雅黑 Light" panose="020B0502040204020203" pitchFamily="34" charset="-122"/>
              </a:rPr>
              <a:t>[\u4e00-\u9fa5]    #</a:t>
            </a:r>
            <a:r>
              <a:rPr lang="zh-CN" altLang="en-US" sz="1400">
                <a:solidFill>
                  <a:srgbClr val="3E3E3E"/>
                </a:solidFill>
                <a:latin typeface="微软雅黑 Light" panose="020B0502040204020203" pitchFamily="34" charset="-122"/>
                <a:ea typeface="微软雅黑 Light" panose="020B0502040204020203" pitchFamily="34" charset="-122"/>
              </a:rPr>
              <a:t>匹配中文字符</a:t>
            </a:r>
          </a:p>
          <a:p>
            <a:pPr algn="just"/>
            <a:r>
              <a:rPr lang="en-US" altLang="zh-CN" sz="1400">
                <a:solidFill>
                  <a:srgbClr val="3E3E3E"/>
                </a:solidFill>
                <a:latin typeface="微软雅黑 Light" panose="020B0502040204020203" pitchFamily="34" charset="-122"/>
                <a:ea typeface="微软雅黑 Light" panose="020B0502040204020203" pitchFamily="34" charset="-122"/>
              </a:rPr>
              <a:t>.*?                        #</a:t>
            </a:r>
            <a:r>
              <a:rPr lang="zh-CN" altLang="en-US" sz="1400">
                <a:solidFill>
                  <a:srgbClr val="3E3E3E"/>
                </a:solidFill>
                <a:latin typeface="微软雅黑 Light" panose="020B0502040204020203" pitchFamily="34" charset="-122"/>
                <a:ea typeface="微软雅黑 Light" panose="020B0502040204020203" pitchFamily="34" charset="-122"/>
              </a:rPr>
              <a:t>将</a:t>
            </a:r>
            <a:r>
              <a:rPr lang="en-US" altLang="zh-CN" sz="1400">
                <a:solidFill>
                  <a:srgbClr val="3E3E3E"/>
                </a:solidFill>
                <a:latin typeface="微软雅黑 Light" panose="020B0502040204020203" pitchFamily="34" charset="-122"/>
                <a:ea typeface="微软雅黑 Light" panose="020B0502040204020203" pitchFamily="34" charset="-122"/>
              </a:rPr>
              <a:t>.*</a:t>
            </a:r>
            <a:r>
              <a:rPr lang="zh-CN" altLang="en-US" sz="1400">
                <a:solidFill>
                  <a:srgbClr val="3E3E3E"/>
                </a:solidFill>
                <a:latin typeface="微软雅黑 Light" panose="020B0502040204020203" pitchFamily="34" charset="-122"/>
                <a:ea typeface="微软雅黑 Light" panose="020B0502040204020203" pitchFamily="34" charset="-122"/>
              </a:rPr>
              <a:t>的贪婪匹配模式转化为懒惰匹配模式</a:t>
            </a:r>
          </a:p>
        </p:txBody>
      </p:sp>
      <p:pic>
        <p:nvPicPr>
          <p:cNvPr id="9" name="图片 8">
            <a:extLst>
              <a:ext uri="{FF2B5EF4-FFF2-40B4-BE49-F238E27FC236}">
                <a16:creationId xmlns:a16="http://schemas.microsoft.com/office/drawing/2014/main" id="{53443543-61DB-47BB-93B1-C8A9DAC51DE9}"/>
              </a:ext>
            </a:extLst>
          </p:cNvPr>
          <p:cNvPicPr>
            <a:picLocks noChangeAspect="1"/>
          </p:cNvPicPr>
          <p:nvPr/>
        </p:nvPicPr>
        <p:blipFill rotWithShape="1">
          <a:blip r:embed="rId2"/>
          <a:srcRect r="18300"/>
          <a:stretch/>
        </p:blipFill>
        <p:spPr>
          <a:xfrm>
            <a:off x="6656441" y="3781671"/>
            <a:ext cx="4700682" cy="2720576"/>
          </a:xfrm>
          <a:prstGeom prst="rect">
            <a:avLst/>
          </a:prstGeom>
        </p:spPr>
      </p:pic>
      <p:sp>
        <p:nvSpPr>
          <p:cNvPr id="11" name="矩形 10">
            <a:extLst>
              <a:ext uri="{FF2B5EF4-FFF2-40B4-BE49-F238E27FC236}">
                <a16:creationId xmlns:a16="http://schemas.microsoft.com/office/drawing/2014/main" id="{C1D30DA4-BC41-4ECF-A1F7-520086A107EE}"/>
              </a:ext>
            </a:extLst>
          </p:cNvPr>
          <p:cNvSpPr/>
          <p:nvPr/>
        </p:nvSpPr>
        <p:spPr>
          <a:xfrm>
            <a:off x="147484" y="5623631"/>
            <a:ext cx="5205592" cy="923330"/>
          </a:xfrm>
          <a:prstGeom prst="rect">
            <a:avLst/>
          </a:prstGeom>
        </p:spPr>
        <p:txBody>
          <a:bodyPr wrap="none">
            <a:spAutoFit/>
          </a:bodyPr>
          <a:lstStyle/>
          <a:p>
            <a:r>
              <a:rPr lang="zh-CN" altLang="en-US">
                <a:hlinkClick r:id="rId3"/>
              </a:rPr>
              <a:t>http://www.jb51.net/shouce/jquery1.82/regexp.html</a:t>
            </a:r>
            <a:endParaRPr lang="en-US" altLang="zh-CN"/>
          </a:p>
          <a:p>
            <a:r>
              <a:rPr lang="en-US" altLang="zh-CN">
                <a:hlinkClick r:id="rId4"/>
              </a:rPr>
              <a:t>http://www.jb51.net/tools/zhengze.html</a:t>
            </a:r>
            <a:endParaRPr lang="en-US" altLang="zh-CN"/>
          </a:p>
          <a:p>
            <a:endParaRPr lang="en-US" altLang="zh-CN"/>
          </a:p>
        </p:txBody>
      </p:sp>
    </p:spTree>
    <p:extLst>
      <p:ext uri="{BB962C8B-B14F-4D97-AF65-F5344CB8AC3E}">
        <p14:creationId xmlns:p14="http://schemas.microsoft.com/office/powerpoint/2010/main" val="347174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1.6 </a:t>
            </a:r>
            <a:r>
              <a:rPr lang="zh-CN" altLang="en-US" b="1">
                <a:latin typeface="微软雅黑 Light" panose="020B0502040204020203" pitchFamily="34" charset="-122"/>
                <a:ea typeface="微软雅黑 Light" panose="020B0502040204020203" pitchFamily="34" charset="-122"/>
              </a:rPr>
              <a:t>管道函数与向量化函数</a:t>
            </a:r>
          </a:p>
        </p:txBody>
      </p:sp>
      <p:sp>
        <p:nvSpPr>
          <p:cNvPr id="4" name="矩形 3">
            <a:extLst>
              <a:ext uri="{FF2B5EF4-FFF2-40B4-BE49-F238E27FC236}">
                <a16:creationId xmlns:a16="http://schemas.microsoft.com/office/drawing/2014/main" id="{F910D3C4-54D3-4DF4-B37C-2CEBAAA24E25}"/>
              </a:ext>
            </a:extLst>
          </p:cNvPr>
          <p:cNvSpPr/>
          <p:nvPr/>
        </p:nvSpPr>
        <p:spPr>
          <a:xfrm>
            <a:off x="470934" y="6262837"/>
            <a:ext cx="4838056" cy="338554"/>
          </a:xfrm>
          <a:prstGeom prst="rect">
            <a:avLst/>
          </a:prstGeom>
        </p:spPr>
        <p:txBody>
          <a:bodyPr wrap="none">
            <a:spAutoFit/>
          </a:bodyPr>
          <a:lstStyle/>
          <a:p>
            <a:r>
              <a:rPr lang="zh-CN" altLang="en-US" sz="1600">
                <a:hlinkClick r:id="rId2"/>
              </a:rPr>
              <a:t>http://www.cnblogs.com/cloudtj/articles/5540913.html</a:t>
            </a:r>
            <a:endParaRPr lang="en-US" altLang="zh-CN" sz="1600"/>
          </a:p>
        </p:txBody>
      </p:sp>
      <p:sp>
        <p:nvSpPr>
          <p:cNvPr id="8" name="文本框 7">
            <a:extLst>
              <a:ext uri="{FF2B5EF4-FFF2-40B4-BE49-F238E27FC236}">
                <a16:creationId xmlns:a16="http://schemas.microsoft.com/office/drawing/2014/main" id="{5FC93B85-6E0C-4B8B-B5FB-3C5F7C7B28A5}"/>
              </a:ext>
            </a:extLst>
          </p:cNvPr>
          <p:cNvSpPr txBox="1"/>
          <p:nvPr/>
        </p:nvSpPr>
        <p:spPr>
          <a:xfrm>
            <a:off x="462115" y="6007510"/>
            <a:ext cx="1622323"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扩展学习：</a:t>
            </a:r>
          </a:p>
        </p:txBody>
      </p:sp>
      <p:sp>
        <p:nvSpPr>
          <p:cNvPr id="12" name="矩形 11">
            <a:extLst>
              <a:ext uri="{FF2B5EF4-FFF2-40B4-BE49-F238E27FC236}">
                <a16:creationId xmlns:a16="http://schemas.microsoft.com/office/drawing/2014/main" id="{54740F24-DA49-4675-98EF-612E18D07EC5}"/>
              </a:ext>
            </a:extLst>
          </p:cNvPr>
          <p:cNvSpPr/>
          <p:nvPr/>
        </p:nvSpPr>
        <p:spPr>
          <a:xfrm>
            <a:off x="830822" y="1087693"/>
            <a:ext cx="1373966" cy="507831"/>
          </a:xfrm>
          <a:prstGeom prst="rect">
            <a:avLst/>
          </a:prstGeom>
        </p:spPr>
        <p:txBody>
          <a:bodyPr wrap="square">
            <a:spAutoFit/>
          </a:bodyPr>
          <a:lstStyle/>
          <a:p>
            <a:pPr>
              <a:lnSpc>
                <a:spcPct val="150000"/>
              </a:lnSpc>
            </a:pPr>
            <a:r>
              <a:rPr lang="zh-CN" altLang="en-US" sz="2000" b="1">
                <a:latin typeface="微软雅黑 Light" panose="020B0502040204020203" pitchFamily="34" charset="-122"/>
                <a:ea typeface="微软雅黑 Light" panose="020B0502040204020203" pitchFamily="34" charset="-122"/>
              </a:rPr>
              <a:t>管道函数</a:t>
            </a:r>
            <a:endParaRPr lang="en-US" altLang="zh-CN" sz="2000" b="1">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442FFBC4-F88B-480E-9817-6DB007DB1814}"/>
              </a:ext>
            </a:extLst>
          </p:cNvPr>
          <p:cNvSpPr/>
          <p:nvPr/>
        </p:nvSpPr>
        <p:spPr>
          <a:xfrm>
            <a:off x="830822" y="1944941"/>
            <a:ext cx="1373966" cy="41979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magrittr</a:t>
            </a:r>
          </a:p>
        </p:txBody>
      </p:sp>
      <p:sp>
        <p:nvSpPr>
          <p:cNvPr id="14" name="矩形 13">
            <a:extLst>
              <a:ext uri="{FF2B5EF4-FFF2-40B4-BE49-F238E27FC236}">
                <a16:creationId xmlns:a16="http://schemas.microsoft.com/office/drawing/2014/main" id="{05025D96-2D5E-4871-BB52-F50EF9A8B49C}"/>
              </a:ext>
            </a:extLst>
          </p:cNvPr>
          <p:cNvSpPr/>
          <p:nvPr/>
        </p:nvSpPr>
        <p:spPr>
          <a:xfrm>
            <a:off x="1079966" y="2571519"/>
            <a:ext cx="875678" cy="461665"/>
          </a:xfrm>
          <a:prstGeom prst="rect">
            <a:avLst/>
          </a:prstGeom>
        </p:spPr>
        <p:txBody>
          <a:bodyPr wrap="square">
            <a:spAutoFit/>
          </a:bodyPr>
          <a:lstStyle/>
          <a:p>
            <a:pPr>
              <a:lnSpc>
                <a:spcPct val="150000"/>
              </a:lnSpc>
            </a:pPr>
            <a:r>
              <a:rPr lang="en-US" altLang="zh-CN" sz="1600">
                <a:latin typeface="微软雅黑 Light" panose="020B0502040204020203" pitchFamily="34" charset="-122"/>
                <a:ea typeface="微软雅黑 Light" panose="020B0502040204020203" pitchFamily="34" charset="-122"/>
              </a:rPr>
              <a:t>%&gt;%</a:t>
            </a:r>
          </a:p>
        </p:txBody>
      </p:sp>
      <p:sp>
        <p:nvSpPr>
          <p:cNvPr id="16" name="矩形 15">
            <a:extLst>
              <a:ext uri="{FF2B5EF4-FFF2-40B4-BE49-F238E27FC236}">
                <a16:creationId xmlns:a16="http://schemas.microsoft.com/office/drawing/2014/main" id="{69A9ACDE-A119-4B1A-8A60-A6172C4BCECC}"/>
              </a:ext>
            </a:extLst>
          </p:cNvPr>
          <p:cNvSpPr/>
          <p:nvPr/>
        </p:nvSpPr>
        <p:spPr>
          <a:xfrm>
            <a:off x="6096000" y="1087693"/>
            <a:ext cx="2094273" cy="553998"/>
          </a:xfrm>
          <a:prstGeom prst="rect">
            <a:avLst/>
          </a:prstGeom>
        </p:spPr>
        <p:txBody>
          <a:bodyPr wrap="square">
            <a:spAutoFit/>
          </a:bodyPr>
          <a:lstStyle/>
          <a:p>
            <a:pPr>
              <a:lnSpc>
                <a:spcPct val="150000"/>
              </a:lnSpc>
            </a:pPr>
            <a:r>
              <a:rPr lang="zh-CN" altLang="en-US" sz="2000" b="1">
                <a:latin typeface="微软雅黑 Light" panose="020B0502040204020203" pitchFamily="34" charset="-122"/>
                <a:ea typeface="微软雅黑 Light" panose="020B0502040204020203" pitchFamily="34" charset="-122"/>
              </a:rPr>
              <a:t>向量化函数</a:t>
            </a:r>
            <a:endParaRPr lang="en-US" altLang="zh-CN" sz="2000" b="1">
              <a:latin typeface="微软雅黑 Light" panose="020B0502040204020203" pitchFamily="34" charset="-122"/>
              <a:ea typeface="微软雅黑 Light" panose="020B0502040204020203" pitchFamily="34" charset="-122"/>
            </a:endParaRPr>
          </a:p>
        </p:txBody>
      </p:sp>
      <p:pic>
        <p:nvPicPr>
          <p:cNvPr id="17" name="图片 16">
            <a:extLst>
              <a:ext uri="{FF2B5EF4-FFF2-40B4-BE49-F238E27FC236}">
                <a16:creationId xmlns:a16="http://schemas.microsoft.com/office/drawing/2014/main" id="{6E4C355B-EE85-4A6E-B576-B1EE631CD6E3}"/>
              </a:ext>
            </a:extLst>
          </p:cNvPr>
          <p:cNvPicPr>
            <a:picLocks noChangeAspect="1"/>
          </p:cNvPicPr>
          <p:nvPr/>
        </p:nvPicPr>
        <p:blipFill>
          <a:blip r:embed="rId3"/>
          <a:stretch>
            <a:fillRect/>
          </a:stretch>
        </p:blipFill>
        <p:spPr>
          <a:xfrm>
            <a:off x="6096000" y="2214191"/>
            <a:ext cx="4389500" cy="3977985"/>
          </a:xfrm>
          <a:prstGeom prst="rect">
            <a:avLst/>
          </a:prstGeom>
        </p:spPr>
      </p:pic>
      <p:sp>
        <p:nvSpPr>
          <p:cNvPr id="18" name="文本框 17">
            <a:extLst>
              <a:ext uri="{FF2B5EF4-FFF2-40B4-BE49-F238E27FC236}">
                <a16:creationId xmlns:a16="http://schemas.microsoft.com/office/drawing/2014/main" id="{6CA2E264-953B-44BD-A16A-71EA93320E8C}"/>
              </a:ext>
            </a:extLst>
          </p:cNvPr>
          <p:cNvSpPr txBox="1"/>
          <p:nvPr/>
        </p:nvSpPr>
        <p:spPr>
          <a:xfrm>
            <a:off x="6096000" y="1785506"/>
            <a:ext cx="3956881" cy="369332"/>
          </a:xfrm>
          <a:prstGeom prst="rect">
            <a:avLst/>
          </a:prstGeom>
          <a:noFill/>
        </p:spPr>
        <p:txBody>
          <a:bodyPr wrap="square" rtlCol="0">
            <a:spAutoFit/>
          </a:bodyPr>
          <a:lstStyle/>
          <a:p>
            <a:r>
              <a:rPr lang="en-US" altLang="zh-CN"/>
              <a:t>apply/tapply/sapply/lapply/ddply/l_ply</a:t>
            </a:r>
            <a:endParaRPr lang="zh-CN" altLang="en-US"/>
          </a:p>
        </p:txBody>
      </p:sp>
    </p:spTree>
    <p:extLst>
      <p:ext uri="{BB962C8B-B14F-4D97-AF65-F5344CB8AC3E}">
        <p14:creationId xmlns:p14="http://schemas.microsoft.com/office/powerpoint/2010/main" val="153166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1.7 </a:t>
            </a:r>
            <a:r>
              <a:rPr lang="zh-CN" altLang="en-US" b="1">
                <a:latin typeface="微软雅黑 Light" panose="020B0502040204020203" pitchFamily="34" charset="-122"/>
                <a:ea typeface="微软雅黑 Light" panose="020B0502040204020203" pitchFamily="34" charset="-122"/>
              </a:rPr>
              <a:t>非结构数据处理之</a:t>
            </a:r>
            <a:r>
              <a:rPr lang="en-US" altLang="zh-CN" b="1">
                <a:latin typeface="微软雅黑 Light" panose="020B0502040204020203" pitchFamily="34" charset="-122"/>
                <a:ea typeface="微软雅黑 Light" panose="020B0502040204020203" pitchFamily="34" charset="-122"/>
              </a:rPr>
              <a:t>list/json</a:t>
            </a:r>
            <a:endParaRPr lang="zh-CN" altLang="en-US" b="1">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54740F24-DA49-4675-98EF-612E18D07EC5}"/>
              </a:ext>
            </a:extLst>
          </p:cNvPr>
          <p:cNvSpPr/>
          <p:nvPr/>
        </p:nvSpPr>
        <p:spPr>
          <a:xfrm>
            <a:off x="830822" y="1087693"/>
            <a:ext cx="1373966" cy="507831"/>
          </a:xfrm>
          <a:prstGeom prst="rect">
            <a:avLst/>
          </a:prstGeom>
        </p:spPr>
        <p:txBody>
          <a:bodyPr wrap="square">
            <a:spAutoFit/>
          </a:bodyPr>
          <a:lstStyle/>
          <a:p>
            <a:pPr>
              <a:lnSpc>
                <a:spcPct val="150000"/>
              </a:lnSpc>
            </a:pPr>
            <a:r>
              <a:rPr lang="zh-CN" altLang="en-US" sz="2000" b="1">
                <a:latin typeface="微软雅黑 Light" panose="020B0502040204020203" pitchFamily="34" charset="-122"/>
                <a:ea typeface="微软雅黑 Light" panose="020B0502040204020203" pitchFamily="34" charset="-122"/>
              </a:rPr>
              <a:t>技能工具</a:t>
            </a:r>
            <a:endParaRPr lang="en-US" altLang="zh-CN" sz="2000" b="1">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442FFBC4-F88B-480E-9817-6DB007DB1814}"/>
              </a:ext>
            </a:extLst>
          </p:cNvPr>
          <p:cNvSpPr/>
          <p:nvPr/>
        </p:nvSpPr>
        <p:spPr>
          <a:xfrm>
            <a:off x="830822" y="1944941"/>
            <a:ext cx="1373966" cy="501612"/>
          </a:xfrm>
          <a:prstGeom prst="rect">
            <a:avLst/>
          </a:prstGeom>
        </p:spPr>
        <p:txBody>
          <a:bodyPr wrap="square">
            <a:spAutoFit/>
          </a:bodyPr>
          <a:lstStyle/>
          <a:p>
            <a:pPr>
              <a:lnSpc>
                <a:spcPct val="150000"/>
              </a:lnSpc>
            </a:pPr>
            <a:r>
              <a:rPr lang="en-US" altLang="zh-CN" sz="2000" b="1">
                <a:latin typeface="微软雅黑 Light" panose="020B0502040204020203" pitchFamily="34" charset="-122"/>
                <a:ea typeface="微软雅黑 Light" panose="020B0502040204020203" pitchFamily="34" charset="-122"/>
              </a:rPr>
              <a:t>jsonlite</a:t>
            </a:r>
          </a:p>
        </p:txBody>
      </p:sp>
      <p:sp>
        <p:nvSpPr>
          <p:cNvPr id="14" name="矩形 13">
            <a:extLst>
              <a:ext uri="{FF2B5EF4-FFF2-40B4-BE49-F238E27FC236}">
                <a16:creationId xmlns:a16="http://schemas.microsoft.com/office/drawing/2014/main" id="{05025D96-2D5E-4871-BB52-F50EF9A8B49C}"/>
              </a:ext>
            </a:extLst>
          </p:cNvPr>
          <p:cNvSpPr/>
          <p:nvPr/>
        </p:nvSpPr>
        <p:spPr>
          <a:xfrm>
            <a:off x="6366383" y="1944941"/>
            <a:ext cx="1373966" cy="501612"/>
          </a:xfrm>
          <a:prstGeom prst="rect">
            <a:avLst/>
          </a:prstGeom>
        </p:spPr>
        <p:txBody>
          <a:bodyPr wrap="square">
            <a:spAutoFit/>
          </a:bodyPr>
          <a:lstStyle/>
          <a:p>
            <a:pPr>
              <a:lnSpc>
                <a:spcPct val="150000"/>
              </a:lnSpc>
            </a:pPr>
            <a:r>
              <a:rPr lang="en-US" altLang="zh-CN" sz="2000" b="1">
                <a:latin typeface="微软雅黑 Light" panose="020B0502040204020203" pitchFamily="34" charset="-122"/>
                <a:ea typeface="微软雅黑 Light" panose="020B0502040204020203" pitchFamily="34" charset="-122"/>
              </a:rPr>
              <a:t>rlist</a:t>
            </a:r>
          </a:p>
        </p:txBody>
      </p:sp>
      <p:sp>
        <p:nvSpPr>
          <p:cNvPr id="11" name="矩形 10">
            <a:extLst>
              <a:ext uri="{FF2B5EF4-FFF2-40B4-BE49-F238E27FC236}">
                <a16:creationId xmlns:a16="http://schemas.microsoft.com/office/drawing/2014/main" id="{0F6E445C-1D54-4467-A96A-FE16804BFB45}"/>
              </a:ext>
            </a:extLst>
          </p:cNvPr>
          <p:cNvSpPr/>
          <p:nvPr/>
        </p:nvSpPr>
        <p:spPr>
          <a:xfrm>
            <a:off x="6366383" y="2595546"/>
            <a:ext cx="1106133" cy="789127"/>
          </a:xfrm>
          <a:prstGeom prst="rect">
            <a:avLst/>
          </a:prstGeom>
        </p:spPr>
        <p:txBody>
          <a:bodyPr wrap="square">
            <a:spAutoFit/>
          </a:bodyPr>
          <a:lstStyle/>
          <a:p>
            <a:pPr>
              <a:lnSpc>
                <a:spcPct val="150000"/>
              </a:lnSpc>
            </a:pPr>
            <a:r>
              <a:rPr lang="en-US" altLang="zh-CN" sz="1600" b="1">
                <a:latin typeface="微软雅黑 Light" panose="020B0502040204020203" pitchFamily="34" charset="-122"/>
                <a:ea typeface="微软雅黑 Light" panose="020B0502040204020203" pitchFamily="34" charset="-122"/>
              </a:rPr>
              <a:t>list.load()</a:t>
            </a:r>
          </a:p>
          <a:p>
            <a:pPr>
              <a:lnSpc>
                <a:spcPct val="150000"/>
              </a:lnSpc>
            </a:pPr>
            <a:r>
              <a:rPr lang="en-US" altLang="zh-CN" sz="1600" b="1">
                <a:latin typeface="微软雅黑 Light" panose="020B0502040204020203" pitchFamily="34" charset="-122"/>
                <a:ea typeface="微软雅黑 Light" panose="020B0502040204020203" pitchFamily="34" charset="-122"/>
              </a:rPr>
              <a:t>list.save()</a:t>
            </a:r>
          </a:p>
        </p:txBody>
      </p:sp>
      <p:sp>
        <p:nvSpPr>
          <p:cNvPr id="15" name="矩形 14">
            <a:extLst>
              <a:ext uri="{FF2B5EF4-FFF2-40B4-BE49-F238E27FC236}">
                <a16:creationId xmlns:a16="http://schemas.microsoft.com/office/drawing/2014/main" id="{B5AE07AA-BD48-424D-82AB-27A901B1246B}"/>
              </a:ext>
            </a:extLst>
          </p:cNvPr>
          <p:cNvSpPr/>
          <p:nvPr/>
        </p:nvSpPr>
        <p:spPr>
          <a:xfrm>
            <a:off x="7740349" y="2595546"/>
            <a:ext cx="1106133" cy="1200329"/>
          </a:xfrm>
          <a:prstGeom prst="rect">
            <a:avLst/>
          </a:prstGeom>
        </p:spPr>
        <p:txBody>
          <a:bodyPr wrap="square">
            <a:spAutoFit/>
          </a:bodyPr>
          <a:lstStyle/>
          <a:p>
            <a:pPr>
              <a:lnSpc>
                <a:spcPct val="150000"/>
              </a:lnSpc>
            </a:pPr>
            <a:r>
              <a:rPr lang="en-US" altLang="zh-CN" sz="1600" b="1">
                <a:latin typeface="微软雅黑 Light" panose="020B0502040204020203" pitchFamily="34" charset="-122"/>
                <a:ea typeface="微软雅黑 Light" panose="020B0502040204020203" pitchFamily="34" charset="-122"/>
              </a:rPr>
              <a:t>list.map()</a:t>
            </a:r>
          </a:p>
          <a:p>
            <a:pPr>
              <a:lnSpc>
                <a:spcPct val="150000"/>
              </a:lnSpc>
            </a:pPr>
            <a:r>
              <a:rPr lang="en-US" altLang="zh-CN" sz="1600" b="1">
                <a:latin typeface="微软雅黑 Light" panose="020B0502040204020203" pitchFamily="34" charset="-122"/>
                <a:ea typeface="微软雅黑 Light" panose="020B0502040204020203" pitchFamily="34" charset="-122"/>
              </a:rPr>
              <a:t>list.select()</a:t>
            </a:r>
          </a:p>
          <a:p>
            <a:pPr>
              <a:lnSpc>
                <a:spcPct val="150000"/>
              </a:lnSpc>
            </a:pPr>
            <a:r>
              <a:rPr lang="en-US" altLang="zh-CN" sz="1600" b="1">
                <a:latin typeface="微软雅黑 Light" panose="020B0502040204020203" pitchFamily="34" charset="-122"/>
                <a:ea typeface="微软雅黑 Light" panose="020B0502040204020203" pitchFamily="34" charset="-122"/>
              </a:rPr>
              <a:t>list.rbind()</a:t>
            </a:r>
          </a:p>
        </p:txBody>
      </p:sp>
      <p:sp>
        <p:nvSpPr>
          <p:cNvPr id="19" name="矩形 18">
            <a:extLst>
              <a:ext uri="{FF2B5EF4-FFF2-40B4-BE49-F238E27FC236}">
                <a16:creationId xmlns:a16="http://schemas.microsoft.com/office/drawing/2014/main" id="{864D0C15-2E42-4387-8570-02F5CC78D9BF}"/>
              </a:ext>
            </a:extLst>
          </p:cNvPr>
          <p:cNvSpPr/>
          <p:nvPr/>
        </p:nvSpPr>
        <p:spPr>
          <a:xfrm>
            <a:off x="850487" y="2654367"/>
            <a:ext cx="1373966" cy="702052"/>
          </a:xfrm>
          <a:prstGeom prst="rect">
            <a:avLst/>
          </a:prstGeom>
        </p:spPr>
        <p:txBody>
          <a:bodyPr wrap="square">
            <a:spAutoFit/>
          </a:bodyPr>
          <a:lstStyle/>
          <a:p>
            <a:pPr>
              <a:lnSpc>
                <a:spcPct val="150000"/>
              </a:lnSpc>
            </a:pPr>
            <a:r>
              <a:rPr lang="en-US" altLang="zh-CN" sz="1400" b="1">
                <a:latin typeface="微软雅黑 Light" panose="020B0502040204020203" pitchFamily="34" charset="-122"/>
                <a:ea typeface="微软雅黑 Light" panose="020B0502040204020203" pitchFamily="34" charset="-122"/>
              </a:rPr>
              <a:t>fromJSON()</a:t>
            </a:r>
          </a:p>
          <a:p>
            <a:pPr>
              <a:lnSpc>
                <a:spcPct val="150000"/>
              </a:lnSpc>
            </a:pPr>
            <a:r>
              <a:rPr lang="en-US" altLang="zh-CN" sz="1400" b="1">
                <a:latin typeface="微软雅黑 Light" panose="020B0502040204020203" pitchFamily="34" charset="-122"/>
                <a:ea typeface="微软雅黑 Light" panose="020B0502040204020203" pitchFamily="34" charset="-122"/>
              </a:rPr>
              <a:t>toJSON()</a:t>
            </a:r>
          </a:p>
        </p:txBody>
      </p:sp>
      <p:sp>
        <p:nvSpPr>
          <p:cNvPr id="9" name="矩形 8">
            <a:extLst>
              <a:ext uri="{FF2B5EF4-FFF2-40B4-BE49-F238E27FC236}">
                <a16:creationId xmlns:a16="http://schemas.microsoft.com/office/drawing/2014/main" id="{8E1E6B41-702A-458E-819B-0940F53A9DAB}"/>
              </a:ext>
            </a:extLst>
          </p:cNvPr>
          <p:cNvSpPr/>
          <p:nvPr/>
        </p:nvSpPr>
        <p:spPr>
          <a:xfrm>
            <a:off x="830822" y="3949783"/>
            <a:ext cx="2934933" cy="461665"/>
          </a:xfrm>
          <a:prstGeom prst="rect">
            <a:avLst/>
          </a:prstGeom>
        </p:spPr>
        <p:txBody>
          <a:bodyPr wrap="square">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内存中解析</a:t>
            </a:r>
            <a:r>
              <a:rPr lang="en-US" altLang="zh-CN" sz="1600">
                <a:latin typeface="微软雅黑 Light" panose="020B0502040204020203" pitchFamily="34" charset="-122"/>
                <a:ea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rPr>
              <a:t>逆解析</a:t>
            </a:r>
            <a:r>
              <a:rPr lang="en-US" altLang="zh-CN" sz="1600">
                <a:latin typeface="微软雅黑 Light" panose="020B0502040204020203" pitchFamily="34" charset="-122"/>
                <a:ea typeface="微软雅黑 Light" panose="020B0502040204020203" pitchFamily="34" charset="-122"/>
              </a:rPr>
              <a:t>json</a:t>
            </a:r>
            <a:r>
              <a:rPr lang="zh-CN" altLang="en-US" sz="1600">
                <a:latin typeface="微软雅黑 Light" panose="020B0502040204020203" pitchFamily="34" charset="-122"/>
                <a:ea typeface="微软雅黑 Light" panose="020B0502040204020203" pitchFamily="34" charset="-122"/>
              </a:rPr>
              <a:t>字符串</a:t>
            </a:r>
            <a:endParaRPr lang="en-US" altLang="zh-CN" sz="160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420E87F6-B298-468A-83C0-A126375D125E}"/>
              </a:ext>
            </a:extLst>
          </p:cNvPr>
          <p:cNvSpPr/>
          <p:nvPr/>
        </p:nvSpPr>
        <p:spPr>
          <a:xfrm>
            <a:off x="6366384" y="3949783"/>
            <a:ext cx="1233951" cy="830997"/>
          </a:xfrm>
          <a:prstGeom prst="rect">
            <a:avLst/>
          </a:prstGeom>
        </p:spPr>
        <p:txBody>
          <a:bodyPr wrap="square">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读</a:t>
            </a:r>
            <a:r>
              <a:rPr lang="en-US" altLang="zh-CN" sz="1600">
                <a:latin typeface="微软雅黑 Light" panose="020B0502040204020203" pitchFamily="34" charset="-122"/>
                <a:ea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rPr>
              <a:t>写</a:t>
            </a:r>
            <a:r>
              <a:rPr lang="en-US" altLang="zh-CN" sz="1600">
                <a:latin typeface="微软雅黑 Light" panose="020B0502040204020203" pitchFamily="34" charset="-122"/>
                <a:ea typeface="微软雅黑 Light" panose="020B0502040204020203" pitchFamily="34" charset="-122"/>
              </a:rPr>
              <a:t>json</a:t>
            </a:r>
            <a:r>
              <a:rPr lang="zh-CN" altLang="en-US" sz="1600">
                <a:latin typeface="微软雅黑 Light" panose="020B0502040204020203" pitchFamily="34" charset="-122"/>
                <a:ea typeface="微软雅黑 Light" panose="020B0502040204020203" pitchFamily="34" charset="-122"/>
              </a:rPr>
              <a:t>字符串文件</a:t>
            </a:r>
            <a:endParaRPr lang="en-US" altLang="zh-CN" sz="1600">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5D2157B6-6211-456A-93B4-BECF4E168C20}"/>
              </a:ext>
            </a:extLst>
          </p:cNvPr>
          <p:cNvSpPr/>
          <p:nvPr/>
        </p:nvSpPr>
        <p:spPr>
          <a:xfrm>
            <a:off x="7740349" y="3949783"/>
            <a:ext cx="1413483" cy="830997"/>
          </a:xfrm>
          <a:prstGeom prst="rect">
            <a:avLst/>
          </a:prstGeom>
        </p:spPr>
        <p:txBody>
          <a:bodyPr wrap="square">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筛选、映射、合并</a:t>
            </a:r>
            <a:r>
              <a:rPr lang="en-US" altLang="zh-CN" sz="1600">
                <a:latin typeface="微软雅黑 Light" panose="020B0502040204020203" pitchFamily="34" charset="-122"/>
                <a:ea typeface="微软雅黑 Light" panose="020B0502040204020203" pitchFamily="34" charset="-122"/>
              </a:rPr>
              <a:t>list</a:t>
            </a:r>
            <a:r>
              <a:rPr lang="zh-CN" altLang="en-US" sz="1600">
                <a:latin typeface="微软雅黑 Light" panose="020B0502040204020203" pitchFamily="34" charset="-122"/>
                <a:ea typeface="微软雅黑 Light" panose="020B0502040204020203" pitchFamily="34" charset="-122"/>
              </a:rPr>
              <a:t>文件</a:t>
            </a:r>
            <a:endParaRPr lang="en-US" altLang="zh-CN" sz="160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3874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CB07822B-5FF2-472B-A8F7-9104191F01DA}"/>
              </a:ext>
            </a:extLst>
          </p:cNvPr>
          <p:cNvGrpSpPr/>
          <p:nvPr/>
        </p:nvGrpSpPr>
        <p:grpSpPr>
          <a:xfrm>
            <a:off x="1866516" y="2314575"/>
            <a:ext cx="1918520" cy="1918520"/>
            <a:chOff x="9141448" y="4340466"/>
            <a:chExt cx="1918520" cy="1918520"/>
          </a:xfrm>
        </p:grpSpPr>
        <p:sp>
          <p:nvSpPr>
            <p:cNvPr id="6" name="椭圆 5">
              <a:extLst>
                <a:ext uri="{FF2B5EF4-FFF2-40B4-BE49-F238E27FC236}">
                  <a16:creationId xmlns:a16="http://schemas.microsoft.com/office/drawing/2014/main" id="{5739F23E-E4D9-4E42-9B65-88EB1811B877}"/>
                </a:ext>
              </a:extLst>
            </p:cNvPr>
            <p:cNvSpPr/>
            <p:nvPr/>
          </p:nvSpPr>
          <p:spPr>
            <a:xfrm>
              <a:off x="9141448" y="4340466"/>
              <a:ext cx="1918520" cy="191852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图片包含 服装, 西装&#10;&#10;已生成高可信度的说明">
              <a:extLst>
                <a:ext uri="{FF2B5EF4-FFF2-40B4-BE49-F238E27FC236}">
                  <a16:creationId xmlns:a16="http://schemas.microsoft.com/office/drawing/2014/main" id="{143D13E3-881F-4B22-8F0C-53D1AF6844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18" t="987" r="4606" b="7237"/>
            <a:stretch/>
          </p:blipFill>
          <p:spPr>
            <a:xfrm>
              <a:off x="9333300" y="4532318"/>
              <a:ext cx="1534816" cy="1534816"/>
            </a:xfrm>
            <a:prstGeom prst="ellipse">
              <a:avLst/>
            </a:prstGeom>
            <a:solidFill>
              <a:schemeClr val="bg1"/>
            </a:solidFill>
          </p:spPr>
        </p:pic>
      </p:grpSp>
      <p:cxnSp>
        <p:nvCxnSpPr>
          <p:cNvPr id="21" name="直接连接符 20">
            <a:extLst>
              <a:ext uri="{FF2B5EF4-FFF2-40B4-BE49-F238E27FC236}">
                <a16:creationId xmlns:a16="http://schemas.microsoft.com/office/drawing/2014/main" id="{7677A4EE-F122-4451-B8F6-3A02CA8319BC}"/>
              </a:ext>
            </a:extLst>
          </p:cNvPr>
          <p:cNvCxnSpPr>
            <a:cxnSpLocks/>
          </p:cNvCxnSpPr>
          <p:nvPr/>
        </p:nvCxnSpPr>
        <p:spPr>
          <a:xfrm>
            <a:off x="4866967" y="2314575"/>
            <a:ext cx="0" cy="2454204"/>
          </a:xfrm>
          <a:prstGeom prst="line">
            <a:avLst/>
          </a:prstGeom>
          <a:ln>
            <a:gradFill flip="none" rotWithShape="1">
              <a:gsLst>
                <a:gs pos="0">
                  <a:schemeClr val="tx1">
                    <a:alpha val="0"/>
                  </a:schemeClr>
                </a:gs>
                <a:gs pos="50000">
                  <a:schemeClr val="tx1"/>
                </a:gs>
                <a:gs pos="100000">
                  <a:schemeClr val="tx1">
                    <a:alpha val="0"/>
                  </a:schemeClr>
                </a:gs>
              </a:gsLst>
              <a:lin ang="18900000" scaled="1"/>
              <a:tileRect/>
            </a:gra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10B30D31-D2F9-4CB7-A20F-A267B5AE4A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5040" y="3077680"/>
            <a:ext cx="376114" cy="376114"/>
          </a:xfrm>
          <a:prstGeom prst="rect">
            <a:avLst/>
          </a:prstGeom>
        </p:spPr>
      </p:pic>
      <p:sp>
        <p:nvSpPr>
          <p:cNvPr id="24" name="文本框 23">
            <a:extLst>
              <a:ext uri="{FF2B5EF4-FFF2-40B4-BE49-F238E27FC236}">
                <a16:creationId xmlns:a16="http://schemas.microsoft.com/office/drawing/2014/main" id="{E9E1FA43-8244-4EE3-B717-91EE9C624D1D}"/>
              </a:ext>
            </a:extLst>
          </p:cNvPr>
          <p:cNvSpPr txBox="1"/>
          <p:nvPr/>
        </p:nvSpPr>
        <p:spPr>
          <a:xfrm>
            <a:off x="6229174" y="3081071"/>
            <a:ext cx="1288026"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财经硕士</a:t>
            </a:r>
          </a:p>
        </p:txBody>
      </p:sp>
      <p:pic>
        <p:nvPicPr>
          <p:cNvPr id="26" name="图片 25">
            <a:extLst>
              <a:ext uri="{FF2B5EF4-FFF2-40B4-BE49-F238E27FC236}">
                <a16:creationId xmlns:a16="http://schemas.microsoft.com/office/drawing/2014/main" id="{6BF850DC-5680-4460-AE77-879A9593AB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7660" y="3658267"/>
            <a:ext cx="370874" cy="370874"/>
          </a:xfrm>
          <a:prstGeom prst="rect">
            <a:avLst/>
          </a:prstGeom>
        </p:spPr>
      </p:pic>
      <p:sp>
        <p:nvSpPr>
          <p:cNvPr id="31" name="文本框 30">
            <a:extLst>
              <a:ext uri="{FF2B5EF4-FFF2-40B4-BE49-F238E27FC236}">
                <a16:creationId xmlns:a16="http://schemas.microsoft.com/office/drawing/2014/main" id="{E811409A-DB26-4C1E-BF52-FCAEC2AE5C28}"/>
              </a:ext>
            </a:extLst>
          </p:cNvPr>
          <p:cNvSpPr txBox="1"/>
          <p:nvPr/>
        </p:nvSpPr>
        <p:spPr>
          <a:xfrm>
            <a:off x="6229174" y="3659038"/>
            <a:ext cx="1288026"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互联网</a:t>
            </a:r>
          </a:p>
        </p:txBody>
      </p:sp>
      <p:pic>
        <p:nvPicPr>
          <p:cNvPr id="28" name="图片 27">
            <a:extLst>
              <a:ext uri="{FF2B5EF4-FFF2-40B4-BE49-F238E27FC236}">
                <a16:creationId xmlns:a16="http://schemas.microsoft.com/office/drawing/2014/main" id="{861C7D55-B224-42F3-86AA-B395E61525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9821" y="4212396"/>
            <a:ext cx="306552" cy="306552"/>
          </a:xfrm>
          <a:prstGeom prst="rect">
            <a:avLst/>
          </a:prstGeom>
        </p:spPr>
      </p:pic>
      <p:sp>
        <p:nvSpPr>
          <p:cNvPr id="34" name="文本框 33">
            <a:extLst>
              <a:ext uri="{FF2B5EF4-FFF2-40B4-BE49-F238E27FC236}">
                <a16:creationId xmlns:a16="http://schemas.microsoft.com/office/drawing/2014/main" id="{FB5E4377-F462-4FAA-9516-972E0CCE4118}"/>
              </a:ext>
            </a:extLst>
          </p:cNvPr>
          <p:cNvSpPr txBox="1"/>
          <p:nvPr/>
        </p:nvSpPr>
        <p:spPr>
          <a:xfrm>
            <a:off x="6229174" y="4181006"/>
            <a:ext cx="1421801"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商业分析师</a:t>
            </a:r>
          </a:p>
        </p:txBody>
      </p:sp>
      <p:pic>
        <p:nvPicPr>
          <p:cNvPr id="30" name="图片 29">
            <a:extLst>
              <a:ext uri="{FF2B5EF4-FFF2-40B4-BE49-F238E27FC236}">
                <a16:creationId xmlns:a16="http://schemas.microsoft.com/office/drawing/2014/main" id="{8B464994-DAB4-43A6-ABE9-1459E58E32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81001" y="2551463"/>
            <a:ext cx="314626" cy="314626"/>
          </a:xfrm>
          <a:prstGeom prst="rect">
            <a:avLst/>
          </a:prstGeom>
        </p:spPr>
      </p:pic>
      <p:sp>
        <p:nvSpPr>
          <p:cNvPr id="37" name="文本框 36">
            <a:extLst>
              <a:ext uri="{FF2B5EF4-FFF2-40B4-BE49-F238E27FC236}">
                <a16:creationId xmlns:a16="http://schemas.microsoft.com/office/drawing/2014/main" id="{1D8F49BE-58D0-4F6C-812B-7AE736B31053}"/>
              </a:ext>
            </a:extLst>
          </p:cNvPr>
          <p:cNvSpPr txBox="1"/>
          <p:nvPr/>
        </p:nvSpPr>
        <p:spPr>
          <a:xfrm>
            <a:off x="8363350" y="2524110"/>
            <a:ext cx="1421801"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数据可视化</a:t>
            </a:r>
          </a:p>
        </p:txBody>
      </p:sp>
      <p:pic>
        <p:nvPicPr>
          <p:cNvPr id="33" name="图片 32">
            <a:extLst>
              <a:ext uri="{FF2B5EF4-FFF2-40B4-BE49-F238E27FC236}">
                <a16:creationId xmlns:a16="http://schemas.microsoft.com/office/drawing/2014/main" id="{B2F66119-EA1B-4525-A7F5-2235D1CDEE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0430" y="2516109"/>
            <a:ext cx="385335" cy="385335"/>
          </a:xfrm>
          <a:prstGeom prst="rect">
            <a:avLst/>
          </a:prstGeom>
        </p:spPr>
      </p:pic>
      <p:sp>
        <p:nvSpPr>
          <p:cNvPr id="40" name="文本框 39">
            <a:extLst>
              <a:ext uri="{FF2B5EF4-FFF2-40B4-BE49-F238E27FC236}">
                <a16:creationId xmlns:a16="http://schemas.microsoft.com/office/drawing/2014/main" id="{F7F490B0-2828-4E23-AEFC-3C9ED2354003}"/>
              </a:ext>
            </a:extLst>
          </p:cNvPr>
          <p:cNvSpPr txBox="1"/>
          <p:nvPr/>
        </p:nvSpPr>
        <p:spPr>
          <a:xfrm>
            <a:off x="6229174" y="2524110"/>
            <a:ext cx="1288026"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北京</a:t>
            </a:r>
          </a:p>
        </p:txBody>
      </p:sp>
      <p:pic>
        <p:nvPicPr>
          <p:cNvPr id="36" name="图片 35">
            <a:extLst>
              <a:ext uri="{FF2B5EF4-FFF2-40B4-BE49-F238E27FC236}">
                <a16:creationId xmlns:a16="http://schemas.microsoft.com/office/drawing/2014/main" id="{4BD449AA-3704-42B3-BB27-AD3FF34C679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46030" y="3073453"/>
            <a:ext cx="384568" cy="384568"/>
          </a:xfrm>
          <a:prstGeom prst="rect">
            <a:avLst/>
          </a:prstGeom>
        </p:spPr>
      </p:pic>
      <p:sp>
        <p:nvSpPr>
          <p:cNvPr id="43" name="文本框 42">
            <a:extLst>
              <a:ext uri="{FF2B5EF4-FFF2-40B4-BE49-F238E27FC236}">
                <a16:creationId xmlns:a16="http://schemas.microsoft.com/office/drawing/2014/main" id="{944DE6F4-F0B7-4560-9E24-15B5190471B7}"/>
              </a:ext>
            </a:extLst>
          </p:cNvPr>
          <p:cNvSpPr txBox="1"/>
          <p:nvPr/>
        </p:nvSpPr>
        <p:spPr>
          <a:xfrm>
            <a:off x="8363350" y="3081071"/>
            <a:ext cx="1421801"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数据小魔方</a:t>
            </a:r>
          </a:p>
        </p:txBody>
      </p:sp>
      <p:sp>
        <p:nvSpPr>
          <p:cNvPr id="39" name="矩形 38">
            <a:extLst>
              <a:ext uri="{FF2B5EF4-FFF2-40B4-BE49-F238E27FC236}">
                <a16:creationId xmlns:a16="http://schemas.microsoft.com/office/drawing/2014/main" id="{CAA38DC0-A74B-4DB4-8DD7-0DD465AD471B}"/>
              </a:ext>
            </a:extLst>
          </p:cNvPr>
          <p:cNvSpPr/>
          <p:nvPr/>
        </p:nvSpPr>
        <p:spPr>
          <a:xfrm>
            <a:off x="1947682" y="4368669"/>
            <a:ext cx="913066" cy="400110"/>
          </a:xfrm>
          <a:prstGeom prst="rect">
            <a:avLst/>
          </a:prstGeom>
        </p:spPr>
        <p:txBody>
          <a:bodyPr wrap="square">
            <a:spAutoFit/>
          </a:bodyPr>
          <a:lstStyle/>
          <a:p>
            <a:pPr algn="ctr"/>
            <a:r>
              <a:rPr lang="zh-CN" altLang="en-US" sz="2000" b="1">
                <a:latin typeface="微软雅黑" panose="020B0503020204020204" pitchFamily="34" charset="-122"/>
                <a:ea typeface="微软雅黑" panose="020B0503020204020204" pitchFamily="34" charset="-122"/>
              </a:rPr>
              <a:t>杜雨</a:t>
            </a:r>
            <a:endParaRPr lang="zh-CN" altLang="en-US" sz="2000">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D4FDDAED-E7E1-4DD2-B5B5-5B7FCA41D7C7}"/>
              </a:ext>
            </a:extLst>
          </p:cNvPr>
          <p:cNvSpPr/>
          <p:nvPr/>
        </p:nvSpPr>
        <p:spPr>
          <a:xfrm>
            <a:off x="2632183" y="4368669"/>
            <a:ext cx="1113845" cy="400110"/>
          </a:xfrm>
          <a:prstGeom prst="rect">
            <a:avLst/>
          </a:prstGeom>
        </p:spPr>
        <p:txBody>
          <a:bodyPr wrap="square">
            <a:spAutoFit/>
          </a:bodyPr>
          <a:lstStyle/>
          <a:p>
            <a:pPr algn="ctr"/>
            <a:r>
              <a:rPr lang="en-US" altLang="zh-CN" sz="2000">
                <a:latin typeface="微软雅黑" panose="020B0503020204020204" pitchFamily="34" charset="-122"/>
                <a:ea typeface="微软雅黑" panose="020B0503020204020204" pitchFamily="34" charset="-122"/>
              </a:rPr>
              <a:t>raindu</a:t>
            </a:r>
            <a:endParaRPr lang="zh-CN" altLang="en-US" sz="2000">
              <a:latin typeface="微软雅黑" panose="020B0503020204020204" pitchFamily="34" charset="-122"/>
              <a:ea typeface="微软雅黑" panose="020B0503020204020204" pitchFamily="34" charset="-122"/>
            </a:endParaRPr>
          </a:p>
        </p:txBody>
      </p:sp>
      <p:cxnSp>
        <p:nvCxnSpPr>
          <p:cNvPr id="44" name="直接连接符 43">
            <a:extLst>
              <a:ext uri="{FF2B5EF4-FFF2-40B4-BE49-F238E27FC236}">
                <a16:creationId xmlns:a16="http://schemas.microsoft.com/office/drawing/2014/main" id="{37DF4A05-24A2-4E5F-A020-FB5619A7E61F}"/>
              </a:ext>
            </a:extLst>
          </p:cNvPr>
          <p:cNvCxnSpPr/>
          <p:nvPr/>
        </p:nvCxnSpPr>
        <p:spPr>
          <a:xfrm>
            <a:off x="0" y="653960"/>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D34EC53-DBB1-4CF8-B8CC-1F3A9716725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53648" y="3659038"/>
            <a:ext cx="369333" cy="369333"/>
          </a:xfrm>
          <a:prstGeom prst="rect">
            <a:avLst/>
          </a:prstGeom>
        </p:spPr>
      </p:pic>
      <p:sp>
        <p:nvSpPr>
          <p:cNvPr id="25" name="文本框 24">
            <a:extLst>
              <a:ext uri="{FF2B5EF4-FFF2-40B4-BE49-F238E27FC236}">
                <a16:creationId xmlns:a16="http://schemas.microsoft.com/office/drawing/2014/main" id="{12042613-1BA0-4144-9DB9-5F242D8C522A}"/>
              </a:ext>
            </a:extLst>
          </p:cNvPr>
          <p:cNvSpPr txBox="1"/>
          <p:nvPr/>
        </p:nvSpPr>
        <p:spPr>
          <a:xfrm>
            <a:off x="8363350" y="3659038"/>
            <a:ext cx="1421801"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杜雨</a:t>
            </a:r>
          </a:p>
        </p:txBody>
      </p:sp>
      <p:pic>
        <p:nvPicPr>
          <p:cNvPr id="8" name="图片 7">
            <a:extLst>
              <a:ext uri="{FF2B5EF4-FFF2-40B4-BE49-F238E27FC236}">
                <a16:creationId xmlns:a16="http://schemas.microsoft.com/office/drawing/2014/main" id="{C0174BE1-B427-4697-8A52-7F91AEA21E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46030" y="4173388"/>
            <a:ext cx="384568" cy="384568"/>
          </a:xfrm>
          <a:prstGeom prst="rect">
            <a:avLst/>
          </a:prstGeom>
        </p:spPr>
      </p:pic>
      <p:sp>
        <p:nvSpPr>
          <p:cNvPr id="27" name="文本框 26">
            <a:extLst>
              <a:ext uri="{FF2B5EF4-FFF2-40B4-BE49-F238E27FC236}">
                <a16:creationId xmlns:a16="http://schemas.microsoft.com/office/drawing/2014/main" id="{28B44A81-615E-445F-A064-844E79443D82}"/>
              </a:ext>
            </a:extLst>
          </p:cNvPr>
          <p:cNvSpPr txBox="1"/>
          <p:nvPr/>
        </p:nvSpPr>
        <p:spPr>
          <a:xfrm>
            <a:off x="8363350" y="4181006"/>
            <a:ext cx="1947308" cy="369332"/>
          </a:xfrm>
          <a:prstGeom prst="rect">
            <a:avLst/>
          </a:prstGeom>
          <a:noFill/>
        </p:spPr>
        <p:txBody>
          <a:bodyPr wrap="square" rtlCol="0">
            <a:spAutoFit/>
          </a:bodyPr>
          <a:lstStyle/>
          <a:p>
            <a:r>
              <a:rPr lang="en-US" altLang="zh-CN">
                <a:latin typeface="微软雅黑 Light" panose="020B0502040204020203" pitchFamily="34" charset="-122"/>
                <a:ea typeface="微软雅黑 Light" panose="020B0502040204020203" pitchFamily="34" charset="-122"/>
                <a:hlinkClick r:id="rId11"/>
              </a:rPr>
              <a:t>www.raindu.com</a:t>
            </a:r>
            <a:endParaRPr lang="en-US" altLang="zh-CN">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1.8 R</a:t>
            </a:r>
            <a:r>
              <a:rPr lang="zh-CN" altLang="en-US" b="1">
                <a:latin typeface="微软雅黑 Light" panose="020B0502040204020203" pitchFamily="34" charset="-122"/>
                <a:ea typeface="微软雅黑 Light" panose="020B0502040204020203" pitchFamily="34" charset="-122"/>
              </a:rPr>
              <a:t>语言与数据库交互</a:t>
            </a:r>
          </a:p>
        </p:txBody>
      </p:sp>
      <p:sp>
        <p:nvSpPr>
          <p:cNvPr id="12" name="矩形 11">
            <a:extLst>
              <a:ext uri="{FF2B5EF4-FFF2-40B4-BE49-F238E27FC236}">
                <a16:creationId xmlns:a16="http://schemas.microsoft.com/office/drawing/2014/main" id="{54740F24-DA49-4675-98EF-612E18D07EC5}"/>
              </a:ext>
            </a:extLst>
          </p:cNvPr>
          <p:cNvSpPr/>
          <p:nvPr/>
        </p:nvSpPr>
        <p:spPr>
          <a:xfrm>
            <a:off x="830822" y="1087693"/>
            <a:ext cx="1373966" cy="507831"/>
          </a:xfrm>
          <a:prstGeom prst="rect">
            <a:avLst/>
          </a:prstGeom>
        </p:spPr>
        <p:txBody>
          <a:bodyPr wrap="square">
            <a:spAutoFit/>
          </a:bodyPr>
          <a:lstStyle/>
          <a:p>
            <a:pPr>
              <a:lnSpc>
                <a:spcPct val="150000"/>
              </a:lnSpc>
            </a:pPr>
            <a:r>
              <a:rPr lang="zh-CN" altLang="en-US" sz="2000" b="1">
                <a:latin typeface="微软雅黑 Light" panose="020B0502040204020203" pitchFamily="34" charset="-122"/>
                <a:ea typeface="微软雅黑 Light" panose="020B0502040204020203" pitchFamily="34" charset="-122"/>
              </a:rPr>
              <a:t>技能工具</a:t>
            </a:r>
            <a:endParaRPr lang="en-US" altLang="zh-CN" sz="2000" b="1">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442FFBC4-F88B-480E-9817-6DB007DB1814}"/>
              </a:ext>
            </a:extLst>
          </p:cNvPr>
          <p:cNvSpPr/>
          <p:nvPr/>
        </p:nvSpPr>
        <p:spPr>
          <a:xfrm>
            <a:off x="909480" y="1971133"/>
            <a:ext cx="1373966" cy="501612"/>
          </a:xfrm>
          <a:prstGeom prst="rect">
            <a:avLst/>
          </a:prstGeom>
        </p:spPr>
        <p:txBody>
          <a:bodyPr wrap="square">
            <a:spAutoFit/>
          </a:bodyPr>
          <a:lstStyle/>
          <a:p>
            <a:pPr>
              <a:lnSpc>
                <a:spcPct val="150000"/>
              </a:lnSpc>
            </a:pPr>
            <a:r>
              <a:rPr lang="en-US" altLang="zh-CN" sz="2000" b="1">
                <a:latin typeface="微软雅黑 Light" panose="020B0502040204020203" pitchFamily="34" charset="-122"/>
                <a:ea typeface="微软雅黑 Light" panose="020B0502040204020203" pitchFamily="34" charset="-122"/>
              </a:rPr>
              <a:t>RMySQL</a:t>
            </a:r>
          </a:p>
        </p:txBody>
      </p:sp>
      <p:sp>
        <p:nvSpPr>
          <p:cNvPr id="14" name="矩形 13">
            <a:extLst>
              <a:ext uri="{FF2B5EF4-FFF2-40B4-BE49-F238E27FC236}">
                <a16:creationId xmlns:a16="http://schemas.microsoft.com/office/drawing/2014/main" id="{05025D96-2D5E-4871-BB52-F50EF9A8B49C}"/>
              </a:ext>
            </a:extLst>
          </p:cNvPr>
          <p:cNvSpPr/>
          <p:nvPr/>
        </p:nvSpPr>
        <p:spPr>
          <a:xfrm>
            <a:off x="4930874" y="1944940"/>
            <a:ext cx="1666572" cy="553998"/>
          </a:xfrm>
          <a:prstGeom prst="rect">
            <a:avLst/>
          </a:prstGeom>
        </p:spPr>
        <p:txBody>
          <a:bodyPr wrap="square">
            <a:spAutoFit/>
          </a:bodyPr>
          <a:lstStyle/>
          <a:p>
            <a:pPr>
              <a:lnSpc>
                <a:spcPct val="150000"/>
              </a:lnSpc>
            </a:pPr>
            <a:r>
              <a:rPr lang="en-US" altLang="zh-CN" sz="2000" b="1">
                <a:latin typeface="微软雅黑 Light" panose="020B0502040204020203" pitchFamily="34" charset="-122"/>
                <a:ea typeface="微软雅黑 Light" panose="020B0502040204020203" pitchFamily="34" charset="-122"/>
              </a:rPr>
              <a:t>rmongodb</a:t>
            </a:r>
          </a:p>
        </p:txBody>
      </p:sp>
      <p:sp>
        <p:nvSpPr>
          <p:cNvPr id="11" name="矩形 10">
            <a:extLst>
              <a:ext uri="{FF2B5EF4-FFF2-40B4-BE49-F238E27FC236}">
                <a16:creationId xmlns:a16="http://schemas.microsoft.com/office/drawing/2014/main" id="{0F6E445C-1D54-4467-A96A-FE16804BFB45}"/>
              </a:ext>
            </a:extLst>
          </p:cNvPr>
          <p:cNvSpPr/>
          <p:nvPr/>
        </p:nvSpPr>
        <p:spPr>
          <a:xfrm>
            <a:off x="4930874" y="2644170"/>
            <a:ext cx="1558417"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rPr>
              <a:t>建立连接</a:t>
            </a:r>
            <a:endParaRPr lang="en-US" altLang="zh-CN" sz="1600">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rPr>
              <a:t>读取数据</a:t>
            </a:r>
            <a:endParaRPr lang="en-US" altLang="zh-CN" sz="1600">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rPr>
              <a:t>写入数据</a:t>
            </a:r>
            <a:endParaRPr lang="en-US" altLang="zh-CN" sz="1600">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rPr>
              <a:t>查询数据</a:t>
            </a:r>
            <a:endParaRPr lang="en-US" altLang="zh-CN" sz="1600">
              <a:latin typeface="微软雅黑 Light" panose="020B0502040204020203" pitchFamily="34" charset="-122"/>
              <a:ea typeface="微软雅黑 Light" panose="020B0502040204020203" pitchFamily="34" charset="-122"/>
            </a:endParaRPr>
          </a:p>
        </p:txBody>
      </p:sp>
      <p:sp>
        <p:nvSpPr>
          <p:cNvPr id="19" name="矩形 18">
            <a:extLst>
              <a:ext uri="{FF2B5EF4-FFF2-40B4-BE49-F238E27FC236}">
                <a16:creationId xmlns:a16="http://schemas.microsoft.com/office/drawing/2014/main" id="{864D0C15-2E42-4387-8570-02F5CC78D9BF}"/>
              </a:ext>
            </a:extLst>
          </p:cNvPr>
          <p:cNvSpPr/>
          <p:nvPr/>
        </p:nvSpPr>
        <p:spPr>
          <a:xfrm>
            <a:off x="929145" y="2702992"/>
            <a:ext cx="1935764"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rPr>
              <a:t>建立连接</a:t>
            </a:r>
            <a:endParaRPr lang="en-US" altLang="zh-CN" sz="1600">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rPr>
              <a:t>读取数据</a:t>
            </a:r>
            <a:endParaRPr lang="en-US" altLang="zh-CN" sz="1600">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rPr>
              <a:t>写入数据</a:t>
            </a:r>
            <a:endParaRPr lang="en-US" altLang="zh-CN" sz="1600">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rPr>
              <a:t>查询数据</a:t>
            </a:r>
            <a:endParaRPr lang="en-US" altLang="zh-CN" sz="160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26123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a:bodyPr>
          <a:lstStyle/>
          <a:p>
            <a:r>
              <a:rPr lang="en-US" altLang="zh-CN" b="1">
                <a:latin typeface="微软雅黑 Light" panose="020B0502040204020203" pitchFamily="34" charset="-122"/>
                <a:ea typeface="微软雅黑 Light" panose="020B0502040204020203" pitchFamily="34" charset="-122"/>
              </a:rPr>
              <a:t>1.9 </a:t>
            </a:r>
            <a:r>
              <a:rPr lang="zh-CN" altLang="en-US" b="1">
                <a:latin typeface="微软雅黑 Light" panose="020B0502040204020203" pitchFamily="34" charset="-122"/>
                <a:ea typeface="微软雅黑 Light" panose="020B0502040204020203" pitchFamily="34" charset="-122"/>
              </a:rPr>
              <a:t>高阶数据处理工具之</a:t>
            </a:r>
            <a:r>
              <a:rPr lang="en-US" altLang="zh-CN" b="1">
                <a:latin typeface="微软雅黑 Light" panose="020B0502040204020203" pitchFamily="34" charset="-122"/>
                <a:ea typeface="微软雅黑 Light" panose="020B0502040204020203" pitchFamily="34" charset="-122"/>
              </a:rPr>
              <a:t>——data.table</a:t>
            </a:r>
            <a:endParaRPr lang="zh-CN" altLang="en-US" b="1">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54740F24-DA49-4675-98EF-612E18D07EC5}"/>
              </a:ext>
            </a:extLst>
          </p:cNvPr>
          <p:cNvSpPr/>
          <p:nvPr/>
        </p:nvSpPr>
        <p:spPr>
          <a:xfrm>
            <a:off x="830822" y="1087693"/>
            <a:ext cx="1373966" cy="507831"/>
          </a:xfrm>
          <a:prstGeom prst="rect">
            <a:avLst/>
          </a:prstGeom>
        </p:spPr>
        <p:txBody>
          <a:bodyPr wrap="square">
            <a:spAutoFit/>
          </a:bodyPr>
          <a:lstStyle/>
          <a:p>
            <a:pPr>
              <a:lnSpc>
                <a:spcPct val="150000"/>
              </a:lnSpc>
            </a:pPr>
            <a:r>
              <a:rPr lang="zh-CN" altLang="en-US" sz="2000" b="1">
                <a:latin typeface="微软雅黑 Light" panose="020B0502040204020203" pitchFamily="34" charset="-122"/>
                <a:ea typeface="微软雅黑 Light" panose="020B0502040204020203" pitchFamily="34" charset="-122"/>
              </a:rPr>
              <a:t>技能工具</a:t>
            </a:r>
            <a:endParaRPr lang="en-US" altLang="zh-CN" sz="2000" b="1">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442FFBC4-F88B-480E-9817-6DB007DB1814}"/>
              </a:ext>
            </a:extLst>
          </p:cNvPr>
          <p:cNvSpPr/>
          <p:nvPr/>
        </p:nvSpPr>
        <p:spPr>
          <a:xfrm>
            <a:off x="2118848" y="1086089"/>
            <a:ext cx="1373966" cy="501612"/>
          </a:xfrm>
          <a:prstGeom prst="rect">
            <a:avLst/>
          </a:prstGeom>
        </p:spPr>
        <p:txBody>
          <a:bodyPr wrap="square">
            <a:spAutoFit/>
          </a:bodyPr>
          <a:lstStyle/>
          <a:p>
            <a:pPr>
              <a:lnSpc>
                <a:spcPct val="150000"/>
              </a:lnSpc>
            </a:pPr>
            <a:r>
              <a:rPr lang="en-US" altLang="zh-CN" sz="2000" b="1">
                <a:latin typeface="微软雅黑 Light" panose="020B0502040204020203" pitchFamily="34" charset="-122"/>
                <a:ea typeface="微软雅黑 Light" panose="020B0502040204020203" pitchFamily="34" charset="-122"/>
              </a:rPr>
              <a:t>data.table</a:t>
            </a:r>
          </a:p>
        </p:txBody>
      </p:sp>
      <p:sp>
        <p:nvSpPr>
          <p:cNvPr id="11" name="矩形 10">
            <a:extLst>
              <a:ext uri="{FF2B5EF4-FFF2-40B4-BE49-F238E27FC236}">
                <a16:creationId xmlns:a16="http://schemas.microsoft.com/office/drawing/2014/main" id="{0F6E445C-1D54-4467-A96A-FE16804BFB45}"/>
              </a:ext>
            </a:extLst>
          </p:cNvPr>
          <p:cNvSpPr/>
          <p:nvPr/>
        </p:nvSpPr>
        <p:spPr>
          <a:xfrm>
            <a:off x="2590796" y="2745617"/>
            <a:ext cx="1106133" cy="419795"/>
          </a:xfrm>
          <a:prstGeom prst="rect">
            <a:avLst/>
          </a:prstGeom>
        </p:spPr>
        <p:txBody>
          <a:bodyPr wrap="square">
            <a:spAutoFit/>
          </a:bodyPr>
          <a:lstStyle/>
          <a:p>
            <a:pPr>
              <a:lnSpc>
                <a:spcPct val="150000"/>
              </a:lnSpc>
            </a:pPr>
            <a:r>
              <a:rPr lang="en-US" altLang="zh-CN" sz="1600">
                <a:latin typeface="微软雅黑 Light" panose="020B0502040204020203" pitchFamily="34" charset="-122"/>
                <a:ea typeface="微软雅黑 Light" panose="020B0502040204020203" pitchFamily="34" charset="-122"/>
              </a:rPr>
              <a:t>DT[i,j,by]</a:t>
            </a:r>
          </a:p>
        </p:txBody>
      </p:sp>
      <p:sp>
        <p:nvSpPr>
          <p:cNvPr id="19" name="矩形 18">
            <a:extLst>
              <a:ext uri="{FF2B5EF4-FFF2-40B4-BE49-F238E27FC236}">
                <a16:creationId xmlns:a16="http://schemas.microsoft.com/office/drawing/2014/main" id="{864D0C15-2E42-4387-8570-02F5CC78D9BF}"/>
              </a:ext>
            </a:extLst>
          </p:cNvPr>
          <p:cNvSpPr/>
          <p:nvPr/>
        </p:nvSpPr>
        <p:spPr>
          <a:xfrm>
            <a:off x="829638" y="2749914"/>
            <a:ext cx="1289210"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fread()</a:t>
            </a:r>
          </a:p>
          <a:p>
            <a:pPr marL="285750" indent="-285750">
              <a:lnSpc>
                <a:spcPct val="15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fwrite()</a:t>
            </a:r>
          </a:p>
        </p:txBody>
      </p:sp>
      <p:sp>
        <p:nvSpPr>
          <p:cNvPr id="3" name="矩形 2">
            <a:extLst>
              <a:ext uri="{FF2B5EF4-FFF2-40B4-BE49-F238E27FC236}">
                <a16:creationId xmlns:a16="http://schemas.microsoft.com/office/drawing/2014/main" id="{C8466DD9-01FE-4E44-AE82-BF1F34816D6E}"/>
              </a:ext>
            </a:extLst>
          </p:cNvPr>
          <p:cNvSpPr/>
          <p:nvPr/>
        </p:nvSpPr>
        <p:spPr>
          <a:xfrm>
            <a:off x="892272" y="2126553"/>
            <a:ext cx="984565" cy="507831"/>
          </a:xfrm>
          <a:prstGeom prst="rect">
            <a:avLst/>
          </a:prstGeom>
        </p:spPr>
        <p:txBody>
          <a:bodyPr wrap="none">
            <a:spAutoFit/>
          </a:bodyPr>
          <a:lstStyle/>
          <a:p>
            <a:pPr>
              <a:lnSpc>
                <a:spcPct val="150000"/>
              </a:lnSpc>
            </a:pPr>
            <a:r>
              <a:rPr lang="en-US" altLang="zh-CN" b="1">
                <a:latin typeface="微软雅黑 Light" panose="020B0502040204020203" pitchFamily="34" charset="-122"/>
                <a:ea typeface="微软雅黑 Light" panose="020B0502040204020203" pitchFamily="34" charset="-122"/>
              </a:rPr>
              <a:t>I/O</a:t>
            </a:r>
            <a:r>
              <a:rPr lang="zh-CN" altLang="en-US" b="1">
                <a:latin typeface="微软雅黑 Light" panose="020B0502040204020203" pitchFamily="34" charset="-122"/>
                <a:ea typeface="微软雅黑 Light" panose="020B0502040204020203" pitchFamily="34" charset="-122"/>
              </a:rPr>
              <a:t>读取</a:t>
            </a:r>
            <a:endParaRPr lang="en-US" altLang="zh-CN" b="1">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51809805-EA10-4CAD-BC4B-98350155FB1D}"/>
              </a:ext>
            </a:extLst>
          </p:cNvPr>
          <p:cNvSpPr/>
          <p:nvPr/>
        </p:nvSpPr>
        <p:spPr>
          <a:xfrm>
            <a:off x="2590796" y="2126553"/>
            <a:ext cx="1752403" cy="507831"/>
          </a:xfrm>
          <a:prstGeom prst="rect">
            <a:avLst/>
          </a:prstGeom>
        </p:spPr>
        <p:txBody>
          <a:bodyPr wrap="none">
            <a:spAutoFit/>
          </a:bodyPr>
          <a:lstStyle/>
          <a:p>
            <a:pPr>
              <a:lnSpc>
                <a:spcPct val="150000"/>
              </a:lnSpc>
            </a:pPr>
            <a:r>
              <a:rPr lang="zh-CN" altLang="en-US" b="1">
                <a:latin typeface="微软雅黑 Light" panose="020B0502040204020203" pitchFamily="34" charset="-122"/>
                <a:ea typeface="微软雅黑 Light" panose="020B0502040204020203" pitchFamily="34" charset="-122"/>
              </a:rPr>
              <a:t>切片</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索引</a:t>
            </a:r>
            <a:r>
              <a:rPr lang="en-US" altLang="zh-CN" b="1">
                <a:latin typeface="微软雅黑 Light" panose="020B0502040204020203" pitchFamily="34" charset="-122"/>
                <a:ea typeface="微软雅黑 Light" panose="020B0502040204020203" pitchFamily="34" charset="-122"/>
              </a:rPr>
              <a:t>/</a:t>
            </a:r>
            <a:r>
              <a:rPr lang="zh-CN" altLang="en-US" b="1">
                <a:latin typeface="微软雅黑 Light" panose="020B0502040204020203" pitchFamily="34" charset="-122"/>
                <a:ea typeface="微软雅黑 Light" panose="020B0502040204020203" pitchFamily="34" charset="-122"/>
              </a:rPr>
              <a:t>聚合</a:t>
            </a:r>
            <a:endParaRPr lang="en-US" altLang="zh-CN" b="1">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E9E83AC5-66C7-41D8-965A-DE108F5FF149}"/>
              </a:ext>
            </a:extLst>
          </p:cNvPr>
          <p:cNvSpPr/>
          <p:nvPr/>
        </p:nvSpPr>
        <p:spPr>
          <a:xfrm>
            <a:off x="6096000" y="1000501"/>
            <a:ext cx="3244824" cy="830997"/>
          </a:xfrm>
          <a:prstGeom prst="rect">
            <a:avLst/>
          </a:prstGeom>
        </p:spPr>
        <p:txBody>
          <a:bodyPr wrap="square">
            <a:spAutoFit/>
          </a:bodyPr>
          <a:lstStyle/>
          <a:p>
            <a:pPr>
              <a:lnSpc>
                <a:spcPct val="150000"/>
              </a:lnSpc>
            </a:pPr>
            <a:r>
              <a:rPr lang="en-US" altLang="zh-CN" sz="3200">
                <a:latin typeface="微软雅黑 Light" panose="020B0502040204020203" pitchFamily="34" charset="-122"/>
                <a:ea typeface="微软雅黑 Light" panose="020B0502040204020203" pitchFamily="34" charset="-122"/>
              </a:rPr>
              <a:t>DT[  i  ,  j  ,  by ]</a:t>
            </a:r>
          </a:p>
        </p:txBody>
      </p:sp>
      <p:sp>
        <p:nvSpPr>
          <p:cNvPr id="6" name="任意多边形: 形状 5">
            <a:extLst>
              <a:ext uri="{FF2B5EF4-FFF2-40B4-BE49-F238E27FC236}">
                <a16:creationId xmlns:a16="http://schemas.microsoft.com/office/drawing/2014/main" id="{85736D0C-176E-4627-BBD5-27B21D4B4287}"/>
              </a:ext>
            </a:extLst>
          </p:cNvPr>
          <p:cNvSpPr/>
          <p:nvPr/>
        </p:nvSpPr>
        <p:spPr>
          <a:xfrm>
            <a:off x="5914276" y="2041523"/>
            <a:ext cx="1199367" cy="1809135"/>
          </a:xfrm>
          <a:custGeom>
            <a:avLst/>
            <a:gdLst>
              <a:gd name="connsiteX0" fmla="*/ 1602658 w 1602658"/>
              <a:gd name="connsiteY0" fmla="*/ 0 h 1809135"/>
              <a:gd name="connsiteX1" fmla="*/ 1602658 w 1602658"/>
              <a:gd name="connsiteY1" fmla="*/ 648929 h 1809135"/>
              <a:gd name="connsiteX2" fmla="*/ 0 w 1602658"/>
              <a:gd name="connsiteY2" fmla="*/ 648929 h 1809135"/>
              <a:gd name="connsiteX3" fmla="*/ 0 w 1602658"/>
              <a:gd name="connsiteY3" fmla="*/ 1809135 h 1809135"/>
            </a:gdLst>
            <a:ahLst/>
            <a:cxnLst>
              <a:cxn ang="0">
                <a:pos x="connsiteX0" y="connsiteY0"/>
              </a:cxn>
              <a:cxn ang="0">
                <a:pos x="connsiteX1" y="connsiteY1"/>
              </a:cxn>
              <a:cxn ang="0">
                <a:pos x="connsiteX2" y="connsiteY2"/>
              </a:cxn>
              <a:cxn ang="0">
                <a:pos x="connsiteX3" y="connsiteY3"/>
              </a:cxn>
            </a:cxnLst>
            <a:rect l="l" t="t" r="r" b="b"/>
            <a:pathLst>
              <a:path w="1602658" h="1809135">
                <a:moveTo>
                  <a:pt x="1602658" y="0"/>
                </a:moveTo>
                <a:lnTo>
                  <a:pt x="1602658" y="648929"/>
                </a:lnTo>
                <a:lnTo>
                  <a:pt x="0" y="648929"/>
                </a:lnTo>
                <a:lnTo>
                  <a:pt x="0" y="1809135"/>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983C3E46-3B12-4DB7-A3E8-026F1C4E3199}"/>
              </a:ext>
            </a:extLst>
          </p:cNvPr>
          <p:cNvSpPr/>
          <p:nvPr/>
        </p:nvSpPr>
        <p:spPr>
          <a:xfrm>
            <a:off x="7492356" y="2041523"/>
            <a:ext cx="202593" cy="1809135"/>
          </a:xfrm>
          <a:custGeom>
            <a:avLst/>
            <a:gdLst>
              <a:gd name="connsiteX0" fmla="*/ 1602658 w 1602658"/>
              <a:gd name="connsiteY0" fmla="*/ 0 h 1809135"/>
              <a:gd name="connsiteX1" fmla="*/ 1602658 w 1602658"/>
              <a:gd name="connsiteY1" fmla="*/ 648929 h 1809135"/>
              <a:gd name="connsiteX2" fmla="*/ 0 w 1602658"/>
              <a:gd name="connsiteY2" fmla="*/ 648929 h 1809135"/>
              <a:gd name="connsiteX3" fmla="*/ 0 w 1602658"/>
              <a:gd name="connsiteY3" fmla="*/ 1809135 h 1809135"/>
            </a:gdLst>
            <a:ahLst/>
            <a:cxnLst>
              <a:cxn ang="0">
                <a:pos x="connsiteX0" y="connsiteY0"/>
              </a:cxn>
              <a:cxn ang="0">
                <a:pos x="connsiteX1" y="connsiteY1"/>
              </a:cxn>
              <a:cxn ang="0">
                <a:pos x="connsiteX2" y="connsiteY2"/>
              </a:cxn>
              <a:cxn ang="0">
                <a:pos x="connsiteX3" y="connsiteY3"/>
              </a:cxn>
            </a:cxnLst>
            <a:rect l="l" t="t" r="r" b="b"/>
            <a:pathLst>
              <a:path w="1602658" h="1809135">
                <a:moveTo>
                  <a:pt x="1602658" y="0"/>
                </a:moveTo>
                <a:lnTo>
                  <a:pt x="1602658" y="648929"/>
                </a:lnTo>
                <a:lnTo>
                  <a:pt x="0" y="648929"/>
                </a:lnTo>
                <a:lnTo>
                  <a:pt x="0" y="1809135"/>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37765D62-736E-4A0A-BC62-5A47C5318A58}"/>
              </a:ext>
            </a:extLst>
          </p:cNvPr>
          <p:cNvSpPr/>
          <p:nvPr/>
        </p:nvSpPr>
        <p:spPr>
          <a:xfrm flipH="1">
            <a:off x="8717248" y="2041523"/>
            <a:ext cx="1036352" cy="1809135"/>
          </a:xfrm>
          <a:custGeom>
            <a:avLst/>
            <a:gdLst>
              <a:gd name="connsiteX0" fmla="*/ 1602658 w 1602658"/>
              <a:gd name="connsiteY0" fmla="*/ 0 h 1809135"/>
              <a:gd name="connsiteX1" fmla="*/ 1602658 w 1602658"/>
              <a:gd name="connsiteY1" fmla="*/ 648929 h 1809135"/>
              <a:gd name="connsiteX2" fmla="*/ 0 w 1602658"/>
              <a:gd name="connsiteY2" fmla="*/ 648929 h 1809135"/>
              <a:gd name="connsiteX3" fmla="*/ 0 w 1602658"/>
              <a:gd name="connsiteY3" fmla="*/ 1809135 h 1809135"/>
            </a:gdLst>
            <a:ahLst/>
            <a:cxnLst>
              <a:cxn ang="0">
                <a:pos x="connsiteX0" y="connsiteY0"/>
              </a:cxn>
              <a:cxn ang="0">
                <a:pos x="connsiteX1" y="connsiteY1"/>
              </a:cxn>
              <a:cxn ang="0">
                <a:pos x="connsiteX2" y="connsiteY2"/>
              </a:cxn>
              <a:cxn ang="0">
                <a:pos x="connsiteX3" y="connsiteY3"/>
              </a:cxn>
            </a:cxnLst>
            <a:rect l="l" t="t" r="r" b="b"/>
            <a:pathLst>
              <a:path w="1602658" h="1809135">
                <a:moveTo>
                  <a:pt x="1602658" y="0"/>
                </a:moveTo>
                <a:lnTo>
                  <a:pt x="1602658" y="648929"/>
                </a:lnTo>
                <a:lnTo>
                  <a:pt x="0" y="648929"/>
                </a:lnTo>
                <a:lnTo>
                  <a:pt x="0" y="1809135"/>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a:extLst>
              <a:ext uri="{FF2B5EF4-FFF2-40B4-BE49-F238E27FC236}">
                <a16:creationId xmlns:a16="http://schemas.microsoft.com/office/drawing/2014/main" id="{3D026206-7BB8-4584-9279-68FD8A1539ED}"/>
              </a:ext>
            </a:extLst>
          </p:cNvPr>
          <p:cNvGraphicFramePr>
            <a:graphicFrameLocks noGrp="1"/>
          </p:cNvGraphicFramePr>
          <p:nvPr>
            <p:extLst>
              <p:ext uri="{D42A27DB-BD31-4B8C-83A1-F6EECF244321}">
                <p14:modId xmlns:p14="http://schemas.microsoft.com/office/powerpoint/2010/main" val="2125973574"/>
              </p:ext>
            </p:extLst>
          </p:nvPr>
        </p:nvGraphicFramePr>
        <p:xfrm>
          <a:off x="3923071" y="4192353"/>
          <a:ext cx="7089057" cy="1483360"/>
        </p:xfrm>
        <a:graphic>
          <a:graphicData uri="http://schemas.openxmlformats.org/drawingml/2006/table">
            <a:tbl>
              <a:tblPr firstRow="1" bandRow="1">
                <a:tableStyleId>{5C22544A-7EE6-4342-B048-85BDC9FD1C3A}</a:tableStyleId>
              </a:tblPr>
              <a:tblGrid>
                <a:gridCol w="1044705">
                  <a:extLst>
                    <a:ext uri="{9D8B030D-6E8A-4147-A177-3AD203B41FA5}">
                      <a16:colId xmlns:a16="http://schemas.microsoft.com/office/drawing/2014/main" val="723412830"/>
                    </a:ext>
                  </a:extLst>
                </a:gridCol>
                <a:gridCol w="1639501">
                  <a:extLst>
                    <a:ext uri="{9D8B030D-6E8A-4147-A177-3AD203B41FA5}">
                      <a16:colId xmlns:a16="http://schemas.microsoft.com/office/drawing/2014/main" val="494822398"/>
                    </a:ext>
                  </a:extLst>
                </a:gridCol>
                <a:gridCol w="1612491">
                  <a:extLst>
                    <a:ext uri="{9D8B030D-6E8A-4147-A177-3AD203B41FA5}">
                      <a16:colId xmlns:a16="http://schemas.microsoft.com/office/drawing/2014/main" val="2946970637"/>
                    </a:ext>
                  </a:extLst>
                </a:gridCol>
                <a:gridCol w="1494503">
                  <a:extLst>
                    <a:ext uri="{9D8B030D-6E8A-4147-A177-3AD203B41FA5}">
                      <a16:colId xmlns:a16="http://schemas.microsoft.com/office/drawing/2014/main" val="1020594506"/>
                    </a:ext>
                  </a:extLst>
                </a:gridCol>
                <a:gridCol w="1297857">
                  <a:extLst>
                    <a:ext uri="{9D8B030D-6E8A-4147-A177-3AD203B41FA5}">
                      <a16:colId xmlns:a16="http://schemas.microsoft.com/office/drawing/2014/main" val="2790684559"/>
                    </a:ext>
                  </a:extLst>
                </a:gridCol>
              </a:tblGrid>
              <a:tr h="370840">
                <a:tc>
                  <a:txBody>
                    <a:bodyPr/>
                    <a:lstStyle/>
                    <a:p>
                      <a:pPr algn="ctr"/>
                      <a:r>
                        <a:rPr lang="zh-CN" altLang="en-US" sz="1600">
                          <a:latin typeface="微软雅黑 Light" panose="020B0502040204020203" pitchFamily="34" charset="-122"/>
                          <a:ea typeface="微软雅黑 Light" panose="020B0502040204020203" pitchFamily="34" charset="-122"/>
                        </a:rPr>
                        <a:t>语言类型</a:t>
                      </a:r>
                    </a:p>
                  </a:txBody>
                  <a:tcPr/>
                </a:tc>
                <a:tc>
                  <a:txBody>
                    <a:bodyPr/>
                    <a:lstStyle/>
                    <a:p>
                      <a:pPr algn="ctr"/>
                      <a:r>
                        <a:rPr lang="zh-CN" altLang="en-US" sz="1600">
                          <a:latin typeface="微软雅黑 Light" panose="020B0502040204020203" pitchFamily="34" charset="-122"/>
                          <a:ea typeface="微软雅黑 Light" panose="020B0502040204020203" pitchFamily="34" charset="-122"/>
                        </a:rPr>
                        <a:t>行切片</a:t>
                      </a:r>
                    </a:p>
                  </a:txBody>
                  <a:tcPr/>
                </a:tc>
                <a:tc>
                  <a:txBody>
                    <a:bodyPr/>
                    <a:lstStyle/>
                    <a:p>
                      <a:pPr algn="ctr"/>
                      <a:r>
                        <a:rPr lang="zh-CN" altLang="en-US" sz="1600">
                          <a:latin typeface="微软雅黑 Light" panose="020B0502040204020203" pitchFamily="34" charset="-122"/>
                          <a:ea typeface="微软雅黑 Light" panose="020B0502040204020203" pitchFamily="34" charset="-122"/>
                        </a:rPr>
                        <a:t>列索引</a:t>
                      </a:r>
                    </a:p>
                  </a:txBody>
                  <a:tcPr/>
                </a:tc>
                <a:tc>
                  <a:txBody>
                    <a:bodyPr/>
                    <a:lstStyle/>
                    <a:p>
                      <a:pPr algn="ctr"/>
                      <a:r>
                        <a:rPr lang="zh-CN" altLang="en-US" sz="1600">
                          <a:latin typeface="微软雅黑 Light" panose="020B0502040204020203" pitchFamily="34" charset="-122"/>
                          <a:ea typeface="微软雅黑 Light" panose="020B0502040204020203" pitchFamily="34" charset="-122"/>
                        </a:rPr>
                        <a:t>分组变量</a:t>
                      </a:r>
                    </a:p>
                  </a:txBody>
                  <a:tcPr/>
                </a:tc>
                <a:tc>
                  <a:txBody>
                    <a:bodyPr/>
                    <a:lstStyle/>
                    <a:p>
                      <a:pPr algn="ctr"/>
                      <a:r>
                        <a:rPr lang="zh-CN" altLang="en-US" sz="1600">
                          <a:latin typeface="微软雅黑 Light" panose="020B0502040204020203" pitchFamily="34" charset="-122"/>
                          <a:ea typeface="微软雅黑 Light" panose="020B0502040204020203" pitchFamily="34" charset="-122"/>
                        </a:rPr>
                        <a:t>聚合方式</a:t>
                      </a:r>
                    </a:p>
                  </a:txBody>
                  <a:tcPr/>
                </a:tc>
                <a:extLst>
                  <a:ext uri="{0D108BD9-81ED-4DB2-BD59-A6C34878D82A}">
                    <a16:rowId xmlns:a16="http://schemas.microsoft.com/office/drawing/2014/main" val="4110091180"/>
                  </a:ext>
                </a:extLst>
              </a:tr>
              <a:tr h="370840">
                <a:tc>
                  <a:txBody>
                    <a:bodyPr/>
                    <a:lstStyle/>
                    <a:p>
                      <a:pPr algn="ctr"/>
                      <a:r>
                        <a:rPr lang="en-US" altLang="zh-CN" sz="1600">
                          <a:latin typeface="微软雅黑 Light" panose="020B0502040204020203" pitchFamily="34" charset="-122"/>
                          <a:ea typeface="微软雅黑 Light" panose="020B0502040204020203" pitchFamily="34" charset="-122"/>
                        </a:rPr>
                        <a:t>SQL</a:t>
                      </a: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600">
                          <a:latin typeface="微软雅黑 Light" panose="020B0502040204020203" pitchFamily="34" charset="-122"/>
                          <a:ea typeface="微软雅黑 Light" panose="020B0502040204020203" pitchFamily="34" charset="-122"/>
                        </a:rPr>
                        <a:t>where</a:t>
                      </a: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a:latin typeface="微软雅黑 Light" panose="020B0502040204020203" pitchFamily="34" charset="-122"/>
                          <a:ea typeface="微软雅黑 Light" panose="020B0502040204020203" pitchFamily="34" charset="-122"/>
                        </a:rPr>
                        <a:t>select</a:t>
                      </a: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600">
                          <a:latin typeface="微软雅黑 Light" panose="020B0502040204020203" pitchFamily="34" charset="-122"/>
                          <a:ea typeface="微软雅黑 Light" panose="020B0502040204020203" pitchFamily="34" charset="-122"/>
                        </a:rPr>
                        <a:t>groupby</a:t>
                      </a: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60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2051978091"/>
                  </a:ext>
                </a:extLst>
              </a:tr>
              <a:tr h="370840">
                <a:tc>
                  <a:txBody>
                    <a:bodyPr/>
                    <a:lstStyle/>
                    <a:p>
                      <a:pPr algn="ctr"/>
                      <a:r>
                        <a:rPr lang="en-US" altLang="zh-CN" sz="1600">
                          <a:latin typeface="微软雅黑 Light" panose="020B0502040204020203" pitchFamily="34" charset="-122"/>
                          <a:ea typeface="微软雅黑 Light" panose="020B0502040204020203" pitchFamily="34" charset="-122"/>
                        </a:rPr>
                        <a:t>R</a:t>
                      </a:r>
                      <a:endParaRPr lang="zh-CN" altLang="en-US" sz="1600">
                        <a:latin typeface="微软雅黑 Light" panose="020B0502040204020203" pitchFamily="34" charset="-122"/>
                        <a:ea typeface="微软雅黑 Light" panose="020B0502040204020203" pitchFamily="34" charset="-122"/>
                      </a:endParaRPr>
                    </a:p>
                  </a:txBody>
                  <a:tcPr/>
                </a:tc>
                <a:tc gridSpan="2">
                  <a:txBody>
                    <a:bodyPr/>
                    <a:lstStyle/>
                    <a:p>
                      <a:pPr algn="ctr"/>
                      <a:r>
                        <a:rPr lang="en-US" altLang="zh-CN" sz="1600">
                          <a:latin typeface="微软雅黑 Light" panose="020B0502040204020203" pitchFamily="34" charset="-122"/>
                          <a:ea typeface="微软雅黑 Light" panose="020B0502040204020203" pitchFamily="34" charset="-122"/>
                        </a:rPr>
                        <a:t>subset(,select)</a:t>
                      </a:r>
                      <a:endParaRPr lang="zh-CN" altLang="en-US" sz="160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600">
                          <a:latin typeface="微软雅黑 Light" panose="020B0502040204020203" pitchFamily="34" charset="-122"/>
                          <a:ea typeface="微软雅黑 Light" panose="020B0502040204020203" pitchFamily="34" charset="-122"/>
                        </a:rPr>
                        <a:t>group_by</a:t>
                      </a: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600">
                          <a:latin typeface="微软雅黑 Light" panose="020B0502040204020203" pitchFamily="34" charset="-122"/>
                          <a:ea typeface="微软雅黑 Light" panose="020B0502040204020203" pitchFamily="34" charset="-122"/>
                        </a:rPr>
                        <a:t>ddply</a:t>
                      </a:r>
                      <a:endParaRPr lang="zh-CN" altLang="en-US" sz="160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49652102"/>
                  </a:ext>
                </a:extLst>
              </a:tr>
              <a:tr h="370840">
                <a:tc>
                  <a:txBody>
                    <a:bodyPr/>
                    <a:lstStyle/>
                    <a:p>
                      <a:pPr algn="ctr"/>
                      <a:r>
                        <a:rPr lang="en-US" altLang="zh-CN" sz="1600">
                          <a:latin typeface="微软雅黑 Light" panose="020B0502040204020203" pitchFamily="34" charset="-122"/>
                          <a:ea typeface="微软雅黑 Light" panose="020B0502040204020203" pitchFamily="34" charset="-122"/>
                        </a:rPr>
                        <a:t>R</a:t>
                      </a: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600">
                          <a:latin typeface="微软雅黑 Light" panose="020B0502040204020203" pitchFamily="34" charset="-122"/>
                          <a:ea typeface="微软雅黑 Light" panose="020B0502040204020203" pitchFamily="34" charset="-122"/>
                        </a:rPr>
                        <a:t>filter</a:t>
                      </a: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600">
                          <a:latin typeface="微软雅黑 Light" panose="020B0502040204020203" pitchFamily="34" charset="-122"/>
                          <a:ea typeface="微软雅黑 Light" panose="020B0502040204020203" pitchFamily="34" charset="-122"/>
                        </a:rPr>
                        <a:t>select</a:t>
                      </a: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600">
                          <a:latin typeface="微软雅黑 Light" panose="020B0502040204020203" pitchFamily="34" charset="-122"/>
                          <a:ea typeface="微软雅黑 Light" panose="020B0502040204020203" pitchFamily="34" charset="-122"/>
                        </a:rPr>
                        <a:t>group_by</a:t>
                      </a:r>
                      <a:endParaRPr lang="zh-CN" altLang="en-US" sz="1600">
                        <a:latin typeface="微软雅黑 Light" panose="020B0502040204020203" pitchFamily="34" charset="-122"/>
                        <a:ea typeface="微软雅黑 Light" panose="020B0502040204020203"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a:latin typeface="微软雅黑 Light" panose="020B0502040204020203" pitchFamily="34" charset="-122"/>
                          <a:ea typeface="微软雅黑 Light" panose="020B0502040204020203" pitchFamily="34" charset="-122"/>
                        </a:rPr>
                        <a:t>summarize</a:t>
                      </a:r>
                      <a:endParaRPr lang="zh-CN" altLang="en-US" sz="160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2019398771"/>
                  </a:ext>
                </a:extLst>
              </a:tr>
            </a:tbl>
          </a:graphicData>
        </a:graphic>
      </p:graphicFrame>
    </p:spTree>
    <p:extLst>
      <p:ext uri="{BB962C8B-B14F-4D97-AF65-F5344CB8AC3E}">
        <p14:creationId xmlns:p14="http://schemas.microsoft.com/office/powerpoint/2010/main" val="2200188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22D0CFA-5ABF-4156-9ECD-E75324B9A9D1}"/>
              </a:ext>
            </a:extLst>
          </p:cNvPr>
          <p:cNvSpPr>
            <a:spLocks noGrp="1"/>
          </p:cNvSpPr>
          <p:nvPr>
            <p:ph type="ctrTitle"/>
          </p:nvPr>
        </p:nvSpPr>
        <p:spPr>
          <a:xfrm>
            <a:off x="837868" y="2733833"/>
            <a:ext cx="10516263" cy="1052507"/>
          </a:xfrm>
        </p:spPr>
        <p:txBody>
          <a:bodyPr/>
          <a:lstStyle/>
          <a:p>
            <a:r>
              <a:rPr lang="zh-CN" altLang="en-US"/>
              <a:t>谢谢大家！</a:t>
            </a:r>
          </a:p>
        </p:txBody>
      </p:sp>
    </p:spTree>
    <p:extLst>
      <p:ext uri="{BB962C8B-B14F-4D97-AF65-F5344CB8AC3E}">
        <p14:creationId xmlns:p14="http://schemas.microsoft.com/office/powerpoint/2010/main" val="349108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EBBC114-78F7-46F4-8194-D87DC96A174B}"/>
              </a:ext>
            </a:extLst>
          </p:cNvPr>
          <p:cNvSpPr/>
          <p:nvPr/>
        </p:nvSpPr>
        <p:spPr>
          <a:xfrm>
            <a:off x="4292758" y="2262901"/>
            <a:ext cx="3449156" cy="355779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CE62BFB-F4BF-4508-B78B-099471381108}"/>
              </a:ext>
            </a:extLst>
          </p:cNvPr>
          <p:cNvSpPr/>
          <p:nvPr/>
        </p:nvSpPr>
        <p:spPr>
          <a:xfrm>
            <a:off x="513238" y="2262901"/>
            <a:ext cx="3449156" cy="355779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287102" y="137651"/>
            <a:ext cx="892769" cy="660111"/>
          </a:xfrm>
          <a:noFill/>
        </p:spPr>
        <p:txBody>
          <a:bodyPr>
            <a:normAutofit/>
          </a:bodyPr>
          <a:lstStyle/>
          <a:p>
            <a:r>
              <a:rPr lang="zh-CN" altLang="en-US" sz="2400">
                <a:solidFill>
                  <a:schemeClr val="tx1"/>
                </a:solidFill>
                <a:latin typeface="微软雅黑 Light" panose="020B0502040204020203" pitchFamily="34" charset="-122"/>
                <a:ea typeface="微软雅黑 Light" panose="020B0502040204020203" pitchFamily="34" charset="-122"/>
              </a:rPr>
              <a:t>前言</a:t>
            </a:r>
          </a:p>
        </p:txBody>
      </p:sp>
      <p:sp>
        <p:nvSpPr>
          <p:cNvPr id="3" name="矩形 2">
            <a:extLst>
              <a:ext uri="{FF2B5EF4-FFF2-40B4-BE49-F238E27FC236}">
                <a16:creationId xmlns:a16="http://schemas.microsoft.com/office/drawing/2014/main" id="{FD200A11-11E3-4D9E-8E6C-12EF7FB81C99}"/>
              </a:ext>
            </a:extLst>
          </p:cNvPr>
          <p:cNvSpPr/>
          <p:nvPr/>
        </p:nvSpPr>
        <p:spPr>
          <a:xfrm>
            <a:off x="612053" y="2374488"/>
            <a:ext cx="3349850" cy="2677656"/>
          </a:xfrm>
          <a:prstGeom prst="rect">
            <a:avLst/>
          </a:prstGeom>
          <a:ln>
            <a:noFill/>
          </a:ln>
        </p:spPr>
        <p:txBody>
          <a:bodyPr wrap="square">
            <a:spAutoFit/>
          </a:bodyPr>
          <a:lstStyle/>
          <a:p>
            <a:pPr>
              <a:lnSpc>
                <a:spcPct val="150000"/>
              </a:lnSpc>
            </a:pP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大数据时代，数据可视化已经成为每一个数据</a:t>
            </a:r>
            <a:r>
              <a:rPr lang="zh-CN" altLang="en-US"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工作者</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必备的核心技能</a:t>
            </a:r>
            <a:r>
              <a:rPr lang="zh-CN" altLang="en-US"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之一</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。无论你是一枚初入职场的</a:t>
            </a:r>
            <a:r>
              <a:rPr lang="zh-CN" altLang="en-US"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菜鸟</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分析师，还是纵横江湖的数据老司机，</a:t>
            </a:r>
            <a:r>
              <a:rPr lang="zh-CN" altLang="en-US"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亦或者活跃于高校或研究机构的一线师生，</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画得一手好图都将成为你个人职业生涯中亮眼的标签。</a:t>
            </a:r>
            <a:endParaRPr lang="zh-CN" altLang="en-US" sz="1600">
              <a:solidFill>
                <a:schemeClr val="bg1"/>
              </a:solidFill>
            </a:endParaRPr>
          </a:p>
        </p:txBody>
      </p:sp>
      <p:sp>
        <p:nvSpPr>
          <p:cNvPr id="5" name="矩形 4">
            <a:extLst>
              <a:ext uri="{FF2B5EF4-FFF2-40B4-BE49-F238E27FC236}">
                <a16:creationId xmlns:a16="http://schemas.microsoft.com/office/drawing/2014/main" id="{3FFDB68C-6F24-456D-8EE9-089CFE7D27F9}"/>
              </a:ext>
            </a:extLst>
          </p:cNvPr>
          <p:cNvSpPr/>
          <p:nvPr/>
        </p:nvSpPr>
        <p:spPr>
          <a:xfrm>
            <a:off x="4348310" y="2374488"/>
            <a:ext cx="3338051" cy="1897122"/>
          </a:xfrm>
          <a:prstGeom prst="rect">
            <a:avLst/>
          </a:prstGeom>
          <a:ln>
            <a:noFill/>
          </a:ln>
        </p:spPr>
        <p:txBody>
          <a:bodyPr wrap="square">
            <a:spAutoFit/>
          </a:bodyPr>
          <a:lstStyle/>
          <a:p>
            <a:pPr>
              <a:lnSpc>
                <a:spcPct val="150000"/>
              </a:lnSpc>
            </a:pP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纵观市面上种类繁多的可视化工具，从最简单的办公软件</a:t>
            </a:r>
            <a:r>
              <a:rPr lang="en-US"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Excel</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到</a:t>
            </a:r>
            <a:r>
              <a:rPr lang="zh-CN" altLang="en-US"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集成</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商务智能工具</a:t>
            </a:r>
            <a:r>
              <a:rPr lang="en-US"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PowerBI</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Tableau</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，再到如日中天的</a:t>
            </a:r>
            <a:r>
              <a:rPr lang="en-US"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R</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Python</a:t>
            </a:r>
            <a:r>
              <a:rPr lang="zh-CN"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，工具万千，可视化的理念始终不变。</a:t>
            </a:r>
            <a:endParaRPr lang="en-US"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99898993-6A15-49FB-9384-741077F83B13}"/>
              </a:ext>
            </a:extLst>
          </p:cNvPr>
          <p:cNvCxnSpPr/>
          <p:nvPr/>
        </p:nvCxnSpPr>
        <p:spPr>
          <a:xfrm>
            <a:off x="550600" y="2085920"/>
            <a:ext cx="14158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2AB88AC-C5F0-413A-9681-7F3F2F968EC5}"/>
              </a:ext>
            </a:extLst>
          </p:cNvPr>
          <p:cNvCxnSpPr/>
          <p:nvPr/>
        </p:nvCxnSpPr>
        <p:spPr>
          <a:xfrm>
            <a:off x="4306522" y="2085920"/>
            <a:ext cx="14158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FF650E1-6E31-4DA6-9F40-018F92CA5E9F}"/>
              </a:ext>
            </a:extLst>
          </p:cNvPr>
          <p:cNvCxnSpPr/>
          <p:nvPr/>
        </p:nvCxnSpPr>
        <p:spPr>
          <a:xfrm>
            <a:off x="8249258" y="2085920"/>
            <a:ext cx="14158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BFDDFDA-A95B-4DC3-AE1C-BAC34DEEDCCC}"/>
              </a:ext>
            </a:extLst>
          </p:cNvPr>
          <p:cNvCxnSpPr/>
          <p:nvPr/>
        </p:nvCxnSpPr>
        <p:spPr>
          <a:xfrm>
            <a:off x="0" y="797762"/>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7021F14-7A26-4B4B-AB5D-0B88E018465F}"/>
              </a:ext>
            </a:extLst>
          </p:cNvPr>
          <p:cNvSpPr/>
          <p:nvPr/>
        </p:nvSpPr>
        <p:spPr>
          <a:xfrm>
            <a:off x="8249258" y="2262901"/>
            <a:ext cx="3449156" cy="355779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892D535-DA73-417B-AACA-18DD07C835DB}"/>
              </a:ext>
            </a:extLst>
          </p:cNvPr>
          <p:cNvSpPr/>
          <p:nvPr/>
        </p:nvSpPr>
        <p:spPr>
          <a:xfrm>
            <a:off x="8249258" y="2374488"/>
            <a:ext cx="3449156" cy="2266454"/>
          </a:xfrm>
          <a:prstGeom prst="rect">
            <a:avLst/>
          </a:prstGeom>
        </p:spPr>
        <p:txBody>
          <a:bodyPr wrap="square">
            <a:spAutoFit/>
          </a:bodyPr>
          <a:lstStyle/>
          <a:p>
            <a:pPr algn="just">
              <a:lnSpc>
                <a:spcPct val="150000"/>
              </a:lnSpc>
              <a:spcAft>
                <a:spcPts val="0"/>
              </a:spcAft>
            </a:pPr>
            <a:r>
              <a:rPr lang="zh-CN" altLang="en-US"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而</a:t>
            </a:r>
            <a:r>
              <a:rPr lang="en-US"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R</a:t>
            </a:r>
            <a:r>
              <a:rPr lang="zh-CN" altLang="en-US"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语言中的</a:t>
            </a:r>
            <a:r>
              <a:rPr lang="en-US"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ggplot2</a:t>
            </a:r>
            <a:r>
              <a:rPr lang="zh-CN" altLang="en-US"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绘图绘图系统便是这样一个集经典可视化理念与高质量图形输出性能于一体的优秀可视化工具，一套简介、优雅、友好的图形语法，让诸多可视化爱好者对</a:t>
            </a:r>
            <a:r>
              <a:rPr lang="en-US" altLang="zh-CN"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R</a:t>
            </a:r>
            <a:r>
              <a:rPr lang="zh-CN" altLang="en-US" sz="16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语言这门小众语言爱不释手！</a:t>
            </a:r>
            <a:endParaRPr lang="zh-CN" altLang="zh-CN" sz="1400" kern="10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A9564A36-5DF7-42E6-8EC2-398C8FFE33BB}"/>
              </a:ext>
            </a:extLst>
          </p:cNvPr>
          <p:cNvSpPr txBox="1"/>
          <p:nvPr/>
        </p:nvSpPr>
        <p:spPr>
          <a:xfrm>
            <a:off x="513238" y="1553497"/>
            <a:ext cx="1295897"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行业趋势</a:t>
            </a:r>
          </a:p>
        </p:txBody>
      </p:sp>
      <p:sp>
        <p:nvSpPr>
          <p:cNvPr id="16" name="文本框 15">
            <a:extLst>
              <a:ext uri="{FF2B5EF4-FFF2-40B4-BE49-F238E27FC236}">
                <a16:creationId xmlns:a16="http://schemas.microsoft.com/office/drawing/2014/main" id="{ACECEFC2-F539-49A1-9CD9-7DB3AB472DF8}"/>
              </a:ext>
            </a:extLst>
          </p:cNvPr>
          <p:cNvSpPr txBox="1"/>
          <p:nvPr/>
        </p:nvSpPr>
        <p:spPr>
          <a:xfrm>
            <a:off x="4292758" y="1553497"/>
            <a:ext cx="1295897"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工具选择</a:t>
            </a:r>
          </a:p>
        </p:txBody>
      </p:sp>
      <p:sp>
        <p:nvSpPr>
          <p:cNvPr id="17" name="文本框 16">
            <a:extLst>
              <a:ext uri="{FF2B5EF4-FFF2-40B4-BE49-F238E27FC236}">
                <a16:creationId xmlns:a16="http://schemas.microsoft.com/office/drawing/2014/main" id="{E8808500-A93B-4DDD-928F-B97FFB1C5754}"/>
              </a:ext>
            </a:extLst>
          </p:cNvPr>
          <p:cNvSpPr txBox="1"/>
          <p:nvPr/>
        </p:nvSpPr>
        <p:spPr>
          <a:xfrm>
            <a:off x="8249258" y="1553497"/>
            <a:ext cx="1295897" cy="369332"/>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语法特色</a:t>
            </a:r>
          </a:p>
        </p:txBody>
      </p:sp>
    </p:spTree>
    <p:extLst>
      <p:ext uri="{BB962C8B-B14F-4D97-AF65-F5344CB8AC3E}">
        <p14:creationId xmlns:p14="http://schemas.microsoft.com/office/powerpoint/2010/main" val="335309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1253C0-C017-4B9F-B4EB-505820B79BD5}"/>
              </a:ext>
            </a:extLst>
          </p:cNvPr>
          <p:cNvSpPr/>
          <p:nvPr/>
        </p:nvSpPr>
        <p:spPr>
          <a:xfrm>
            <a:off x="5262880" y="5126360"/>
            <a:ext cx="6733364" cy="1077218"/>
          </a:xfrm>
          <a:prstGeom prst="rect">
            <a:avLst/>
          </a:prstGeom>
        </p:spPr>
        <p:txBody>
          <a:bodyPr wrap="square">
            <a:spAutoFit/>
          </a:bodyPr>
          <a:lstStyle/>
          <a:p>
            <a:pPr>
              <a:lnSpc>
                <a:spcPct val="200000"/>
              </a:lnSpc>
            </a:pPr>
            <a:r>
              <a:rPr lang="en-US" altLang="zh-CN" b="1">
                <a:latin typeface="微软雅黑 Light" panose="020B0502040204020203" pitchFamily="34" charset="-122"/>
                <a:ea typeface="微软雅黑 Light" panose="020B0502040204020203" pitchFamily="34" charset="-122"/>
              </a:rPr>
              <a:t>5</a:t>
            </a:r>
            <a:r>
              <a:rPr lang="zh-CN" altLang="en-US" b="1">
                <a:latin typeface="微软雅黑 Light" panose="020B0502040204020203" pitchFamily="34" charset="-122"/>
                <a:ea typeface="微软雅黑 Light" panose="020B0502040204020203" pitchFamily="34" charset="-122"/>
              </a:rPr>
              <a:t>、</a:t>
            </a:r>
            <a:r>
              <a:rPr lang="zh-CN" altLang="zh-CN" b="1">
                <a:latin typeface="微软雅黑 Light" panose="020B0502040204020203" pitchFamily="34" charset="-122"/>
                <a:ea typeface="微软雅黑 Light" panose="020B0502040204020203" pitchFamily="34" charset="-122"/>
              </a:rPr>
              <a:t>编程语言固有的，</a:t>
            </a:r>
            <a:r>
              <a:rPr lang="zh-CN" altLang="en-US" b="1">
                <a:latin typeface="微软雅黑 Light" panose="020B0502040204020203" pitchFamily="34" charset="-122"/>
                <a:ea typeface="微软雅黑 Light" panose="020B0502040204020203" pitchFamily="34" charset="-122"/>
              </a:rPr>
              <a:t>可以保证</a:t>
            </a:r>
            <a:r>
              <a:rPr lang="zh-CN" altLang="zh-CN" b="1">
                <a:latin typeface="微软雅黑 Light" panose="020B0502040204020203" pitchFamily="34" charset="-122"/>
                <a:ea typeface="微软雅黑 Light" panose="020B0502040204020203" pitchFamily="34" charset="-122"/>
              </a:rPr>
              <a:t>项目</a:t>
            </a:r>
            <a:r>
              <a:rPr lang="zh-CN" altLang="en-US" b="1">
                <a:latin typeface="微软雅黑 Light" panose="020B0502040204020203" pitchFamily="34" charset="-122"/>
                <a:ea typeface="微软雅黑 Light" panose="020B0502040204020203" pitchFamily="34" charset="-122"/>
              </a:rPr>
              <a:t>可</a:t>
            </a:r>
            <a:r>
              <a:rPr lang="zh-CN" altLang="zh-CN" b="1">
                <a:latin typeface="微软雅黑 Light" panose="020B0502040204020203" pitchFamily="34" charset="-122"/>
                <a:ea typeface="微软雅黑 Light" panose="020B0502040204020203" pitchFamily="34" charset="-122"/>
              </a:rPr>
              <a:t>复用和</a:t>
            </a:r>
            <a:r>
              <a:rPr lang="zh-CN" altLang="en-US" b="1">
                <a:latin typeface="微软雅黑 Light" panose="020B0502040204020203" pitchFamily="34" charset="-122"/>
                <a:ea typeface="微软雅黑 Light" panose="020B0502040204020203" pitchFamily="34" charset="-122"/>
              </a:rPr>
              <a:t>作图</a:t>
            </a:r>
            <a:r>
              <a:rPr lang="zh-CN" altLang="zh-CN" b="1">
                <a:latin typeface="微软雅黑 Light" panose="020B0502040204020203" pitchFamily="34" charset="-122"/>
                <a:ea typeface="微软雅黑 Light" panose="020B0502040204020203" pitchFamily="34" charset="-122"/>
              </a:rPr>
              <a:t>效率</a:t>
            </a:r>
            <a:r>
              <a:rPr lang="zh-CN" altLang="en-US" b="1">
                <a:latin typeface="微软雅黑 Light" panose="020B0502040204020203" pitchFamily="34" charset="-122"/>
                <a:ea typeface="微软雅黑 Light" panose="020B0502040204020203" pitchFamily="34" charset="-122"/>
              </a:rPr>
              <a:t>：</a:t>
            </a:r>
            <a:endParaRPr lang="en-US" altLang="zh-CN" b="1">
              <a:latin typeface="微软雅黑 Light" panose="020B0502040204020203" pitchFamily="34" charset="-122"/>
              <a:ea typeface="微软雅黑 Light" panose="020B0502040204020203" pitchFamily="34" charset="-122"/>
            </a:endParaRPr>
          </a:p>
          <a:p>
            <a:pPr marL="285750" indent="-285750">
              <a:lnSpc>
                <a:spcPct val="200000"/>
              </a:lnSpc>
              <a:buFont typeface="Arial" panose="020B0604020202020204" pitchFamily="34" charset="0"/>
              <a:buChar char="•"/>
            </a:pPr>
            <a:r>
              <a:rPr lang="zh-CN" altLang="zh-CN" sz="1600">
                <a:latin typeface="微软雅黑 Light" panose="020B0502040204020203" pitchFamily="34" charset="-122"/>
                <a:ea typeface="微软雅黑 Light" panose="020B0502040204020203" pitchFamily="34" charset="-122"/>
              </a:rPr>
              <a:t>可以</a:t>
            </a:r>
            <a:r>
              <a:rPr lang="zh-CN" altLang="en-US" sz="1600">
                <a:latin typeface="微软雅黑 Light" panose="020B0502040204020203" pitchFamily="34" charset="-122"/>
                <a:ea typeface="微软雅黑 Light" panose="020B0502040204020203" pitchFamily="34" charset="-122"/>
              </a:rPr>
              <a:t>充分发挥编程语言</a:t>
            </a:r>
            <a:r>
              <a:rPr lang="zh-CN" altLang="zh-CN" sz="1600">
                <a:latin typeface="微软雅黑 Light" panose="020B0502040204020203" pitchFamily="34" charset="-122"/>
                <a:ea typeface="微软雅黑 Light" panose="020B0502040204020203" pitchFamily="34" charset="-122"/>
              </a:rPr>
              <a:t>技术的</a:t>
            </a:r>
            <a:r>
              <a:rPr lang="zh-CN" altLang="en-US" sz="1600">
                <a:latin typeface="微软雅黑 Light" panose="020B0502040204020203" pitchFamily="34" charset="-122"/>
                <a:ea typeface="微软雅黑 Light" panose="020B0502040204020203" pitchFamily="34" charset="-122"/>
              </a:rPr>
              <a:t>效率</a:t>
            </a:r>
            <a:r>
              <a:rPr lang="zh-CN" altLang="zh-CN" sz="1600">
                <a:latin typeface="微软雅黑 Light" panose="020B0502040204020203" pitchFamily="34" charset="-122"/>
                <a:ea typeface="微软雅黑 Light" panose="020B0502040204020203" pitchFamily="34" charset="-122"/>
              </a:rPr>
              <a:t>优势。</a:t>
            </a:r>
          </a:p>
        </p:txBody>
      </p:sp>
      <p:cxnSp>
        <p:nvCxnSpPr>
          <p:cNvPr id="6" name="直接连接符 5">
            <a:extLst>
              <a:ext uri="{FF2B5EF4-FFF2-40B4-BE49-F238E27FC236}">
                <a16:creationId xmlns:a16="http://schemas.microsoft.com/office/drawing/2014/main" id="{D77A7533-2BC6-497B-A4AF-F1638247A360}"/>
              </a:ext>
            </a:extLst>
          </p:cNvPr>
          <p:cNvCxnSpPr/>
          <p:nvPr/>
        </p:nvCxnSpPr>
        <p:spPr>
          <a:xfrm>
            <a:off x="0" y="1008499"/>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83ABE67-571B-4682-B432-EAD68F65E9A8}"/>
              </a:ext>
            </a:extLst>
          </p:cNvPr>
          <p:cNvSpPr/>
          <p:nvPr/>
        </p:nvSpPr>
        <p:spPr>
          <a:xfrm>
            <a:off x="185572" y="1373732"/>
            <a:ext cx="4965548" cy="1631216"/>
          </a:xfrm>
          <a:prstGeom prst="rect">
            <a:avLst/>
          </a:prstGeom>
        </p:spPr>
        <p:txBody>
          <a:bodyPr wrap="square">
            <a:spAutoFit/>
          </a:bodyPr>
          <a:lstStyle/>
          <a:p>
            <a:pPr lvl="0">
              <a:lnSpc>
                <a:spcPct val="200000"/>
              </a:lnSpc>
            </a:pPr>
            <a:r>
              <a:rPr lang="en-US" altLang="zh-CN" b="1">
                <a:latin typeface="微软雅黑 Light" panose="020B0502040204020203" pitchFamily="34" charset="-122"/>
                <a:ea typeface="微软雅黑 Light" panose="020B0502040204020203" pitchFamily="34" charset="-122"/>
              </a:rPr>
              <a:t>1</a:t>
            </a:r>
            <a:r>
              <a:rPr lang="zh-CN" altLang="en-US" b="1">
                <a:latin typeface="微软雅黑 Light" panose="020B0502040204020203" pitchFamily="34" charset="-122"/>
                <a:ea typeface="微软雅黑 Light" panose="020B0502040204020203" pitchFamily="34" charset="-122"/>
              </a:rPr>
              <a:t>、</a:t>
            </a:r>
            <a:r>
              <a:rPr lang="zh-CN" altLang="zh-CN" b="1">
                <a:latin typeface="微软雅黑 Light" panose="020B0502040204020203" pitchFamily="34" charset="-122"/>
                <a:ea typeface="微软雅黑 Light" panose="020B0502040204020203" pitchFamily="34" charset="-122"/>
              </a:rPr>
              <a:t>要让使用者直面数据结构，洞悉</a:t>
            </a:r>
            <a:r>
              <a:rPr lang="zh-CN" altLang="en-US" b="1">
                <a:latin typeface="微软雅黑 Light" panose="020B0502040204020203" pitchFamily="34" charset="-122"/>
                <a:ea typeface="微软雅黑 Light" panose="020B0502040204020203" pitchFamily="34" charset="-122"/>
              </a:rPr>
              <a:t>维度</a:t>
            </a:r>
            <a:r>
              <a:rPr lang="zh-CN" altLang="zh-CN" b="1">
                <a:latin typeface="微软雅黑 Light" panose="020B0502040204020203" pitchFamily="34" charset="-122"/>
                <a:ea typeface="微软雅黑 Light" panose="020B0502040204020203" pitchFamily="34" charset="-122"/>
              </a:rPr>
              <a:t>关系</a:t>
            </a:r>
            <a:r>
              <a:rPr lang="zh-CN" altLang="en-US" b="1">
                <a:latin typeface="微软雅黑 Light" panose="020B0502040204020203" pitchFamily="34" charset="-122"/>
                <a:ea typeface="微软雅黑 Light" panose="020B0502040204020203" pitchFamily="34" charset="-122"/>
              </a:rPr>
              <a:t>：</a:t>
            </a:r>
            <a:endParaRPr lang="en-US" altLang="zh-CN" b="1">
              <a:latin typeface="微软雅黑 Light" panose="020B0502040204020203" pitchFamily="34" charset="-122"/>
              <a:ea typeface="微软雅黑 Light" panose="020B0502040204020203" pitchFamily="34" charset="-122"/>
            </a:endParaRPr>
          </a:p>
          <a:p>
            <a:pPr marL="285750" lvl="0" indent="-285750">
              <a:lnSpc>
                <a:spcPct val="20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Excel</a:t>
            </a:r>
            <a:r>
              <a:rPr lang="zh-CN" altLang="en-US" sz="1600">
                <a:latin typeface="微软雅黑 Light" panose="020B0502040204020203" pitchFamily="34" charset="-122"/>
                <a:ea typeface="微软雅黑 Light" panose="020B0502040204020203" pitchFamily="34" charset="-122"/>
              </a:rPr>
              <a:t>使用</a:t>
            </a:r>
            <a:r>
              <a:rPr lang="zh-CN" altLang="zh-CN" sz="1600">
                <a:latin typeface="微软雅黑 Light" panose="020B0502040204020203" pitchFamily="34" charset="-122"/>
                <a:ea typeface="微软雅黑 Light" panose="020B0502040204020203" pitchFamily="34" charset="-122"/>
              </a:rPr>
              <a:t>宽表数据源、</a:t>
            </a:r>
            <a:r>
              <a:rPr lang="zh-CN" altLang="en-US" sz="1600">
                <a:latin typeface="微软雅黑 Light" panose="020B0502040204020203" pitchFamily="34" charset="-122"/>
                <a:ea typeface="微软雅黑 Light" panose="020B0502040204020203" pitchFamily="34" charset="-122"/>
              </a:rPr>
              <a:t>需经过数据透视才可作图，是其先天缺陷，</a:t>
            </a:r>
            <a:r>
              <a:rPr lang="en-US" altLang="zh-CN" sz="1600">
                <a:latin typeface="微软雅黑 Light" panose="020B0502040204020203" pitchFamily="34" charset="-122"/>
                <a:ea typeface="微软雅黑 Light" panose="020B0502040204020203" pitchFamily="34" charset="-122"/>
              </a:rPr>
              <a:t>R</a:t>
            </a:r>
            <a:r>
              <a:rPr lang="zh-CN" altLang="en-US" sz="1600">
                <a:latin typeface="微软雅黑 Light" panose="020B0502040204020203" pitchFamily="34" charset="-122"/>
                <a:ea typeface="微软雅黑 Light" panose="020B0502040204020203" pitchFamily="34" charset="-122"/>
              </a:rPr>
              <a:t>语言</a:t>
            </a:r>
            <a:r>
              <a:rPr lang="en-US" altLang="zh-CN" sz="1600">
                <a:latin typeface="微软雅黑 Light" panose="020B0502040204020203" pitchFamily="34" charset="-122"/>
                <a:ea typeface="微软雅黑 Light" panose="020B0502040204020203" pitchFamily="34" charset="-122"/>
              </a:rPr>
              <a:t>ggplot2</a:t>
            </a:r>
            <a:r>
              <a:rPr lang="zh-CN" altLang="en-US" sz="1600">
                <a:latin typeface="微软雅黑 Light" panose="020B0502040204020203" pitchFamily="34" charset="-122"/>
                <a:ea typeface="微软雅黑 Light" panose="020B0502040204020203" pitchFamily="34" charset="-122"/>
              </a:rPr>
              <a:t>接受长表数据源</a:t>
            </a:r>
            <a:r>
              <a:rPr lang="zh-CN" altLang="zh-CN" sz="1600">
                <a:latin typeface="微软雅黑 Light" panose="020B0502040204020203" pitchFamily="34" charset="-122"/>
                <a:ea typeface="微软雅黑 Light" panose="020B0502040204020203" pitchFamily="34" charset="-122"/>
              </a:rPr>
              <a:t>。</a:t>
            </a:r>
          </a:p>
        </p:txBody>
      </p:sp>
      <p:sp>
        <p:nvSpPr>
          <p:cNvPr id="8" name="矩形 7">
            <a:extLst>
              <a:ext uri="{FF2B5EF4-FFF2-40B4-BE49-F238E27FC236}">
                <a16:creationId xmlns:a16="http://schemas.microsoft.com/office/drawing/2014/main" id="{90844AA2-5DD3-45A9-8814-699A8BF1E997}"/>
              </a:ext>
            </a:extLst>
          </p:cNvPr>
          <p:cNvSpPr/>
          <p:nvPr/>
        </p:nvSpPr>
        <p:spPr>
          <a:xfrm>
            <a:off x="185572" y="3322014"/>
            <a:ext cx="4965548" cy="2554545"/>
          </a:xfrm>
          <a:prstGeom prst="rect">
            <a:avLst/>
          </a:prstGeom>
        </p:spPr>
        <p:txBody>
          <a:bodyPr wrap="square">
            <a:spAutoFit/>
          </a:bodyPr>
          <a:lstStyle/>
          <a:p>
            <a:pPr>
              <a:lnSpc>
                <a:spcPct val="200000"/>
              </a:lnSpc>
            </a:pPr>
            <a:r>
              <a:rPr lang="en-US" altLang="zh-CN" b="1">
                <a:latin typeface="微软雅黑 Light" panose="020B0502040204020203" pitchFamily="34" charset="-122"/>
                <a:ea typeface="微软雅黑 Light" panose="020B0502040204020203" pitchFamily="34" charset="-122"/>
              </a:rPr>
              <a:t>2</a:t>
            </a:r>
            <a:r>
              <a:rPr lang="zh-CN" altLang="en-US" b="1">
                <a:latin typeface="微软雅黑 Light" panose="020B0502040204020203" pitchFamily="34" charset="-122"/>
                <a:ea typeface="微软雅黑 Light" panose="020B0502040204020203" pitchFamily="34" charset="-122"/>
              </a:rPr>
              <a:t>、</a:t>
            </a:r>
            <a:r>
              <a:rPr lang="zh-CN" altLang="zh-CN" b="1">
                <a:latin typeface="微软雅黑 Light" panose="020B0502040204020203" pitchFamily="34" charset="-122"/>
                <a:ea typeface="微软雅黑 Light" panose="020B0502040204020203" pitchFamily="34" charset="-122"/>
              </a:rPr>
              <a:t>要具备良好的兼容性和可扩展性</a:t>
            </a:r>
            <a:r>
              <a:rPr lang="zh-CN" altLang="en-US" b="1">
                <a:latin typeface="微软雅黑 Light" panose="020B0502040204020203" pitchFamily="34" charset="-122"/>
                <a:ea typeface="微软雅黑 Light" panose="020B0502040204020203" pitchFamily="34" charset="-122"/>
              </a:rPr>
              <a:t>：</a:t>
            </a:r>
            <a:endParaRPr lang="en-US" altLang="zh-CN" b="1">
              <a:latin typeface="微软雅黑 Light" panose="020B0502040204020203" pitchFamily="34" charset="-122"/>
              <a:ea typeface="微软雅黑 Light" panose="020B0502040204020203" pitchFamily="34" charset="-122"/>
            </a:endParaRPr>
          </a:p>
          <a:p>
            <a:pPr marL="285750" indent="-285750">
              <a:lnSpc>
                <a:spcPct val="20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R</a:t>
            </a:r>
            <a:r>
              <a:rPr lang="zh-CN" altLang="zh-CN" sz="1600">
                <a:latin typeface="微软雅黑 Light" panose="020B0502040204020203" pitchFamily="34" charset="-122"/>
                <a:ea typeface="微软雅黑 Light" panose="020B0502040204020203" pitchFamily="34" charset="-122"/>
              </a:rPr>
              <a:t>语言的</a:t>
            </a:r>
            <a:r>
              <a:rPr lang="en-US" altLang="zh-CN" sz="1600">
                <a:latin typeface="微软雅黑 Light" panose="020B0502040204020203" pitchFamily="34" charset="-122"/>
                <a:ea typeface="微软雅黑 Light" panose="020B0502040204020203" pitchFamily="34" charset="-122"/>
              </a:rPr>
              <a:t>ggplot2</a:t>
            </a:r>
            <a:r>
              <a:rPr lang="zh-CN" altLang="zh-CN" sz="1600">
                <a:latin typeface="微软雅黑 Light" panose="020B0502040204020203" pitchFamily="34" charset="-122"/>
                <a:ea typeface="微软雅黑 Light" panose="020B0502040204020203" pitchFamily="34" charset="-122"/>
              </a:rPr>
              <a:t>兼容三大主流可视化坐标系统（笛卡尔坐标系、极坐标系、空间地理信息坐标系），将其整合在一套语法体系之下，是目前少有的成熟可视化框架。</a:t>
            </a:r>
          </a:p>
        </p:txBody>
      </p:sp>
      <p:sp>
        <p:nvSpPr>
          <p:cNvPr id="9" name="矩形 8">
            <a:extLst>
              <a:ext uri="{FF2B5EF4-FFF2-40B4-BE49-F238E27FC236}">
                <a16:creationId xmlns:a16="http://schemas.microsoft.com/office/drawing/2014/main" id="{16EF9FA1-91BA-4EE3-85FB-2D8850D407DF}"/>
              </a:ext>
            </a:extLst>
          </p:cNvPr>
          <p:cNvSpPr/>
          <p:nvPr/>
        </p:nvSpPr>
        <p:spPr>
          <a:xfrm>
            <a:off x="5265594" y="1330655"/>
            <a:ext cx="6621606" cy="1569660"/>
          </a:xfrm>
          <a:prstGeom prst="rect">
            <a:avLst/>
          </a:prstGeom>
        </p:spPr>
        <p:txBody>
          <a:bodyPr wrap="square">
            <a:spAutoFit/>
          </a:bodyPr>
          <a:lstStyle/>
          <a:p>
            <a:pPr>
              <a:lnSpc>
                <a:spcPct val="200000"/>
              </a:lnSpc>
            </a:pPr>
            <a:r>
              <a:rPr lang="en-US" altLang="zh-CN" b="1">
                <a:latin typeface="微软雅黑 Light" panose="020B0502040204020203" pitchFamily="34" charset="-122"/>
                <a:ea typeface="微软雅黑 Light" panose="020B0502040204020203" pitchFamily="34" charset="-122"/>
              </a:rPr>
              <a:t>3</a:t>
            </a:r>
            <a:r>
              <a:rPr lang="zh-CN" altLang="en-US" b="1">
                <a:latin typeface="微软雅黑 Light" panose="020B0502040204020203" pitchFamily="34" charset="-122"/>
                <a:ea typeface="微软雅黑 Light" panose="020B0502040204020203" pitchFamily="34" charset="-122"/>
              </a:rPr>
              <a:t>、</a:t>
            </a:r>
            <a:r>
              <a:rPr lang="zh-CN" altLang="zh-CN" b="1">
                <a:latin typeface="微软雅黑 Light" panose="020B0502040204020203" pitchFamily="34" charset="-122"/>
                <a:ea typeface="微软雅黑 Light" panose="020B0502040204020203" pitchFamily="34" charset="-122"/>
              </a:rPr>
              <a:t>要有足够丰富的辅助工具和生态系统</a:t>
            </a:r>
            <a:r>
              <a:rPr lang="en-US" altLang="zh-CN" b="1">
                <a:latin typeface="微软雅黑 Light" panose="020B0502040204020203" pitchFamily="34" charset="-122"/>
                <a:ea typeface="微软雅黑 Light" panose="020B0502040204020203" pitchFamily="34" charset="-122"/>
              </a:rPr>
              <a:t>:</a:t>
            </a:r>
          </a:p>
          <a:p>
            <a:pPr marL="285750" indent="-285750">
              <a:lnSpc>
                <a:spcPct val="200000"/>
              </a:lnSpc>
              <a:buFont typeface="Arial" panose="020B0604020202020204" pitchFamily="34" charset="0"/>
              <a:buChar char="•"/>
            </a:pPr>
            <a:r>
              <a:rPr lang="zh-CN" altLang="zh-CN" sz="1600">
                <a:latin typeface="微软雅黑 Light" panose="020B0502040204020203" pitchFamily="34" charset="-122"/>
                <a:ea typeface="微软雅黑 Light" panose="020B0502040204020203" pitchFamily="34" charset="-122"/>
              </a:rPr>
              <a:t>围绕</a:t>
            </a:r>
            <a:r>
              <a:rPr lang="en-US" altLang="zh-CN" sz="1600">
                <a:latin typeface="微软雅黑 Light" panose="020B0502040204020203" pitchFamily="34" charset="-122"/>
                <a:ea typeface="微软雅黑 Light" panose="020B0502040204020203" pitchFamily="34" charset="-122"/>
              </a:rPr>
              <a:t>ggplot2</a:t>
            </a:r>
            <a:r>
              <a:rPr lang="zh-CN" altLang="zh-CN" sz="1600">
                <a:latin typeface="微软雅黑 Light" panose="020B0502040204020203" pitchFamily="34" charset="-122"/>
                <a:ea typeface="微软雅黑 Light" panose="020B0502040204020203" pitchFamily="34" charset="-122"/>
              </a:rPr>
              <a:t>已经有诸多配色包、主题包、扩展图形包、动态交互包、地理信息扩展包、数据清洗扩展包等一大批高质量辅助作图效率工具。</a:t>
            </a:r>
          </a:p>
        </p:txBody>
      </p:sp>
      <p:sp>
        <p:nvSpPr>
          <p:cNvPr id="10" name="矩形 9">
            <a:extLst>
              <a:ext uri="{FF2B5EF4-FFF2-40B4-BE49-F238E27FC236}">
                <a16:creationId xmlns:a16="http://schemas.microsoft.com/office/drawing/2014/main" id="{62580A40-9ACC-430C-A4EE-BC2F6B588256}"/>
              </a:ext>
            </a:extLst>
          </p:cNvPr>
          <p:cNvSpPr/>
          <p:nvPr/>
        </p:nvSpPr>
        <p:spPr>
          <a:xfrm>
            <a:off x="5262879" y="2991590"/>
            <a:ext cx="6621606" cy="2062103"/>
          </a:xfrm>
          <a:prstGeom prst="rect">
            <a:avLst/>
          </a:prstGeom>
        </p:spPr>
        <p:txBody>
          <a:bodyPr wrap="square">
            <a:spAutoFit/>
          </a:bodyPr>
          <a:lstStyle/>
          <a:p>
            <a:pPr>
              <a:lnSpc>
                <a:spcPct val="200000"/>
              </a:lnSpc>
            </a:pPr>
            <a:r>
              <a:rPr lang="en-US" altLang="zh-CN" b="1">
                <a:latin typeface="微软雅黑 Light" panose="020B0502040204020203" pitchFamily="34" charset="-122"/>
                <a:ea typeface="微软雅黑 Light" panose="020B0502040204020203" pitchFamily="34" charset="-122"/>
              </a:rPr>
              <a:t>4</a:t>
            </a:r>
            <a:r>
              <a:rPr lang="zh-CN" altLang="en-US" b="1">
                <a:latin typeface="微软雅黑 Light" panose="020B0502040204020203" pitchFamily="34" charset="-122"/>
                <a:ea typeface="微软雅黑 Light" panose="020B0502040204020203" pitchFamily="34" charset="-122"/>
              </a:rPr>
              <a:t>、</a:t>
            </a:r>
            <a:r>
              <a:rPr lang="zh-CN" altLang="zh-CN" b="1">
                <a:latin typeface="微软雅黑 Light" panose="020B0502040204020203" pitchFamily="34" charset="-122"/>
                <a:ea typeface="微软雅黑 Light" panose="020B0502040204020203" pitchFamily="34" charset="-122"/>
              </a:rPr>
              <a:t>语法足够优雅、系统、易读、可定制</a:t>
            </a:r>
            <a:r>
              <a:rPr lang="en-US" altLang="zh-CN" b="1">
                <a:latin typeface="微软雅黑 Light" panose="020B0502040204020203" pitchFamily="34" charset="-122"/>
                <a:ea typeface="微软雅黑 Light" panose="020B0502040204020203" pitchFamily="34" charset="-122"/>
              </a:rPr>
              <a:t>:</a:t>
            </a:r>
          </a:p>
          <a:p>
            <a:pPr marL="285750" indent="-285750">
              <a:lnSpc>
                <a:spcPct val="20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ggplot2</a:t>
            </a:r>
            <a:r>
              <a:rPr lang="zh-CN" altLang="en-US" sz="1600">
                <a:latin typeface="微软雅黑 Light" panose="020B0502040204020203" pitchFamily="34" charset="-122"/>
                <a:ea typeface="微软雅黑 Light" panose="020B0502040204020203" pitchFamily="34" charset="-122"/>
              </a:rPr>
              <a:t>图层</a:t>
            </a:r>
            <a:r>
              <a:rPr lang="zh-CN" altLang="zh-CN" sz="1600">
                <a:latin typeface="微软雅黑 Light" panose="020B0502040204020203" pitchFamily="34" charset="-122"/>
                <a:ea typeface="微软雅黑 Light" panose="020B0502040204020203" pitchFamily="34" charset="-122"/>
              </a:rPr>
              <a:t>语法，主张模块间的协调与分工，各司其职，上帝的归上帝，凯撒的归凯撒，你可以选择做一张正确的图，也可以选择设计一幅艺术品。</a:t>
            </a:r>
          </a:p>
        </p:txBody>
      </p:sp>
      <p:sp>
        <p:nvSpPr>
          <p:cNvPr id="11" name="矩形 10">
            <a:extLst>
              <a:ext uri="{FF2B5EF4-FFF2-40B4-BE49-F238E27FC236}">
                <a16:creationId xmlns:a16="http://schemas.microsoft.com/office/drawing/2014/main" id="{4015B4CE-F862-42D9-B36B-42624083E2A6}"/>
              </a:ext>
            </a:extLst>
          </p:cNvPr>
          <p:cNvSpPr/>
          <p:nvPr/>
        </p:nvSpPr>
        <p:spPr>
          <a:xfrm>
            <a:off x="185572" y="87202"/>
            <a:ext cx="7571303" cy="719556"/>
          </a:xfrm>
          <a:prstGeom prst="rect">
            <a:avLst/>
          </a:prstGeom>
        </p:spPr>
        <p:txBody>
          <a:bodyPr wrap="none">
            <a:spAutoFit/>
          </a:bodyPr>
          <a:lstStyle/>
          <a:p>
            <a:pPr>
              <a:lnSpc>
                <a:spcPct val="200000"/>
              </a:lnSpc>
            </a:pPr>
            <a:r>
              <a:rPr lang="zh-CN" altLang="zh-CN" sz="2400" b="1">
                <a:latin typeface="微软雅黑" panose="020B0503020204020204" pitchFamily="34" charset="-122"/>
                <a:ea typeface="微软雅黑" panose="020B0503020204020204" pitchFamily="34" charset="-122"/>
              </a:rPr>
              <a:t>一个称手的可视化工具，</a:t>
            </a:r>
            <a:r>
              <a:rPr lang="zh-CN" altLang="en-US" sz="2400" b="1">
                <a:latin typeface="微软雅黑" panose="020B0503020204020204" pitchFamily="34" charset="-122"/>
                <a:ea typeface="微软雅黑" panose="020B0503020204020204" pitchFamily="34" charset="-122"/>
              </a:rPr>
              <a:t>私以为</a:t>
            </a:r>
            <a:r>
              <a:rPr lang="zh-CN" altLang="zh-CN" sz="2400" b="1">
                <a:latin typeface="微软雅黑" panose="020B0503020204020204" pitchFamily="34" charset="-122"/>
                <a:ea typeface="微软雅黑" panose="020B0503020204020204" pitchFamily="34" charset="-122"/>
              </a:rPr>
              <a:t>起码要具备以下几点：</a:t>
            </a:r>
          </a:p>
        </p:txBody>
      </p:sp>
    </p:spTree>
    <p:extLst>
      <p:ext uri="{BB962C8B-B14F-4D97-AF65-F5344CB8AC3E}">
        <p14:creationId xmlns:p14="http://schemas.microsoft.com/office/powerpoint/2010/main" val="12010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60960" y="157089"/>
            <a:ext cx="2021840" cy="660111"/>
          </a:xfrm>
          <a:noFill/>
          <a:ln>
            <a:noFill/>
          </a:ln>
        </p:spPr>
        <p:txBody>
          <a:bodyPr>
            <a:noAutofit/>
          </a:bodyPr>
          <a:lstStyle/>
          <a:p>
            <a:pPr>
              <a:lnSpc>
                <a:spcPct val="150000"/>
              </a:lnSpc>
            </a:pPr>
            <a:r>
              <a:rPr lang="zh-CN" altLang="zh-CN" sz="2400" b="1">
                <a:solidFill>
                  <a:schemeClr val="tx1"/>
                </a:solidFill>
                <a:latin typeface="微软雅黑" panose="020B0503020204020204" pitchFamily="34" charset="-122"/>
                <a:ea typeface="微软雅黑" panose="020B0503020204020204" pitchFamily="34" charset="-122"/>
              </a:rPr>
              <a:t>课程特色：</a:t>
            </a:r>
          </a:p>
        </p:txBody>
      </p:sp>
      <p:sp>
        <p:nvSpPr>
          <p:cNvPr id="4" name="矩形 3">
            <a:extLst>
              <a:ext uri="{FF2B5EF4-FFF2-40B4-BE49-F238E27FC236}">
                <a16:creationId xmlns:a16="http://schemas.microsoft.com/office/drawing/2014/main" id="{221253C0-C017-4B9F-B4EB-505820B79BD5}"/>
              </a:ext>
            </a:extLst>
          </p:cNvPr>
          <p:cNvSpPr/>
          <p:nvPr/>
        </p:nvSpPr>
        <p:spPr>
          <a:xfrm>
            <a:off x="5201919" y="4440768"/>
            <a:ext cx="6695210" cy="1558568"/>
          </a:xfrm>
          <a:prstGeom prst="rect">
            <a:avLst/>
          </a:prstGeom>
        </p:spPr>
        <p:txBody>
          <a:bodyPr wrap="square">
            <a:spAutoFit/>
          </a:bodyPr>
          <a:lstStyle/>
          <a:p>
            <a:pPr>
              <a:lnSpc>
                <a:spcPct val="200000"/>
              </a:lnSpc>
            </a:pPr>
            <a:r>
              <a:rPr lang="zh-CN" altLang="zh-CN" b="1">
                <a:latin typeface="微软雅黑" panose="020B0503020204020204" pitchFamily="34" charset="-122"/>
                <a:ea typeface="微软雅黑" panose="020B0503020204020204" pitchFamily="34" charset="-122"/>
              </a:rPr>
              <a:t>实战案例为王</a:t>
            </a:r>
            <a:endParaRPr lang="en-US" altLang="zh-CN" b="1">
              <a:latin typeface="微软雅黑" panose="020B0503020204020204" pitchFamily="34" charset="-122"/>
              <a:ea typeface="微软雅黑" panose="020B0503020204020204" pitchFamily="34" charset="-122"/>
            </a:endParaRPr>
          </a:p>
          <a:p>
            <a:pPr>
              <a:lnSpc>
                <a:spcPct val="200000"/>
              </a:lnSpc>
            </a:pPr>
            <a:r>
              <a:rPr lang="zh-CN" altLang="zh-CN" sz="1600">
                <a:latin typeface="微软雅黑 Light" panose="020B0502040204020203" pitchFamily="34" charset="-122"/>
                <a:ea typeface="微软雅黑 Light" panose="020B0502040204020203" pitchFamily="34" charset="-122"/>
              </a:rPr>
              <a:t>拒绝教科书式的课本案例，深入可视化应用场景，所有数据均源于行业机构案例、政府开放数据、网络爬取数据，用现实数据炼化可视化思维。</a:t>
            </a:r>
          </a:p>
        </p:txBody>
      </p:sp>
      <p:sp>
        <p:nvSpPr>
          <p:cNvPr id="3" name="矩形 2">
            <a:extLst>
              <a:ext uri="{FF2B5EF4-FFF2-40B4-BE49-F238E27FC236}">
                <a16:creationId xmlns:a16="http://schemas.microsoft.com/office/drawing/2014/main" id="{3A51DB3E-490D-495C-9C4E-D106345AD7CE}"/>
              </a:ext>
            </a:extLst>
          </p:cNvPr>
          <p:cNvSpPr/>
          <p:nvPr/>
        </p:nvSpPr>
        <p:spPr>
          <a:xfrm>
            <a:off x="103113" y="987195"/>
            <a:ext cx="4997208" cy="2616101"/>
          </a:xfrm>
          <a:prstGeom prst="rect">
            <a:avLst/>
          </a:prstGeom>
        </p:spPr>
        <p:txBody>
          <a:bodyPr wrap="square">
            <a:spAutoFit/>
          </a:bodyPr>
          <a:lstStyle/>
          <a:p>
            <a:pPr>
              <a:lnSpc>
                <a:spcPct val="200000"/>
              </a:lnSpc>
            </a:pPr>
            <a:r>
              <a:rPr lang="zh-CN" altLang="zh-CN" b="1">
                <a:latin typeface="微软雅黑" panose="020B0503020204020204" pitchFamily="34" charset="-122"/>
                <a:ea typeface="微软雅黑" panose="020B0503020204020204" pitchFamily="34" charset="-122"/>
              </a:rPr>
              <a:t>直面要害</a:t>
            </a:r>
            <a:endParaRPr lang="en-US" altLang="zh-CN" b="1">
              <a:latin typeface="微软雅黑" panose="020B0503020204020204" pitchFamily="34" charset="-122"/>
              <a:ea typeface="微软雅黑" panose="020B0503020204020204" pitchFamily="34" charset="-122"/>
            </a:endParaRPr>
          </a:p>
          <a:p>
            <a:pPr>
              <a:lnSpc>
                <a:spcPct val="200000"/>
              </a:lnSpc>
            </a:pPr>
            <a:r>
              <a:rPr lang="zh-CN" altLang="zh-CN" sz="1600">
                <a:latin typeface="微软雅黑 Light" panose="020B0502040204020203" pitchFamily="34" charset="-122"/>
                <a:ea typeface="微软雅黑 Light" panose="020B0502040204020203" pitchFamily="34" charset="-122"/>
              </a:rPr>
              <a:t>直击</a:t>
            </a:r>
            <a:r>
              <a:rPr lang="en-US" altLang="zh-CN" sz="1600">
                <a:latin typeface="微软雅黑 Light" panose="020B0502040204020203" pitchFamily="34" charset="-122"/>
                <a:ea typeface="微软雅黑 Light" panose="020B0502040204020203" pitchFamily="34" charset="-122"/>
              </a:rPr>
              <a:t>R</a:t>
            </a:r>
            <a:r>
              <a:rPr lang="zh-CN" altLang="zh-CN" sz="1600">
                <a:latin typeface="微软雅黑 Light" panose="020B0502040204020203" pitchFamily="34" charset="-122"/>
                <a:ea typeface="微软雅黑 Light" panose="020B0502040204020203" pitchFamily="34" charset="-122"/>
              </a:rPr>
              <a:t>语言可视化重难点，围绕</a:t>
            </a:r>
            <a:r>
              <a:rPr lang="en-US" altLang="zh-CN" sz="1600">
                <a:latin typeface="微软雅黑 Light" panose="020B0502040204020203" pitchFamily="34" charset="-122"/>
                <a:ea typeface="微软雅黑 Light" panose="020B0502040204020203" pitchFamily="34" charset="-122"/>
              </a:rPr>
              <a:t>ggplot2</a:t>
            </a:r>
            <a:r>
              <a:rPr lang="zh-CN" altLang="zh-CN" sz="1600">
                <a:latin typeface="微软雅黑 Light" panose="020B0502040204020203" pitchFamily="34" charset="-122"/>
                <a:ea typeface="微软雅黑 Light" panose="020B0502040204020203" pitchFamily="34" charset="-122"/>
              </a:rPr>
              <a:t>核心框架和与要害部分。拒绝宽泛，好钢要用在刀刃上，要学就学最精华的，直面学习者痛点，一步步为你填上曾经</a:t>
            </a:r>
            <a:r>
              <a:rPr lang="zh-CN" altLang="en-US" sz="1600">
                <a:latin typeface="微软雅黑 Light" panose="020B0502040204020203" pitchFamily="34" charset="-122"/>
                <a:ea typeface="微软雅黑 Light" panose="020B0502040204020203" pitchFamily="34" charset="-122"/>
              </a:rPr>
              <a:t>踩下</a:t>
            </a:r>
            <a:r>
              <a:rPr lang="zh-CN" altLang="zh-CN" sz="1600">
                <a:latin typeface="微软雅黑 Light" panose="020B0502040204020203" pitchFamily="34" charset="-122"/>
                <a:ea typeface="微软雅黑 Light" panose="020B0502040204020203" pitchFamily="34" charset="-122"/>
              </a:rPr>
              <a:t>的坑。</a:t>
            </a:r>
          </a:p>
        </p:txBody>
      </p:sp>
      <p:sp>
        <p:nvSpPr>
          <p:cNvPr id="5" name="矩形 4">
            <a:extLst>
              <a:ext uri="{FF2B5EF4-FFF2-40B4-BE49-F238E27FC236}">
                <a16:creationId xmlns:a16="http://schemas.microsoft.com/office/drawing/2014/main" id="{854A7AE1-8C83-4B6E-B133-C93C1ECDF4DF}"/>
              </a:ext>
            </a:extLst>
          </p:cNvPr>
          <p:cNvSpPr/>
          <p:nvPr/>
        </p:nvSpPr>
        <p:spPr>
          <a:xfrm>
            <a:off x="103112" y="3902566"/>
            <a:ext cx="4997209" cy="2123658"/>
          </a:xfrm>
          <a:prstGeom prst="rect">
            <a:avLst/>
          </a:prstGeom>
        </p:spPr>
        <p:txBody>
          <a:bodyPr wrap="square">
            <a:spAutoFit/>
          </a:bodyPr>
          <a:lstStyle/>
          <a:p>
            <a:pPr>
              <a:lnSpc>
                <a:spcPct val="200000"/>
              </a:lnSpc>
            </a:pPr>
            <a:r>
              <a:rPr lang="zh-CN" altLang="zh-CN" b="1">
                <a:latin typeface="微软雅黑" panose="020B0503020204020204" pitchFamily="34" charset="-122"/>
                <a:ea typeface="微软雅黑" panose="020B0503020204020204" pitchFamily="34" charset="-122"/>
              </a:rPr>
              <a:t>设计切入</a:t>
            </a:r>
            <a:endParaRPr lang="en-US" altLang="zh-CN" b="1">
              <a:latin typeface="微软雅黑" panose="020B0503020204020204" pitchFamily="34" charset="-122"/>
              <a:ea typeface="微软雅黑" panose="020B0503020204020204" pitchFamily="34" charset="-122"/>
            </a:endParaRPr>
          </a:p>
          <a:p>
            <a:pPr>
              <a:lnSpc>
                <a:spcPct val="200000"/>
              </a:lnSpc>
            </a:pPr>
            <a:r>
              <a:rPr lang="zh-CN" altLang="zh-CN" sz="1600">
                <a:latin typeface="微软雅黑 Light" panose="020B0502040204020203" pitchFamily="34" charset="-122"/>
                <a:ea typeface="微软雅黑 Light" panose="020B0502040204020203" pitchFamily="34" charset="-122"/>
              </a:rPr>
              <a:t>贯穿图形可视化与设计基础，同时提升审美能力与设计直觉，可视化编程与图形审美能力一箭双雕，既要雪中送炭，又要锦上添花，让你的价值</a:t>
            </a:r>
            <a:r>
              <a:rPr lang="zh-CN" altLang="en-US" sz="1600">
                <a:latin typeface="微软雅黑 Light" panose="020B0502040204020203" pitchFamily="34" charset="-122"/>
                <a:ea typeface="微软雅黑 Light" panose="020B0502040204020203" pitchFamily="34" charset="-122"/>
              </a:rPr>
              <a:t>更具</a:t>
            </a:r>
            <a:r>
              <a:rPr lang="zh-CN" altLang="zh-CN" sz="1600">
                <a:latin typeface="微软雅黑 Light" panose="020B0502040204020203" pitchFamily="34" charset="-122"/>
                <a:ea typeface="微软雅黑 Light" panose="020B0502040204020203" pitchFamily="34" charset="-122"/>
              </a:rPr>
              <a:t>价值。</a:t>
            </a:r>
          </a:p>
        </p:txBody>
      </p:sp>
      <p:sp>
        <p:nvSpPr>
          <p:cNvPr id="6" name="矩形 5">
            <a:extLst>
              <a:ext uri="{FF2B5EF4-FFF2-40B4-BE49-F238E27FC236}">
                <a16:creationId xmlns:a16="http://schemas.microsoft.com/office/drawing/2014/main" id="{24EF0E0F-9413-40FF-9652-C7493C466499}"/>
              </a:ext>
            </a:extLst>
          </p:cNvPr>
          <p:cNvSpPr/>
          <p:nvPr/>
        </p:nvSpPr>
        <p:spPr>
          <a:xfrm>
            <a:off x="5201919" y="987195"/>
            <a:ext cx="6705599" cy="1558568"/>
          </a:xfrm>
          <a:prstGeom prst="rect">
            <a:avLst/>
          </a:prstGeom>
        </p:spPr>
        <p:txBody>
          <a:bodyPr wrap="square">
            <a:spAutoFit/>
          </a:bodyPr>
          <a:lstStyle/>
          <a:p>
            <a:pPr>
              <a:lnSpc>
                <a:spcPct val="200000"/>
              </a:lnSpc>
            </a:pPr>
            <a:r>
              <a:rPr lang="zh-CN" altLang="zh-CN" b="1">
                <a:latin typeface="微软雅黑" panose="020B0503020204020204" pitchFamily="34" charset="-122"/>
                <a:ea typeface="微软雅黑" panose="020B0503020204020204" pitchFamily="34" charset="-122"/>
              </a:rPr>
              <a:t>旁门左道</a:t>
            </a:r>
            <a:endParaRPr lang="en-US" altLang="zh-CN" b="1">
              <a:latin typeface="微软雅黑" panose="020B0503020204020204" pitchFamily="34" charset="-122"/>
              <a:ea typeface="微软雅黑" panose="020B0503020204020204" pitchFamily="34" charset="-122"/>
            </a:endParaRPr>
          </a:p>
          <a:p>
            <a:pPr>
              <a:lnSpc>
                <a:spcPct val="200000"/>
              </a:lnSpc>
            </a:pPr>
            <a:r>
              <a:rPr lang="zh-CN" altLang="zh-CN" sz="1600">
                <a:latin typeface="微软雅黑 Light" panose="020B0502040204020203" pitchFamily="34" charset="-122"/>
                <a:ea typeface="微软雅黑 Light" panose="020B0502040204020203" pitchFamily="34" charset="-122"/>
              </a:rPr>
              <a:t>无门无派非科班出身，自悟可视化心法，用匪夷所思的异派套路，带着你闯荡纵横于数据可视化江湖。</a:t>
            </a:r>
          </a:p>
        </p:txBody>
      </p:sp>
      <p:sp>
        <p:nvSpPr>
          <p:cNvPr id="7" name="矩形 6">
            <a:extLst>
              <a:ext uri="{FF2B5EF4-FFF2-40B4-BE49-F238E27FC236}">
                <a16:creationId xmlns:a16="http://schemas.microsoft.com/office/drawing/2014/main" id="{E047579B-A0E5-414B-9460-0660FC74806E}"/>
              </a:ext>
            </a:extLst>
          </p:cNvPr>
          <p:cNvSpPr/>
          <p:nvPr/>
        </p:nvSpPr>
        <p:spPr>
          <a:xfrm>
            <a:off x="5201919" y="2725941"/>
            <a:ext cx="6705599" cy="1558568"/>
          </a:xfrm>
          <a:prstGeom prst="rect">
            <a:avLst/>
          </a:prstGeom>
        </p:spPr>
        <p:txBody>
          <a:bodyPr wrap="square">
            <a:spAutoFit/>
          </a:bodyPr>
          <a:lstStyle/>
          <a:p>
            <a:pPr>
              <a:lnSpc>
                <a:spcPct val="200000"/>
              </a:lnSpc>
            </a:pPr>
            <a:r>
              <a:rPr lang="zh-CN" altLang="zh-CN" b="1">
                <a:latin typeface="微软雅黑" panose="020B0503020204020204" pitchFamily="34" charset="-122"/>
                <a:ea typeface="微软雅黑" panose="020B0503020204020204" pitchFamily="34" charset="-122"/>
              </a:rPr>
              <a:t>脑洞与黑科技</a:t>
            </a:r>
            <a:endParaRPr lang="en-US" altLang="zh-CN" b="1">
              <a:latin typeface="微软雅黑" panose="020B0503020204020204" pitchFamily="34" charset="-122"/>
              <a:ea typeface="微软雅黑" panose="020B0503020204020204" pitchFamily="34" charset="-122"/>
            </a:endParaRPr>
          </a:p>
          <a:p>
            <a:pPr>
              <a:lnSpc>
                <a:spcPct val="200000"/>
              </a:lnSpc>
            </a:pPr>
            <a:r>
              <a:rPr lang="zh-CN" altLang="zh-CN" sz="1600">
                <a:latin typeface="微软雅黑 Light" panose="020B0502040204020203" pitchFamily="34" charset="-122"/>
                <a:ea typeface="微软雅黑 Light" panose="020B0502040204020203" pitchFamily="34" charset="-122"/>
              </a:rPr>
              <a:t>走自己想走的路，趁别人还没有走过。给你天马行空、随心所欲，而非处处牢笼、条条框框的可视化</a:t>
            </a:r>
            <a:r>
              <a:rPr lang="zh-CN" altLang="en-US" sz="1600">
                <a:latin typeface="微软雅黑 Light" panose="020B0502040204020203" pitchFamily="34" charset="-122"/>
                <a:ea typeface="微软雅黑 Light" panose="020B0502040204020203" pitchFamily="34" charset="-122"/>
              </a:rPr>
              <a:t>心法</a:t>
            </a:r>
            <a:r>
              <a:rPr lang="zh-CN" altLang="zh-CN" sz="1600">
                <a:latin typeface="微软雅黑 Light" panose="020B0502040204020203" pitchFamily="34" charset="-122"/>
                <a:ea typeface="微软雅黑 Light" panose="020B0502040204020203" pitchFamily="34" charset="-122"/>
              </a:rPr>
              <a:t>。</a:t>
            </a:r>
          </a:p>
        </p:txBody>
      </p:sp>
      <p:cxnSp>
        <p:nvCxnSpPr>
          <p:cNvPr id="9" name="直接连接符 8">
            <a:extLst>
              <a:ext uri="{FF2B5EF4-FFF2-40B4-BE49-F238E27FC236}">
                <a16:creationId xmlns:a16="http://schemas.microsoft.com/office/drawing/2014/main" id="{54DC50EA-B464-4D49-823D-12462EFA39B4}"/>
              </a:ext>
            </a:extLst>
          </p:cNvPr>
          <p:cNvCxnSpPr/>
          <p:nvPr/>
        </p:nvCxnSpPr>
        <p:spPr>
          <a:xfrm>
            <a:off x="204712" y="1655479"/>
            <a:ext cx="18877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800139A-0BAC-464B-8E60-7DDB3F0CDBAF}"/>
              </a:ext>
            </a:extLst>
          </p:cNvPr>
          <p:cNvCxnSpPr>
            <a:cxnSpLocks/>
          </p:cNvCxnSpPr>
          <p:nvPr/>
        </p:nvCxnSpPr>
        <p:spPr>
          <a:xfrm>
            <a:off x="204712" y="4506091"/>
            <a:ext cx="19566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8E47B79-FED2-4F88-A9D7-E00415B14950}"/>
              </a:ext>
            </a:extLst>
          </p:cNvPr>
          <p:cNvCxnSpPr>
            <a:cxnSpLocks/>
          </p:cNvCxnSpPr>
          <p:nvPr/>
        </p:nvCxnSpPr>
        <p:spPr>
          <a:xfrm>
            <a:off x="5293359" y="1678563"/>
            <a:ext cx="1978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1B4889E-D173-4DD4-932B-15EF105F743C}"/>
              </a:ext>
            </a:extLst>
          </p:cNvPr>
          <p:cNvCxnSpPr>
            <a:cxnSpLocks/>
          </p:cNvCxnSpPr>
          <p:nvPr/>
        </p:nvCxnSpPr>
        <p:spPr>
          <a:xfrm>
            <a:off x="5293359" y="3383055"/>
            <a:ext cx="1978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1E89793-770C-43F9-8E73-28CF805FC292}"/>
              </a:ext>
            </a:extLst>
          </p:cNvPr>
          <p:cNvCxnSpPr>
            <a:cxnSpLocks/>
          </p:cNvCxnSpPr>
          <p:nvPr/>
        </p:nvCxnSpPr>
        <p:spPr>
          <a:xfrm>
            <a:off x="5293359" y="5062439"/>
            <a:ext cx="20734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0001275-DE91-463C-9707-A9C0726A889E}"/>
              </a:ext>
            </a:extLst>
          </p:cNvPr>
          <p:cNvCxnSpPr/>
          <p:nvPr/>
        </p:nvCxnSpPr>
        <p:spPr>
          <a:xfrm>
            <a:off x="0" y="875570"/>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80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255690"/>
            <a:ext cx="12192000" cy="650240"/>
          </a:xfrm>
          <a:noFill/>
        </p:spPr>
        <p:txBody>
          <a:bodyPr>
            <a:normAutofit fontScale="90000"/>
          </a:bodyPr>
          <a:lstStyle/>
          <a:p>
            <a:pPr>
              <a:lnSpc>
                <a:spcPct val="150000"/>
              </a:lnSpc>
            </a:pPr>
            <a:r>
              <a:rPr lang="zh-CN" altLang="en-US" b="1">
                <a:solidFill>
                  <a:schemeClr val="tx1"/>
                </a:solidFill>
                <a:latin typeface="微软雅黑 Light" panose="020B0502040204020203" pitchFamily="34" charset="-122"/>
                <a:ea typeface="微软雅黑 Light" panose="020B0502040204020203" pitchFamily="34" charset="-122"/>
              </a:rPr>
              <a:t>适合人群：</a:t>
            </a:r>
          </a:p>
        </p:txBody>
      </p:sp>
      <p:sp>
        <p:nvSpPr>
          <p:cNvPr id="4" name="矩形 3">
            <a:extLst>
              <a:ext uri="{FF2B5EF4-FFF2-40B4-BE49-F238E27FC236}">
                <a16:creationId xmlns:a16="http://schemas.microsoft.com/office/drawing/2014/main" id="{221253C0-C017-4B9F-B4EB-505820B79BD5}"/>
              </a:ext>
            </a:extLst>
          </p:cNvPr>
          <p:cNvSpPr/>
          <p:nvPr/>
        </p:nvSpPr>
        <p:spPr>
          <a:xfrm>
            <a:off x="6039332" y="4478463"/>
            <a:ext cx="5390668" cy="1077218"/>
          </a:xfrm>
          <a:prstGeom prst="rect">
            <a:avLst/>
          </a:prstGeom>
        </p:spPr>
        <p:txBody>
          <a:bodyPr wrap="square">
            <a:spAutoFit/>
          </a:bodyPr>
          <a:lstStyle/>
          <a:p>
            <a:pPr>
              <a:lnSpc>
                <a:spcPct val="200000"/>
              </a:lnSpc>
            </a:pPr>
            <a:r>
              <a:rPr lang="zh-CN" altLang="zh-CN" sz="1600">
                <a:latin typeface="微软雅黑 Light" panose="020B0502040204020203" pitchFamily="34" charset="-122"/>
                <a:ea typeface="微软雅黑 Light" panose="020B0502040204020203" pitchFamily="34" charset="-122"/>
              </a:rPr>
              <a:t>无论是工作分析需要还是兴趣爱好驱动，</a:t>
            </a:r>
            <a:r>
              <a:rPr lang="en-US" altLang="zh-CN" sz="1600">
                <a:latin typeface="微软雅黑 Light" panose="020B0502040204020203" pitchFamily="34" charset="-122"/>
                <a:ea typeface="微软雅黑 Light" panose="020B0502040204020203" pitchFamily="34" charset="-122"/>
              </a:rPr>
              <a:t>ggplot2</a:t>
            </a:r>
            <a:r>
              <a:rPr lang="zh-CN" altLang="zh-CN" sz="1600">
                <a:latin typeface="微软雅黑 Light" panose="020B0502040204020203" pitchFamily="34" charset="-122"/>
                <a:ea typeface="微软雅黑 Light" panose="020B0502040204020203" pitchFamily="34" charset="-122"/>
              </a:rPr>
              <a:t>都是支撑你走进数据可视化世界不可或缺的核心技能。</a:t>
            </a:r>
          </a:p>
        </p:txBody>
      </p:sp>
      <p:pic>
        <p:nvPicPr>
          <p:cNvPr id="5" name="图片 4">
            <a:extLst>
              <a:ext uri="{FF2B5EF4-FFF2-40B4-BE49-F238E27FC236}">
                <a16:creationId xmlns:a16="http://schemas.microsoft.com/office/drawing/2014/main" id="{59615ACD-EF1E-4EFA-AA4B-2F76141B5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2166" y="3914032"/>
            <a:ext cx="519881" cy="519881"/>
          </a:xfrm>
          <a:prstGeom prst="rect">
            <a:avLst/>
          </a:prstGeom>
        </p:spPr>
      </p:pic>
      <p:pic>
        <p:nvPicPr>
          <p:cNvPr id="7" name="图片 6">
            <a:extLst>
              <a:ext uri="{FF2B5EF4-FFF2-40B4-BE49-F238E27FC236}">
                <a16:creationId xmlns:a16="http://schemas.microsoft.com/office/drawing/2014/main" id="{4A466696-DF10-4908-A41B-8127035BDD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166" y="1486680"/>
            <a:ext cx="439510" cy="439510"/>
          </a:xfrm>
          <a:prstGeom prst="rect">
            <a:avLst/>
          </a:prstGeom>
        </p:spPr>
      </p:pic>
      <p:pic>
        <p:nvPicPr>
          <p:cNvPr id="9" name="图片 8">
            <a:extLst>
              <a:ext uri="{FF2B5EF4-FFF2-40B4-BE49-F238E27FC236}">
                <a16:creationId xmlns:a16="http://schemas.microsoft.com/office/drawing/2014/main" id="{C10E1616-4863-4C9D-9AE7-D7AC550401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9332" y="1442369"/>
            <a:ext cx="528132" cy="528132"/>
          </a:xfrm>
          <a:prstGeom prst="rect">
            <a:avLst/>
          </a:prstGeom>
        </p:spPr>
      </p:pic>
      <p:pic>
        <p:nvPicPr>
          <p:cNvPr id="11" name="图片 10">
            <a:extLst>
              <a:ext uri="{FF2B5EF4-FFF2-40B4-BE49-F238E27FC236}">
                <a16:creationId xmlns:a16="http://schemas.microsoft.com/office/drawing/2014/main" id="{7D1603DF-F847-4B66-B617-D93FC6E895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39332" y="3950125"/>
            <a:ext cx="447695" cy="447695"/>
          </a:xfrm>
          <a:prstGeom prst="rect">
            <a:avLst/>
          </a:prstGeom>
        </p:spPr>
      </p:pic>
      <p:sp>
        <p:nvSpPr>
          <p:cNvPr id="12" name="矩形 11">
            <a:extLst>
              <a:ext uri="{FF2B5EF4-FFF2-40B4-BE49-F238E27FC236}">
                <a16:creationId xmlns:a16="http://schemas.microsoft.com/office/drawing/2014/main" id="{AE772AFD-B90F-4DE6-9DC0-365512DC4744}"/>
              </a:ext>
            </a:extLst>
          </p:cNvPr>
          <p:cNvSpPr/>
          <p:nvPr/>
        </p:nvSpPr>
        <p:spPr>
          <a:xfrm>
            <a:off x="922166" y="2024711"/>
            <a:ext cx="4705233" cy="1077218"/>
          </a:xfrm>
          <a:prstGeom prst="rect">
            <a:avLst/>
          </a:prstGeom>
        </p:spPr>
        <p:txBody>
          <a:bodyPr wrap="square">
            <a:spAutoFit/>
          </a:bodyPr>
          <a:lstStyle/>
          <a:p>
            <a:pPr>
              <a:lnSpc>
                <a:spcPct val="200000"/>
              </a:lnSpc>
            </a:pPr>
            <a:r>
              <a:rPr lang="zh-CN" altLang="zh-CN" sz="1600">
                <a:latin typeface="微软雅黑 Light" panose="020B0502040204020203" pitchFamily="34" charset="-122"/>
                <a:ea typeface="微软雅黑 Light" panose="020B0502040204020203" pitchFamily="34" charset="-122"/>
              </a:rPr>
              <a:t>高校在校学生，无论是课堂展示、学术论文、商业案例比赛还是为未来储备职场技能，你都值得拥有。</a:t>
            </a:r>
          </a:p>
        </p:txBody>
      </p:sp>
      <p:sp>
        <p:nvSpPr>
          <p:cNvPr id="13" name="矩形 12">
            <a:extLst>
              <a:ext uri="{FF2B5EF4-FFF2-40B4-BE49-F238E27FC236}">
                <a16:creationId xmlns:a16="http://schemas.microsoft.com/office/drawing/2014/main" id="{0D5D4344-BE95-4CB6-B1F1-201840543E14}"/>
              </a:ext>
            </a:extLst>
          </p:cNvPr>
          <p:cNvSpPr/>
          <p:nvPr/>
        </p:nvSpPr>
        <p:spPr>
          <a:xfrm>
            <a:off x="1442047" y="1383270"/>
            <a:ext cx="1107996" cy="646331"/>
          </a:xfrm>
          <a:prstGeom prst="rect">
            <a:avLst/>
          </a:prstGeom>
        </p:spPr>
        <p:txBody>
          <a:bodyPr wrap="none">
            <a:spAutoFit/>
          </a:bodyPr>
          <a:lstStyle/>
          <a:p>
            <a:pPr>
              <a:lnSpc>
                <a:spcPct val="200000"/>
              </a:lnSpc>
            </a:pPr>
            <a:r>
              <a:rPr lang="zh-CN" altLang="zh-CN" b="1">
                <a:latin typeface="微软雅黑 Light" panose="020B0502040204020203" pitchFamily="34" charset="-122"/>
                <a:ea typeface="微软雅黑 Light" panose="020B0502040204020203" pitchFamily="34" charset="-122"/>
              </a:rPr>
              <a:t>在校学生</a:t>
            </a:r>
            <a:endParaRPr lang="en-US" altLang="zh-CN" b="1">
              <a:latin typeface="微软雅黑 Light" panose="020B0502040204020203" pitchFamily="34" charset="-122"/>
              <a:ea typeface="微软雅黑 Light" panose="020B0502040204020203" pitchFamily="34" charset="-122"/>
            </a:endParaRPr>
          </a:p>
        </p:txBody>
      </p:sp>
      <p:sp>
        <p:nvSpPr>
          <p:cNvPr id="14" name="矩形 13">
            <a:extLst>
              <a:ext uri="{FF2B5EF4-FFF2-40B4-BE49-F238E27FC236}">
                <a16:creationId xmlns:a16="http://schemas.microsoft.com/office/drawing/2014/main" id="{269FB853-E3C4-4FC7-B776-30C7209F1068}"/>
              </a:ext>
            </a:extLst>
          </p:cNvPr>
          <p:cNvSpPr/>
          <p:nvPr/>
        </p:nvSpPr>
        <p:spPr>
          <a:xfrm>
            <a:off x="922166" y="4478463"/>
            <a:ext cx="5225393" cy="1077218"/>
          </a:xfrm>
          <a:prstGeom prst="rect">
            <a:avLst/>
          </a:prstGeom>
        </p:spPr>
        <p:txBody>
          <a:bodyPr wrap="square">
            <a:spAutoFit/>
          </a:bodyPr>
          <a:lstStyle/>
          <a:p>
            <a:pPr>
              <a:lnSpc>
                <a:spcPct val="200000"/>
              </a:lnSpc>
            </a:pPr>
            <a:r>
              <a:rPr lang="zh-CN" altLang="zh-CN" sz="1600">
                <a:latin typeface="微软雅黑 Light" panose="020B0502040204020203" pitchFamily="34" charset="-122"/>
                <a:ea typeface="微软雅黑 Light" panose="020B0502040204020203" pitchFamily="34" charset="-122"/>
              </a:rPr>
              <a:t>幻灯片演示、学术讲座、会议与学术论文，科研项目研究，</a:t>
            </a:r>
            <a:r>
              <a:rPr lang="en-US" altLang="zh-CN" sz="1600">
                <a:latin typeface="微软雅黑 Light" panose="020B0502040204020203" pitchFamily="34" charset="-122"/>
                <a:ea typeface="微软雅黑 Light" panose="020B0502040204020203" pitchFamily="34" charset="-122"/>
              </a:rPr>
              <a:t>R</a:t>
            </a:r>
            <a:r>
              <a:rPr lang="zh-CN" altLang="zh-CN" sz="1600">
                <a:latin typeface="微软雅黑 Light" panose="020B0502040204020203" pitchFamily="34" charset="-122"/>
                <a:ea typeface="微软雅黑 Light" panose="020B0502040204020203" pitchFamily="34" charset="-122"/>
              </a:rPr>
              <a:t>语言</a:t>
            </a:r>
            <a:r>
              <a:rPr lang="en-US" altLang="zh-CN" sz="1600">
                <a:latin typeface="微软雅黑 Light" panose="020B0502040204020203" pitchFamily="34" charset="-122"/>
                <a:ea typeface="微软雅黑 Light" panose="020B0502040204020203" pitchFamily="34" charset="-122"/>
              </a:rPr>
              <a:t>ggplot2</a:t>
            </a:r>
            <a:r>
              <a:rPr lang="zh-CN" altLang="zh-CN" sz="1600">
                <a:latin typeface="微软雅黑 Light" panose="020B0502040204020203" pitchFamily="34" charset="-122"/>
                <a:ea typeface="微软雅黑 Light" panose="020B0502040204020203" pitchFamily="34" charset="-122"/>
              </a:rPr>
              <a:t>都是必备神器。</a:t>
            </a:r>
          </a:p>
        </p:txBody>
      </p:sp>
      <p:sp>
        <p:nvSpPr>
          <p:cNvPr id="15" name="矩形 14">
            <a:extLst>
              <a:ext uri="{FF2B5EF4-FFF2-40B4-BE49-F238E27FC236}">
                <a16:creationId xmlns:a16="http://schemas.microsoft.com/office/drawing/2014/main" id="{E7EBDE93-83DB-4B9B-A8AA-E8FF23BAB2A5}"/>
              </a:ext>
            </a:extLst>
          </p:cNvPr>
          <p:cNvSpPr/>
          <p:nvPr/>
        </p:nvSpPr>
        <p:spPr>
          <a:xfrm>
            <a:off x="1442047" y="3850807"/>
            <a:ext cx="1107996" cy="646331"/>
          </a:xfrm>
          <a:prstGeom prst="rect">
            <a:avLst/>
          </a:prstGeom>
        </p:spPr>
        <p:txBody>
          <a:bodyPr wrap="none">
            <a:spAutoFit/>
          </a:bodyPr>
          <a:lstStyle/>
          <a:p>
            <a:pPr>
              <a:lnSpc>
                <a:spcPct val="200000"/>
              </a:lnSpc>
            </a:pPr>
            <a:r>
              <a:rPr lang="zh-CN" altLang="zh-CN" b="1">
                <a:latin typeface="微软雅黑 Light" panose="020B0502040204020203" pitchFamily="34" charset="-122"/>
                <a:ea typeface="微软雅黑 Light" panose="020B0502040204020203" pitchFamily="34" charset="-122"/>
              </a:rPr>
              <a:t>高校老师</a:t>
            </a:r>
            <a:endParaRPr lang="en-US" altLang="zh-CN" b="1">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5DB3D4D9-379F-4C57-8FDF-DA2D1305CEF3}"/>
              </a:ext>
            </a:extLst>
          </p:cNvPr>
          <p:cNvSpPr/>
          <p:nvPr/>
        </p:nvSpPr>
        <p:spPr>
          <a:xfrm>
            <a:off x="6039332" y="1981017"/>
            <a:ext cx="5390668" cy="1569660"/>
          </a:xfrm>
          <a:prstGeom prst="rect">
            <a:avLst/>
          </a:prstGeom>
        </p:spPr>
        <p:txBody>
          <a:bodyPr wrap="square">
            <a:spAutoFit/>
          </a:bodyPr>
          <a:lstStyle/>
          <a:p>
            <a:pPr>
              <a:lnSpc>
                <a:spcPct val="200000"/>
              </a:lnSpc>
            </a:pPr>
            <a:r>
              <a:rPr lang="zh-CN" altLang="zh-CN" sz="1600">
                <a:latin typeface="微软雅黑 Light" panose="020B0502040204020203" pitchFamily="34" charset="-122"/>
                <a:ea typeface="微软雅黑 Light" panose="020B0502040204020203" pitchFamily="34" charset="-122"/>
              </a:rPr>
              <a:t>无论是初入职场的小白分析师，还是纵横数据江湖的老司机，大数据时代的可视化技能都将成为你职业技能树中的重要组成部分。</a:t>
            </a:r>
          </a:p>
        </p:txBody>
      </p:sp>
      <p:sp>
        <p:nvSpPr>
          <p:cNvPr id="17" name="矩形 16">
            <a:extLst>
              <a:ext uri="{FF2B5EF4-FFF2-40B4-BE49-F238E27FC236}">
                <a16:creationId xmlns:a16="http://schemas.microsoft.com/office/drawing/2014/main" id="{EFF2172D-5716-4A5C-A7AB-433821BE7AD8}"/>
              </a:ext>
            </a:extLst>
          </p:cNvPr>
          <p:cNvSpPr/>
          <p:nvPr/>
        </p:nvSpPr>
        <p:spPr>
          <a:xfrm>
            <a:off x="6611452" y="1383270"/>
            <a:ext cx="1107996" cy="646331"/>
          </a:xfrm>
          <a:prstGeom prst="rect">
            <a:avLst/>
          </a:prstGeom>
        </p:spPr>
        <p:txBody>
          <a:bodyPr wrap="none">
            <a:spAutoFit/>
          </a:bodyPr>
          <a:lstStyle/>
          <a:p>
            <a:pPr>
              <a:lnSpc>
                <a:spcPct val="200000"/>
              </a:lnSpc>
            </a:pPr>
            <a:r>
              <a:rPr lang="zh-CN" altLang="zh-CN" b="1">
                <a:latin typeface="微软雅黑 Light" panose="020B0502040204020203" pitchFamily="34" charset="-122"/>
                <a:ea typeface="微软雅黑 Light" panose="020B0502040204020203" pitchFamily="34" charset="-122"/>
              </a:rPr>
              <a:t>职场白领</a:t>
            </a:r>
            <a:endParaRPr lang="en-US" altLang="zh-CN" b="1">
              <a:latin typeface="微软雅黑 Light" panose="020B0502040204020203" pitchFamily="34" charset="-122"/>
              <a:ea typeface="微软雅黑 Light" panose="020B0502040204020203" pitchFamily="34" charset="-122"/>
            </a:endParaRPr>
          </a:p>
        </p:txBody>
      </p:sp>
      <p:sp>
        <p:nvSpPr>
          <p:cNvPr id="18" name="矩形 17">
            <a:extLst>
              <a:ext uri="{FF2B5EF4-FFF2-40B4-BE49-F238E27FC236}">
                <a16:creationId xmlns:a16="http://schemas.microsoft.com/office/drawing/2014/main" id="{578354EF-E92C-4752-B641-59F0DDFB737C}"/>
              </a:ext>
            </a:extLst>
          </p:cNvPr>
          <p:cNvSpPr/>
          <p:nvPr/>
        </p:nvSpPr>
        <p:spPr>
          <a:xfrm>
            <a:off x="6563255" y="3989306"/>
            <a:ext cx="1569660" cy="369332"/>
          </a:xfrm>
          <a:prstGeom prst="rect">
            <a:avLst/>
          </a:prstGeom>
        </p:spPr>
        <p:txBody>
          <a:bodyPr wrap="none">
            <a:spAutoFit/>
          </a:bodyPr>
          <a:lstStyle/>
          <a:p>
            <a:r>
              <a:rPr lang="zh-CN" altLang="zh-CN" b="1">
                <a:latin typeface="微软雅黑 Light" panose="020B0502040204020203" pitchFamily="34" charset="-122"/>
                <a:ea typeface="微软雅黑 Light" panose="020B0502040204020203" pitchFamily="34" charset="-122"/>
              </a:rPr>
              <a:t>可视化爱好者</a:t>
            </a:r>
            <a:endParaRPr lang="zh-CN" altLang="en-US"/>
          </a:p>
        </p:txBody>
      </p:sp>
      <p:cxnSp>
        <p:nvCxnSpPr>
          <p:cNvPr id="19" name="直接连接符 18">
            <a:extLst>
              <a:ext uri="{FF2B5EF4-FFF2-40B4-BE49-F238E27FC236}">
                <a16:creationId xmlns:a16="http://schemas.microsoft.com/office/drawing/2014/main" id="{3F65CD7A-2946-4275-A925-5BDC1ECCF7FE}"/>
              </a:ext>
            </a:extLst>
          </p:cNvPr>
          <p:cNvCxnSpPr/>
          <p:nvPr/>
        </p:nvCxnSpPr>
        <p:spPr>
          <a:xfrm>
            <a:off x="0" y="1042714"/>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6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87AF-5AB8-4537-B92A-46B150A4A586}"/>
              </a:ext>
            </a:extLst>
          </p:cNvPr>
          <p:cNvSpPr>
            <a:spLocks noGrp="1"/>
          </p:cNvSpPr>
          <p:nvPr>
            <p:ph type="title"/>
          </p:nvPr>
        </p:nvSpPr>
        <p:spPr>
          <a:xfrm>
            <a:off x="0" y="0"/>
            <a:ext cx="12192000" cy="650240"/>
          </a:xfrm>
        </p:spPr>
        <p:txBody>
          <a:bodyPr>
            <a:normAutofit fontScale="90000"/>
          </a:bodyPr>
          <a:lstStyle/>
          <a:p>
            <a:pPr>
              <a:lnSpc>
                <a:spcPct val="150000"/>
              </a:lnSpc>
            </a:pPr>
            <a:r>
              <a:rPr lang="zh-CN" altLang="zh-CN" b="1">
                <a:latin typeface="微软雅黑 Light" panose="020B0502040204020203" pitchFamily="34" charset="-122"/>
                <a:ea typeface="微软雅黑 Light" panose="020B0502040204020203" pitchFamily="34" charset="-122"/>
              </a:rPr>
              <a:t>主要内容：</a:t>
            </a:r>
          </a:p>
        </p:txBody>
      </p:sp>
      <p:sp>
        <p:nvSpPr>
          <p:cNvPr id="4" name="矩形 3">
            <a:extLst>
              <a:ext uri="{FF2B5EF4-FFF2-40B4-BE49-F238E27FC236}">
                <a16:creationId xmlns:a16="http://schemas.microsoft.com/office/drawing/2014/main" id="{221253C0-C017-4B9F-B4EB-505820B79BD5}"/>
              </a:ext>
            </a:extLst>
          </p:cNvPr>
          <p:cNvSpPr/>
          <p:nvPr/>
        </p:nvSpPr>
        <p:spPr>
          <a:xfrm>
            <a:off x="7409179" y="3884858"/>
            <a:ext cx="4606593" cy="1692771"/>
          </a:xfrm>
          <a:prstGeom prst="rect">
            <a:avLst/>
          </a:prstGeom>
        </p:spPr>
        <p:txBody>
          <a:bodyPr wrap="square">
            <a:spAutoFit/>
          </a:bodyPr>
          <a:lstStyle/>
          <a:p>
            <a:pPr>
              <a:lnSpc>
                <a:spcPct val="200000"/>
              </a:lnSpc>
            </a:pPr>
            <a:r>
              <a:rPr lang="zh-CN" altLang="zh-CN" sz="1600" b="1">
                <a:latin typeface="微软雅黑 Light" panose="020B0502040204020203" pitchFamily="34" charset="-122"/>
                <a:ea typeface="微软雅黑 Light" panose="020B0502040204020203" pitchFamily="34" charset="-122"/>
              </a:rPr>
              <a:t>结尾篇</a:t>
            </a:r>
            <a:endParaRPr lang="en-US" altLang="zh-CN" sz="1600" b="1">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zh-CN" sz="1600">
                <a:latin typeface="微软雅黑 Light" panose="020B0502040204020203" pitchFamily="34" charset="-122"/>
                <a:ea typeface="微软雅黑 Light" panose="020B0502040204020203" pitchFamily="34" charset="-122"/>
              </a:rPr>
              <a:t>围绕一些细枝末节但是却必不可少的图形输出、排版、精度、图形格式、字体渲染等问题给出最佳解决方案。</a:t>
            </a:r>
          </a:p>
        </p:txBody>
      </p:sp>
      <p:sp>
        <p:nvSpPr>
          <p:cNvPr id="3" name="矩形 2">
            <a:extLst>
              <a:ext uri="{FF2B5EF4-FFF2-40B4-BE49-F238E27FC236}">
                <a16:creationId xmlns:a16="http://schemas.microsoft.com/office/drawing/2014/main" id="{51D20370-52E9-44F4-932D-2A921F18F8DB}"/>
              </a:ext>
            </a:extLst>
          </p:cNvPr>
          <p:cNvSpPr/>
          <p:nvPr/>
        </p:nvSpPr>
        <p:spPr>
          <a:xfrm>
            <a:off x="168952" y="605179"/>
            <a:ext cx="7245894" cy="721993"/>
          </a:xfrm>
          <a:prstGeom prst="rect">
            <a:avLst/>
          </a:prstGeom>
        </p:spPr>
        <p:txBody>
          <a:bodyPr wrap="none">
            <a:spAutoFit/>
          </a:bodyPr>
          <a:lstStyle/>
          <a:p>
            <a:pPr>
              <a:lnSpc>
                <a:spcPct val="200000"/>
              </a:lnSpc>
            </a:pPr>
            <a:r>
              <a:rPr lang="zh-CN" altLang="zh-CN" sz="2400" b="1">
                <a:latin typeface="微软雅黑 Light" panose="020B0502040204020203" pitchFamily="34" charset="-122"/>
                <a:ea typeface="微软雅黑 Light" panose="020B0502040204020203" pitchFamily="34" charset="-122"/>
              </a:rPr>
              <a:t>本套课程涵盖五大模块</a:t>
            </a:r>
            <a:r>
              <a:rPr lang="zh-CN" altLang="en-US" sz="2400" b="1">
                <a:latin typeface="微软雅黑 Light" panose="020B0502040204020203" pitchFamily="34" charset="-122"/>
                <a:ea typeface="微软雅黑 Light" panose="020B0502040204020203" pitchFamily="34" charset="-122"/>
              </a:rPr>
              <a:t>（共计</a:t>
            </a:r>
            <a:r>
              <a:rPr lang="en-US" altLang="zh-CN" sz="2400" b="1">
                <a:latin typeface="微软雅黑 Light" panose="020B0502040204020203" pitchFamily="34" charset="-122"/>
                <a:ea typeface="微软雅黑 Light" panose="020B0502040204020203" pitchFamily="34" charset="-122"/>
              </a:rPr>
              <a:t>13</a:t>
            </a:r>
            <a:r>
              <a:rPr lang="zh-CN" altLang="en-US" sz="2400" b="1">
                <a:latin typeface="微软雅黑 Light" panose="020B0502040204020203" pitchFamily="34" charset="-122"/>
                <a:ea typeface="微软雅黑 Light" panose="020B0502040204020203" pitchFamily="34" charset="-122"/>
              </a:rPr>
              <a:t>个章节），</a:t>
            </a:r>
            <a:r>
              <a:rPr lang="zh-CN" altLang="zh-CN" sz="2400" b="1">
                <a:latin typeface="微软雅黑 Light" panose="020B0502040204020203" pitchFamily="34" charset="-122"/>
                <a:ea typeface="微软雅黑 Light" panose="020B0502040204020203" pitchFamily="34" charset="-122"/>
              </a:rPr>
              <a:t>分别为：</a:t>
            </a:r>
            <a:endParaRPr lang="zh-CN" altLang="zh-CN" sz="240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17FB526A-6F60-4248-905E-FDC641549738}"/>
              </a:ext>
            </a:extLst>
          </p:cNvPr>
          <p:cNvSpPr/>
          <p:nvPr/>
        </p:nvSpPr>
        <p:spPr>
          <a:xfrm>
            <a:off x="7409179" y="1453423"/>
            <a:ext cx="4708193" cy="2431435"/>
          </a:xfrm>
          <a:prstGeom prst="rect">
            <a:avLst/>
          </a:prstGeom>
        </p:spPr>
        <p:txBody>
          <a:bodyPr wrap="square">
            <a:spAutoFit/>
          </a:bodyPr>
          <a:lstStyle/>
          <a:p>
            <a:pPr>
              <a:lnSpc>
                <a:spcPct val="200000"/>
              </a:lnSpc>
            </a:pPr>
            <a:r>
              <a:rPr lang="zh-CN" altLang="en-US" sz="1600" b="1">
                <a:latin typeface="微软雅黑 Light" panose="020B0502040204020203" pitchFamily="34" charset="-122"/>
                <a:ea typeface="微软雅黑 Light" panose="020B0502040204020203" pitchFamily="34" charset="-122"/>
              </a:rPr>
              <a:t>提升</a:t>
            </a:r>
            <a:r>
              <a:rPr lang="zh-CN" altLang="zh-CN" sz="1600" b="1">
                <a:latin typeface="微软雅黑 Light" panose="020B0502040204020203" pitchFamily="34" charset="-122"/>
                <a:ea typeface="微软雅黑 Light" panose="020B0502040204020203" pitchFamily="34" charset="-122"/>
              </a:rPr>
              <a:t>篇</a:t>
            </a:r>
            <a:endParaRPr lang="en-US" altLang="zh-CN" sz="1600" b="1">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zh-CN" sz="1600">
                <a:latin typeface="微软雅黑 Light" panose="020B0502040204020203" pitchFamily="34" charset="-122"/>
                <a:ea typeface="微软雅黑 Light" panose="020B0502040204020203" pitchFamily="34" charset="-122"/>
              </a:rPr>
              <a:t>围绕三大主流可视化坐标系统进行层层深挖、循序渐进，详尽呈现三大主流坐标系在</a:t>
            </a:r>
            <a:r>
              <a:rPr lang="en-US" altLang="zh-CN" sz="1600">
                <a:latin typeface="微软雅黑 Light" panose="020B0502040204020203" pitchFamily="34" charset="-122"/>
                <a:ea typeface="微软雅黑 Light" panose="020B0502040204020203" pitchFamily="34" charset="-122"/>
              </a:rPr>
              <a:t>ggplot2</a:t>
            </a:r>
            <a:r>
              <a:rPr lang="zh-CN" altLang="zh-CN" sz="1600">
                <a:latin typeface="微软雅黑 Light" panose="020B0502040204020203" pitchFamily="34" charset="-122"/>
                <a:ea typeface="微软雅黑 Light" panose="020B0502040204020203" pitchFamily="34" charset="-122"/>
              </a:rPr>
              <a:t>框架下的实现过程及其衍生图表类型，并结合案例破解每一种坐标系下图形要素调整的核心痛点。</a:t>
            </a:r>
          </a:p>
        </p:txBody>
      </p:sp>
      <p:sp>
        <p:nvSpPr>
          <p:cNvPr id="6" name="矩形 5">
            <a:extLst>
              <a:ext uri="{FF2B5EF4-FFF2-40B4-BE49-F238E27FC236}">
                <a16:creationId xmlns:a16="http://schemas.microsoft.com/office/drawing/2014/main" id="{7DCA2D7B-06C0-4459-82F0-E86A8C96C3F3}"/>
              </a:ext>
            </a:extLst>
          </p:cNvPr>
          <p:cNvSpPr/>
          <p:nvPr/>
        </p:nvSpPr>
        <p:spPr>
          <a:xfrm>
            <a:off x="191468" y="1453423"/>
            <a:ext cx="3507497" cy="1323439"/>
          </a:xfrm>
          <a:prstGeom prst="rect">
            <a:avLst/>
          </a:prstGeom>
        </p:spPr>
        <p:txBody>
          <a:bodyPr wrap="square">
            <a:spAutoFit/>
          </a:bodyPr>
          <a:lstStyle/>
          <a:p>
            <a:pPr>
              <a:lnSpc>
                <a:spcPct val="200000"/>
              </a:lnSpc>
            </a:pPr>
            <a:r>
              <a:rPr lang="zh-CN" altLang="zh-CN" sz="1600" b="1">
                <a:latin typeface="微软雅黑 Light" panose="020B0502040204020203" pitchFamily="34" charset="-122"/>
                <a:ea typeface="微软雅黑 Light" panose="020B0502040204020203" pitchFamily="34" charset="-122"/>
              </a:rPr>
              <a:t>先修篇</a:t>
            </a:r>
            <a:endParaRPr lang="en-US" altLang="zh-CN" sz="1600" b="1">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zh-CN" sz="1600">
                <a:latin typeface="微软雅黑 Light" panose="020B0502040204020203" pitchFamily="34" charset="-122"/>
                <a:ea typeface="微软雅黑 Light" panose="020B0502040204020203" pitchFamily="34" charset="-122"/>
              </a:rPr>
              <a:t>可视化</a:t>
            </a:r>
            <a:r>
              <a:rPr lang="zh-CN" altLang="en-US" sz="1600">
                <a:latin typeface="微软雅黑 Light" panose="020B0502040204020203" pitchFamily="34" charset="-122"/>
                <a:ea typeface="微软雅黑 Light" panose="020B0502040204020203" pitchFamily="34" charset="-122"/>
              </a:rPr>
              <a:t>之设计基础、</a:t>
            </a:r>
            <a:r>
              <a:rPr lang="en-US" altLang="zh-CN" sz="1600">
                <a:latin typeface="微软雅黑 Light" panose="020B0502040204020203" pitchFamily="34" charset="-122"/>
                <a:ea typeface="微软雅黑 Light" panose="020B0502040204020203" pitchFamily="34" charset="-122"/>
              </a:rPr>
              <a:t>R</a:t>
            </a:r>
            <a:r>
              <a:rPr lang="zh-CN" altLang="zh-CN" sz="1600">
                <a:latin typeface="微软雅黑 Light" panose="020B0502040204020203" pitchFamily="34" charset="-122"/>
                <a:ea typeface="微软雅黑 Light" panose="020B0502040204020203" pitchFamily="34" charset="-122"/>
              </a:rPr>
              <a:t>语言数据结构与数据处理基础；</a:t>
            </a:r>
          </a:p>
        </p:txBody>
      </p:sp>
      <p:sp>
        <p:nvSpPr>
          <p:cNvPr id="7" name="矩形 6">
            <a:extLst>
              <a:ext uri="{FF2B5EF4-FFF2-40B4-BE49-F238E27FC236}">
                <a16:creationId xmlns:a16="http://schemas.microsoft.com/office/drawing/2014/main" id="{EBBBDBC5-E418-46C0-A403-9CFC4DD1003E}"/>
              </a:ext>
            </a:extLst>
          </p:cNvPr>
          <p:cNvSpPr/>
          <p:nvPr/>
        </p:nvSpPr>
        <p:spPr>
          <a:xfrm>
            <a:off x="3725937" y="1453423"/>
            <a:ext cx="3656270" cy="1692771"/>
          </a:xfrm>
          <a:prstGeom prst="rect">
            <a:avLst/>
          </a:prstGeom>
        </p:spPr>
        <p:txBody>
          <a:bodyPr wrap="square">
            <a:spAutoFit/>
          </a:bodyPr>
          <a:lstStyle/>
          <a:p>
            <a:pPr>
              <a:lnSpc>
                <a:spcPct val="200000"/>
              </a:lnSpc>
            </a:pPr>
            <a:r>
              <a:rPr lang="zh-CN" altLang="zh-CN" sz="1600" b="1">
                <a:latin typeface="微软雅黑 Light" panose="020B0502040204020203" pitchFamily="34" charset="-122"/>
                <a:ea typeface="微软雅黑 Light" panose="020B0502040204020203" pitchFamily="34" charset="-122"/>
              </a:rPr>
              <a:t>入门篇</a:t>
            </a:r>
            <a:endParaRPr lang="en-US" altLang="zh-CN" sz="1600" b="1">
              <a:latin typeface="微软雅黑 Light" panose="020B0502040204020203" pitchFamily="34" charset="-122"/>
              <a:ea typeface="微软雅黑 Light" panose="020B0502040204020203" pitchFamily="34" charset="-122"/>
            </a:endParaRPr>
          </a:p>
          <a:p>
            <a:pPr marL="285750" indent="-285750" algn="dist">
              <a:lnSpc>
                <a:spcPct val="150000"/>
              </a:lnSpc>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ggplot2</a:t>
            </a:r>
            <a:r>
              <a:rPr lang="zh-CN" altLang="zh-CN" sz="1600">
                <a:latin typeface="微软雅黑 Light" panose="020B0502040204020203" pitchFamily="34" charset="-122"/>
                <a:ea typeface="微软雅黑 Light" panose="020B0502040204020203" pitchFamily="34" charset="-122"/>
              </a:rPr>
              <a:t>核心语法，基于个人学习经历，力求全面、完整、重点突出的将</a:t>
            </a:r>
            <a:r>
              <a:rPr lang="en-US" altLang="zh-CN" sz="1600">
                <a:latin typeface="微软雅黑 Light" panose="020B0502040204020203" pitchFamily="34" charset="-122"/>
                <a:ea typeface="微软雅黑 Light" panose="020B0502040204020203" pitchFamily="34" charset="-122"/>
              </a:rPr>
              <a:t>ggplot2</a:t>
            </a:r>
            <a:r>
              <a:rPr lang="zh-CN" altLang="zh-CN" sz="1600">
                <a:latin typeface="微软雅黑 Light" panose="020B0502040204020203" pitchFamily="34" charset="-122"/>
                <a:ea typeface="微软雅黑 Light" panose="020B0502040204020203" pitchFamily="34" charset="-122"/>
              </a:rPr>
              <a:t>核心理念呈现给初学者；</a:t>
            </a:r>
          </a:p>
        </p:txBody>
      </p:sp>
      <p:sp>
        <p:nvSpPr>
          <p:cNvPr id="8" name="矩形 7">
            <a:extLst>
              <a:ext uri="{FF2B5EF4-FFF2-40B4-BE49-F238E27FC236}">
                <a16:creationId xmlns:a16="http://schemas.microsoft.com/office/drawing/2014/main" id="{9126DB47-FC1C-4619-AC9E-17D8B923541C}"/>
              </a:ext>
            </a:extLst>
          </p:cNvPr>
          <p:cNvSpPr/>
          <p:nvPr/>
        </p:nvSpPr>
        <p:spPr>
          <a:xfrm>
            <a:off x="148044" y="3860580"/>
            <a:ext cx="7234163" cy="2062103"/>
          </a:xfrm>
          <a:prstGeom prst="rect">
            <a:avLst/>
          </a:prstGeom>
        </p:spPr>
        <p:txBody>
          <a:bodyPr wrap="square">
            <a:spAutoFit/>
          </a:bodyPr>
          <a:lstStyle/>
          <a:p>
            <a:pPr>
              <a:lnSpc>
                <a:spcPct val="200000"/>
              </a:lnSpc>
            </a:pPr>
            <a:r>
              <a:rPr lang="zh-CN" altLang="en-US" sz="1600" b="1">
                <a:latin typeface="微软雅黑 Light" panose="020B0502040204020203" pitchFamily="34" charset="-122"/>
                <a:ea typeface="微软雅黑 Light" panose="020B0502040204020203" pitchFamily="34" charset="-122"/>
              </a:rPr>
              <a:t>进阶</a:t>
            </a:r>
            <a:r>
              <a:rPr lang="zh-CN" altLang="zh-CN" sz="1600" b="1">
                <a:latin typeface="微软雅黑 Light" panose="020B0502040204020203" pitchFamily="34" charset="-122"/>
                <a:ea typeface="微软雅黑 Light" panose="020B0502040204020203" pitchFamily="34" charset="-122"/>
              </a:rPr>
              <a:t>篇</a:t>
            </a:r>
            <a:endParaRPr lang="en-US" altLang="zh-CN" sz="1600" b="1">
              <a:latin typeface="微软雅黑 Light" panose="020B0502040204020203" pitchFamily="34" charset="-122"/>
              <a:ea typeface="微软雅黑 Light" panose="020B0502040204020203" pitchFamily="34" charset="-122"/>
            </a:endParaRPr>
          </a:p>
          <a:p>
            <a:pPr marL="285750" indent="-285750" algn="dist">
              <a:lnSpc>
                <a:spcPct val="150000"/>
              </a:lnSpc>
              <a:buFont typeface="Arial" panose="020B0604020202020204" pitchFamily="34" charset="0"/>
              <a:buChar char="•"/>
            </a:pPr>
            <a:r>
              <a:rPr lang="zh-CN" altLang="zh-CN" sz="1600">
                <a:latin typeface="微软雅黑 Light" panose="020B0502040204020203" pitchFamily="34" charset="-122"/>
                <a:ea typeface="微软雅黑 Light" panose="020B0502040204020203" pitchFamily="34" charset="-122"/>
              </a:rPr>
              <a:t>围绕大家最为着迷，同时</a:t>
            </a:r>
            <a:r>
              <a:rPr lang="zh-CN" altLang="en-US" sz="1600">
                <a:latin typeface="微软雅黑 Light" panose="020B0502040204020203" pitchFamily="34" charset="-122"/>
                <a:ea typeface="微软雅黑 Light" panose="020B0502040204020203" pitchFamily="34" charset="-122"/>
              </a:rPr>
              <a:t>学习门槛最高</a:t>
            </a:r>
            <a:r>
              <a:rPr lang="zh-CN" altLang="zh-CN" sz="1600">
                <a:latin typeface="微软雅黑 Light" panose="020B0502040204020203" pitchFamily="34" charset="-122"/>
                <a:ea typeface="微软雅黑 Light" panose="020B0502040204020203" pitchFamily="34" charset="-122"/>
              </a:rPr>
              <a:t>的地理信息与空间数据可视化展开，让大家了解当前</a:t>
            </a:r>
            <a:r>
              <a:rPr lang="en-US" altLang="zh-CN" sz="1600">
                <a:latin typeface="微软雅黑 Light" panose="020B0502040204020203" pitchFamily="34" charset="-122"/>
                <a:ea typeface="微软雅黑 Light" panose="020B0502040204020203" pitchFamily="34" charset="-122"/>
              </a:rPr>
              <a:t>R</a:t>
            </a:r>
            <a:r>
              <a:rPr lang="zh-CN" altLang="zh-CN" sz="1600">
                <a:latin typeface="微软雅黑 Light" panose="020B0502040204020203" pitchFamily="34" charset="-122"/>
                <a:ea typeface="微软雅黑 Light" panose="020B0502040204020203" pitchFamily="34" charset="-122"/>
              </a:rPr>
              <a:t>语言处理空间数据的技术框架，常用扩展包、空间数据结构操作、业务数据合并，常用空间可视化数据地图类型，以及个人基于兴趣番外探索的几种涉及</a:t>
            </a:r>
            <a:r>
              <a:rPr lang="en-US" altLang="zh-CN" sz="1600">
                <a:latin typeface="微软雅黑 Light" panose="020B0502040204020203" pitchFamily="34" charset="-122"/>
                <a:ea typeface="微软雅黑 Light" panose="020B0502040204020203" pitchFamily="34" charset="-122"/>
              </a:rPr>
              <a:t>mini</a:t>
            </a:r>
            <a:r>
              <a:rPr lang="zh-CN" altLang="zh-CN" sz="1600">
                <a:latin typeface="微软雅黑 Light" panose="020B0502040204020203" pitchFamily="34" charset="-122"/>
                <a:ea typeface="微软雅黑 Light" panose="020B0502040204020203" pitchFamily="34" charset="-122"/>
              </a:rPr>
              <a:t>图与信息图和空间可视化结合应用。</a:t>
            </a:r>
          </a:p>
        </p:txBody>
      </p:sp>
    </p:spTree>
    <p:extLst>
      <p:ext uri="{BB962C8B-B14F-4D97-AF65-F5344CB8AC3E}">
        <p14:creationId xmlns:p14="http://schemas.microsoft.com/office/powerpoint/2010/main" val="38465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18E339F6-0232-48E1-A15B-D6D7A8D1B551}"/>
              </a:ext>
            </a:extLst>
          </p:cNvPr>
          <p:cNvCxnSpPr/>
          <p:nvPr/>
        </p:nvCxnSpPr>
        <p:spPr>
          <a:xfrm>
            <a:off x="0" y="865738"/>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D905D485-A3FC-4DD7-AF30-63ECCBF852FE}"/>
              </a:ext>
            </a:extLst>
          </p:cNvPr>
          <p:cNvPicPr>
            <a:picLocks noChangeAspect="1"/>
          </p:cNvPicPr>
          <p:nvPr/>
        </p:nvPicPr>
        <p:blipFill>
          <a:blip r:embed="rId2"/>
          <a:stretch>
            <a:fillRect/>
          </a:stretch>
        </p:blipFill>
        <p:spPr>
          <a:xfrm>
            <a:off x="658762" y="1337185"/>
            <a:ext cx="6465892" cy="4837838"/>
          </a:xfrm>
          <a:prstGeom prst="rect">
            <a:avLst/>
          </a:prstGeom>
        </p:spPr>
      </p:pic>
      <p:pic>
        <p:nvPicPr>
          <p:cNvPr id="8" name="图片 7">
            <a:extLst>
              <a:ext uri="{FF2B5EF4-FFF2-40B4-BE49-F238E27FC236}">
                <a16:creationId xmlns:a16="http://schemas.microsoft.com/office/drawing/2014/main" id="{2FA25EB8-23AE-4923-A7F6-D37E93BA2154}"/>
              </a:ext>
            </a:extLst>
          </p:cNvPr>
          <p:cNvPicPr>
            <a:picLocks noChangeAspect="1"/>
          </p:cNvPicPr>
          <p:nvPr/>
        </p:nvPicPr>
        <p:blipFill>
          <a:blip r:embed="rId3"/>
          <a:stretch>
            <a:fillRect/>
          </a:stretch>
        </p:blipFill>
        <p:spPr>
          <a:xfrm>
            <a:off x="7263440" y="1337186"/>
            <a:ext cx="4210805" cy="2355318"/>
          </a:xfrm>
          <a:prstGeom prst="rect">
            <a:avLst/>
          </a:prstGeom>
        </p:spPr>
      </p:pic>
      <p:pic>
        <p:nvPicPr>
          <p:cNvPr id="9" name="图片 8">
            <a:extLst>
              <a:ext uri="{FF2B5EF4-FFF2-40B4-BE49-F238E27FC236}">
                <a16:creationId xmlns:a16="http://schemas.microsoft.com/office/drawing/2014/main" id="{23D96930-422B-4BD0-8C19-E3920CAFFB3B}"/>
              </a:ext>
            </a:extLst>
          </p:cNvPr>
          <p:cNvPicPr>
            <a:picLocks noChangeAspect="1"/>
          </p:cNvPicPr>
          <p:nvPr/>
        </p:nvPicPr>
        <p:blipFill>
          <a:blip r:embed="rId4"/>
          <a:stretch>
            <a:fillRect/>
          </a:stretch>
        </p:blipFill>
        <p:spPr>
          <a:xfrm>
            <a:off x="7263440" y="3797013"/>
            <a:ext cx="4218686" cy="2367814"/>
          </a:xfrm>
          <a:prstGeom prst="rect">
            <a:avLst/>
          </a:prstGeom>
        </p:spPr>
      </p:pic>
      <p:sp>
        <p:nvSpPr>
          <p:cNvPr id="10" name="标题 1">
            <a:extLst>
              <a:ext uri="{FF2B5EF4-FFF2-40B4-BE49-F238E27FC236}">
                <a16:creationId xmlns:a16="http://schemas.microsoft.com/office/drawing/2014/main" id="{C645D12E-1D46-4646-AD94-BC86BC5BA13F}"/>
              </a:ext>
            </a:extLst>
          </p:cNvPr>
          <p:cNvSpPr txBox="1">
            <a:spLocks/>
          </p:cNvSpPr>
          <p:nvPr/>
        </p:nvSpPr>
        <p:spPr>
          <a:xfrm>
            <a:off x="658762" y="163244"/>
            <a:ext cx="11415251" cy="650240"/>
          </a:xfrm>
          <a:prstGeom prst="rect">
            <a:avLst/>
          </a:prstGeom>
          <a:noFill/>
        </p:spPr>
        <p:txBody>
          <a:bodyP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b="1">
                <a:latin typeface="微软雅黑 Light" panose="020B0502040204020203" pitchFamily="34" charset="-122"/>
                <a:ea typeface="微软雅黑 Light" panose="020B0502040204020203" pitchFamily="34" charset="-122"/>
              </a:rPr>
              <a:t>案例欣赏</a:t>
            </a:r>
          </a:p>
        </p:txBody>
      </p:sp>
    </p:spTree>
    <p:extLst>
      <p:ext uri="{BB962C8B-B14F-4D97-AF65-F5344CB8AC3E}">
        <p14:creationId xmlns:p14="http://schemas.microsoft.com/office/powerpoint/2010/main" val="34444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4887" y="2401860"/>
            <a:ext cx="5742226" cy="735653"/>
          </a:xfrm>
        </p:spPr>
        <p:txBody>
          <a:bodyPr>
            <a:normAutofit fontScale="90000"/>
          </a:bodyPr>
          <a:lstStyle/>
          <a:p>
            <a:r>
              <a:rPr lang="en-US" altLang="zh-CN" sz="3600"/>
              <a:t>《R</a:t>
            </a:r>
            <a:r>
              <a:rPr lang="zh-CN" altLang="en-US" sz="3600"/>
              <a:t>语言商务图表与数据可视化</a:t>
            </a:r>
            <a:r>
              <a:rPr lang="en-US" altLang="zh-CN" sz="3600"/>
              <a:t>》</a:t>
            </a:r>
            <a:endParaRPr lang="zh-CN" altLang="en-US" sz="3600" dirty="0"/>
          </a:p>
        </p:txBody>
      </p:sp>
      <p:sp>
        <p:nvSpPr>
          <p:cNvPr id="4" name="标题 1">
            <a:extLst>
              <a:ext uri="{FF2B5EF4-FFF2-40B4-BE49-F238E27FC236}">
                <a16:creationId xmlns:a16="http://schemas.microsoft.com/office/drawing/2014/main" id="{961DE18A-287E-4E54-A5E5-003A428DDDA5}"/>
              </a:ext>
            </a:extLst>
          </p:cNvPr>
          <p:cNvSpPr txBox="1">
            <a:spLocks/>
          </p:cNvSpPr>
          <p:nvPr/>
        </p:nvSpPr>
        <p:spPr>
          <a:xfrm>
            <a:off x="3224887" y="3137513"/>
            <a:ext cx="5742226" cy="73565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kern="1200">
                <a:solidFill>
                  <a:schemeClr val="bg1"/>
                </a:solidFill>
                <a:latin typeface="Microsoft YaHei" panose="020B0503020204020204" pitchFamily="34" charset="-122"/>
                <a:ea typeface="Microsoft YaHei" panose="020B0503020204020204" pitchFamily="34" charset="-122"/>
                <a:cs typeface="+mj-cs"/>
              </a:defRPr>
            </a:lvl1pPr>
          </a:lstStyle>
          <a:p>
            <a:r>
              <a:rPr lang="zh-CN" altLang="en-US" sz="2400"/>
              <a:t>第一章</a:t>
            </a:r>
            <a:r>
              <a:rPr lang="en-US" altLang="zh-CN" sz="2400"/>
              <a:t>——R</a:t>
            </a:r>
            <a:r>
              <a:rPr lang="zh-CN" altLang="en-US" sz="2400"/>
              <a:t>语言基础数据操纵</a:t>
            </a:r>
            <a:endParaRPr lang="zh-CN" altLang="en-US" sz="2400" dirty="0"/>
          </a:p>
        </p:txBody>
      </p:sp>
    </p:spTree>
    <p:extLst>
      <p:ext uri="{BB962C8B-B14F-4D97-AF65-F5344CB8AC3E}">
        <p14:creationId xmlns:p14="http://schemas.microsoft.com/office/powerpoint/2010/main" val="2772681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5705</TotalTime>
  <Words>1827</Words>
  <Application>Microsoft Office PowerPoint</Application>
  <PresentationFormat>宽屏</PresentationFormat>
  <Paragraphs>279</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宋体</vt:lpstr>
      <vt:lpstr>Microsoft YaHei</vt:lpstr>
      <vt:lpstr>Microsoft YaHei</vt:lpstr>
      <vt:lpstr>微软雅黑 Light</vt:lpstr>
      <vt:lpstr>Arial</vt:lpstr>
      <vt:lpstr>Calibri</vt:lpstr>
      <vt:lpstr>Calibri Light</vt:lpstr>
      <vt:lpstr>Times New Roman</vt:lpstr>
      <vt:lpstr>Office Theme</vt:lpstr>
      <vt:lpstr>自定义设计方案</vt:lpstr>
      <vt:lpstr>《R语言商务图表与数据可视化》</vt:lpstr>
      <vt:lpstr>PowerPoint 演示文稿</vt:lpstr>
      <vt:lpstr>前言</vt:lpstr>
      <vt:lpstr>PowerPoint 演示文稿</vt:lpstr>
      <vt:lpstr>课程特色：</vt:lpstr>
      <vt:lpstr>适合人群：</vt:lpstr>
      <vt:lpstr>主要内容：</vt:lpstr>
      <vt:lpstr>PowerPoint 演示文稿</vt:lpstr>
      <vt:lpstr>《R语言商务图表与数据可视化》</vt:lpstr>
      <vt:lpstr>课程大纲：</vt:lpstr>
      <vt:lpstr>1.1 R语言基础基础数据结构——基本数据对象</vt:lpstr>
      <vt:lpstr>1.2 R语言基础基础数据结构——对象类型与转化</vt:lpstr>
      <vt:lpstr>1.2 R语言基础基础数据结构——因子变量</vt:lpstr>
      <vt:lpstr>1.3 R语言基础基础数据结构——数据索引与切片、聚合</vt:lpstr>
      <vt:lpstr>1.4 数据合并、联结与长宽转换</vt:lpstr>
      <vt:lpstr>1.5 字符串处理与正则表达式基础</vt:lpstr>
      <vt:lpstr>1.5 正则表达式基础</vt:lpstr>
      <vt:lpstr>1.6 管道函数与向量化函数</vt:lpstr>
      <vt:lpstr>1.7 非结构数据处理之list/json</vt:lpstr>
      <vt:lpstr>1.8 R语言与数据库交互</vt:lpstr>
      <vt:lpstr>1.9 高阶数据处理工具之——data.table</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杜雨</cp:lastModifiedBy>
  <cp:revision>473</cp:revision>
  <dcterms:created xsi:type="dcterms:W3CDTF">2014-07-25T06:10:39Z</dcterms:created>
  <dcterms:modified xsi:type="dcterms:W3CDTF">2018-03-11T10:07:39Z</dcterms:modified>
</cp:coreProperties>
</file>