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60" r:id="rId8"/>
  </p:sldMasterIdLst>
  <p:notesMasterIdLst>
    <p:notesMasterId r:id="rId23"/>
  </p:notesMasterIdLst>
  <p:sldIdLst>
    <p:sldId id="319" r:id="rId9"/>
    <p:sldId id="345" r:id="rId10"/>
    <p:sldId id="346" r:id="rId11"/>
    <p:sldId id="337" r:id="rId12"/>
    <p:sldId id="389" r:id="rId13"/>
    <p:sldId id="381" r:id="rId14"/>
    <p:sldId id="382" r:id="rId15"/>
    <p:sldId id="372" r:id="rId16"/>
    <p:sldId id="384" r:id="rId17"/>
    <p:sldId id="373" r:id="rId18"/>
    <p:sldId id="385" r:id="rId19"/>
    <p:sldId id="386" r:id="rId20"/>
    <p:sldId id="388"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课程第三章" id="{DE11156B-2C49-4955-B547-09C57B584CD0}">
          <p14:sldIdLst>
            <p14:sldId id="319"/>
            <p14:sldId id="345"/>
            <p14:sldId id="346"/>
            <p14:sldId id="337"/>
            <p14:sldId id="389"/>
            <p14:sldId id="381"/>
            <p14:sldId id="382"/>
            <p14:sldId id="372"/>
            <p14:sldId id="384"/>
            <p14:sldId id="373"/>
            <p14:sldId id="385"/>
            <p14:sldId id="386"/>
            <p14:sldId id="388"/>
            <p14:sldId id="3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C70"/>
    <a:srgbClr val="428B70"/>
    <a:srgbClr val="257957"/>
    <a:srgbClr val="06633E"/>
    <a:srgbClr val="96CAB4"/>
    <a:srgbClr val="03643B"/>
    <a:srgbClr val="B4B4B4"/>
    <a:srgbClr val="CBE60E"/>
    <a:srgbClr val="E8F177"/>
    <a:srgbClr val="2FA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5597" autoAdjust="0"/>
  </p:normalViewPr>
  <p:slideViewPr>
    <p:cSldViewPr snapToGrid="0">
      <p:cViewPr varScale="1">
        <p:scale>
          <a:sx n="91" d="100"/>
          <a:sy n="91" d="100"/>
        </p:scale>
        <p:origin x="638" y="67"/>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1DBB9-DF37-4723-BA14-C428E8191507}" type="datetimeFigureOut">
              <a:rPr lang="en-US" smtClean="0"/>
              <a:pPr/>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0BA7-4BD2-4407-A8BB-D134DFE82E46}" type="slidenum">
              <a:rPr lang="en-US" smtClean="0"/>
              <a:pPr/>
              <a:t>‹#›</a:t>
            </a:fld>
            <a:endParaRPr lang="en-US"/>
          </a:p>
        </p:txBody>
      </p:sp>
    </p:spTree>
    <p:extLst>
      <p:ext uri="{BB962C8B-B14F-4D97-AF65-F5344CB8AC3E}">
        <p14:creationId xmlns:p14="http://schemas.microsoft.com/office/powerpoint/2010/main" val="119725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7868" y="1848008"/>
            <a:ext cx="10516263" cy="1052507"/>
          </a:xfrm>
        </p:spPr>
        <p:txBody>
          <a:bodyPr anchor="b">
            <a:normAutofit/>
          </a:bodyPr>
          <a:lstStyle>
            <a:lvl1pPr algn="ctr">
              <a:defRPr sz="48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523999" y="4282872"/>
            <a:ext cx="9144000" cy="594824"/>
          </a:xfrm>
        </p:spPr>
        <p:txBody>
          <a:bodyPr/>
          <a:lstStyle>
            <a:lvl1pPr marL="0" indent="0" algn="ctr">
              <a:buNone/>
              <a:defRPr sz="24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Subtitle 3"/>
          <p:cNvSpPr txBox="1">
            <a:spLocks/>
          </p:cNvSpPr>
          <p:nvPr userDrawn="1"/>
        </p:nvSpPr>
        <p:spPr>
          <a:xfrm>
            <a:off x="8604748" y="6485640"/>
            <a:ext cx="3368430" cy="24736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bg2"/>
              </a:buClr>
              <a:buSzPct val="90000"/>
              <a:buFont typeface="Arial" pitchFamily="34" charset="0"/>
              <a:buNone/>
              <a:defRPr sz="1300" b="1" kern="1200" baseline="0">
                <a:gradFill>
                  <a:gsLst>
                    <a:gs pos="0">
                      <a:schemeClr val="bg2"/>
                    </a:gs>
                    <a:gs pos="86000">
                      <a:schemeClr val="bg2"/>
                    </a:gs>
                  </a:gsLst>
                  <a:lin ang="5400000" scaled="0"/>
                </a:gradFill>
                <a:latin typeface="Segoe UI Semibold" pitchFamily="34" charset="0"/>
                <a:ea typeface="+mn-ea"/>
                <a:cs typeface="+mn-cs"/>
              </a:defRPr>
            </a:lvl1pPr>
            <a:lvl2pPr marL="457182" indent="0" algn="ctr" defTabSz="914363" rtl="0" eaLnBrk="1" latinLnBrk="0" hangingPunct="1">
              <a:lnSpc>
                <a:spcPts val="2200"/>
              </a:lnSpc>
              <a:spcBef>
                <a:spcPct val="20000"/>
              </a:spcBef>
              <a:buClr>
                <a:schemeClr val="bg2"/>
              </a:buClr>
              <a:buSzPct val="90000"/>
              <a:buFont typeface="Arial" pitchFamily="34" charset="0"/>
              <a:buNone/>
              <a:defRPr lang="en-US" sz="1600" kern="1200">
                <a:solidFill>
                  <a:schemeClr val="tx1">
                    <a:tint val="75000"/>
                  </a:schemeClr>
                </a:solidFill>
                <a:latin typeface="+mn-lt"/>
                <a:ea typeface="+mn-ea"/>
                <a:cs typeface="+mn-cs"/>
              </a:defRPr>
            </a:lvl2pPr>
            <a:lvl3pPr marL="914363" indent="0" algn="ctr" defTabSz="914363" rtl="0" eaLnBrk="1" latinLnBrk="0" hangingPunct="1">
              <a:lnSpc>
                <a:spcPts val="2200"/>
              </a:lnSpc>
              <a:spcBef>
                <a:spcPct val="20000"/>
              </a:spcBef>
              <a:buClr>
                <a:schemeClr val="bg2"/>
              </a:buClr>
              <a:buSzPct val="90000"/>
              <a:buFont typeface="Segoe UI" pitchFamily="34" charset="0"/>
              <a:buNone/>
              <a:defRPr lang="en-US" sz="1600" kern="1200">
                <a:solidFill>
                  <a:schemeClr val="tx1">
                    <a:tint val="75000"/>
                  </a:schemeClr>
                </a:solidFill>
                <a:latin typeface="+mn-lt"/>
                <a:ea typeface="+mn-ea"/>
                <a:cs typeface="+mn-cs"/>
              </a:defRPr>
            </a:lvl3pPr>
            <a:lvl4pPr marL="1371545"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4pPr>
            <a:lvl5pPr marL="1828727"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363" rtl="0" eaLnBrk="1" fontAlgn="auto" latinLnBrk="0" hangingPunct="1">
              <a:lnSpc>
                <a:spcPct val="90000"/>
              </a:lnSpc>
              <a:spcBef>
                <a:spcPts val="0"/>
              </a:spcBef>
              <a:spcAft>
                <a:spcPts val="0"/>
              </a:spcAft>
              <a:buClr>
                <a:srgbClr val="6BBD46"/>
              </a:buClr>
              <a:buSzPct val="90000"/>
              <a:buFont typeface="Arial" pitchFamily="34" charset="0"/>
              <a:buNone/>
              <a:tabLst/>
              <a:defRPr/>
            </a:pPr>
            <a:r>
              <a:rPr kumimoji="0" lang="en-US" altLang="zh-CN"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rPr>
              <a:t>www.hellobi.com  </a:t>
            </a:r>
            <a:r>
              <a:rPr kumimoji="0" lang="zh-CN" altLang="en-US"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rPr>
              <a:t>与数据爱好者共同成长</a:t>
            </a:r>
            <a:endParaRPr kumimoji="0" lang="en-US" sz="14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7869" y="166121"/>
            <a:ext cx="2555549" cy="661030"/>
          </a:xfrm>
          <a:prstGeom prst="rect">
            <a:avLst/>
          </a:prstGeom>
        </p:spPr>
      </p:pic>
    </p:spTree>
    <p:extLst>
      <p:ext uri="{BB962C8B-B14F-4D97-AF65-F5344CB8AC3E}">
        <p14:creationId xmlns:p14="http://schemas.microsoft.com/office/powerpoint/2010/main" val="362884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F4B4F-F36C-4DA2-AFA9-6F00000B60BB}" type="datetime1">
              <a:rPr lang="en-US" smtClean="0"/>
              <a:pPr/>
              <a:t>4/30/2018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241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B686E-859F-49EA-B4DE-899CF3AECF5A}" type="datetime1">
              <a:rPr lang="en-US" smtClean="0"/>
              <a:pPr/>
              <a:t>4/30/2018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267848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400774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4223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79002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09496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328257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99634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67511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1089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660111"/>
          </a:xfrm>
          <a:solidFill>
            <a:schemeClr val="tx1">
              <a:lumMod val="85000"/>
              <a:lumOff val="15000"/>
            </a:schemeClr>
          </a:solidFill>
        </p:spPr>
        <p:txBody>
          <a:bodyPr>
            <a:normAutofit/>
          </a:bodyPr>
          <a:lstStyle>
            <a:lvl1pPr>
              <a:defRPr sz="3200">
                <a:solidFill>
                  <a:schemeClr val="bg1"/>
                </a:solidFill>
                <a:latin typeface="Microsoft YaHei" panose="020B0503020204020204" pitchFamily="34" charset="-122"/>
                <a:ea typeface="Microsoft YaHei" panose="020B0503020204020204" pitchFamily="34" charset="-122"/>
              </a:defRPr>
            </a:lvl1pPr>
          </a:lstStyle>
          <a:p>
            <a:r>
              <a:rPr lang="en-US" dirty="0"/>
              <a:t>   Click to edit Master title style</a:t>
            </a:r>
          </a:p>
        </p:txBody>
      </p:sp>
      <p:sp>
        <p:nvSpPr>
          <p:cNvPr id="3" name="Content Placeholder 2"/>
          <p:cNvSpPr>
            <a:spLocks noGrp="1"/>
          </p:cNvSpPr>
          <p:nvPr>
            <p:ph idx="1"/>
          </p:nvPr>
        </p:nvSpPr>
        <p:spPr>
          <a:xfrm>
            <a:off x="359507" y="884279"/>
            <a:ext cx="11471419" cy="5383037"/>
          </a:xfrm>
        </p:spPr>
        <p:txBody>
          <a:bodyPr/>
          <a:lstStyle>
            <a:lvl1pPr>
              <a:defRPr>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solidFill>
                  <a:schemeClr val="tx1">
                    <a:lumMod val="75000"/>
                    <a:lumOff val="25000"/>
                  </a:schemeClr>
                </a:solidFill>
                <a:latin typeface="Microsoft YaHei" panose="020B0503020204020204" pitchFamily="34" charset="-122"/>
                <a:ea typeface="Microsoft YaHei" panose="020B0503020204020204" pitchFamily="34" charset="-122"/>
              </a:defRPr>
            </a:lvl2pPr>
            <a:lvl3pPr>
              <a:defRPr>
                <a:solidFill>
                  <a:schemeClr val="tx1">
                    <a:lumMod val="75000"/>
                    <a:lumOff val="25000"/>
                  </a:schemeClr>
                </a:solidFill>
                <a:latin typeface="Microsoft YaHei" panose="020B0503020204020204" pitchFamily="34" charset="-122"/>
                <a:ea typeface="Microsoft YaHei" panose="020B0503020204020204" pitchFamily="34" charset="-122"/>
              </a:defRPr>
            </a:lvl3pPr>
            <a:lvl4pPr>
              <a:defRPr>
                <a:solidFill>
                  <a:schemeClr val="tx1">
                    <a:lumMod val="75000"/>
                    <a:lumOff val="25000"/>
                  </a:schemeClr>
                </a:solidFill>
                <a:latin typeface="Microsoft YaHei" panose="020B0503020204020204" pitchFamily="34" charset="-122"/>
                <a:ea typeface="Microsoft YaHei" panose="020B0503020204020204" pitchFamily="34" charset="-122"/>
              </a:defRPr>
            </a:lvl4pPr>
            <a:lvl5pPr>
              <a:defRPr>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3014" y="6267316"/>
            <a:ext cx="1512972" cy="391352"/>
          </a:xfrm>
          <a:prstGeom prst="rect">
            <a:avLst/>
          </a:prstGeom>
        </p:spPr>
      </p:pic>
    </p:spTree>
    <p:extLst>
      <p:ext uri="{BB962C8B-B14F-4D97-AF65-F5344CB8AC3E}">
        <p14:creationId xmlns:p14="http://schemas.microsoft.com/office/powerpoint/2010/main" val="1816406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703234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2134151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27843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C70C7-01B5-45F1-B7A2-1AA5AC014F2E}" type="datetime1">
              <a:rPr lang="en-US" smtClean="0"/>
              <a:pPr/>
              <a:t>4/30/2018</a:t>
            </a:fld>
            <a:endParaRPr lang="en-US"/>
          </a:p>
        </p:txBody>
      </p:sp>
      <p:sp>
        <p:nvSpPr>
          <p:cNvPr id="5" name="Footer Placeholder 4"/>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27861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0D6B06-5A71-48DF-B0C9-D6AD33C2A5FF}" type="datetime1">
              <a:rPr lang="en-US" smtClean="0"/>
              <a:pPr/>
              <a:t>4/30/2018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5707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202FC2-DECA-467A-8680-8ABD3BF86B68}" type="datetime1">
              <a:rPr lang="en-US" smtClean="0"/>
              <a:pPr/>
              <a:t>4/30/2018</a:t>
            </a:fld>
            <a:endParaRPr lang="en-US"/>
          </a:p>
        </p:txBody>
      </p:sp>
      <p:sp>
        <p:nvSpPr>
          <p:cNvPr id="8" name="Footer Placeholder 7"/>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9" name="Slide Number Placeholder 8"/>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47660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A5A5C6-871D-449E-AA69-31723425571B}" type="datetime1">
              <a:rPr lang="en-US" smtClean="0"/>
              <a:pPr/>
              <a:t>4/30/2018</a:t>
            </a:fld>
            <a:endParaRPr lang="en-US"/>
          </a:p>
        </p:txBody>
      </p:sp>
      <p:sp>
        <p:nvSpPr>
          <p:cNvPr id="4" name="Footer Placeholder 3"/>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5" name="Slide Number Placeholder 4"/>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8810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B1D97-1E37-4A55-9056-3BCB941DBAB3}" type="datetime1">
              <a:rPr lang="en-US" smtClean="0"/>
              <a:pPr/>
              <a:t>4/30/2018</a:t>
            </a:fld>
            <a:endParaRPr lang="en-US"/>
          </a:p>
        </p:txBody>
      </p:sp>
      <p:sp>
        <p:nvSpPr>
          <p:cNvPr id="3" name="Footer Placeholder 2"/>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4" name="Slide Number Placeholder 3"/>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049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5DE53-FE30-4587-8960-6F60CB72D574}" type="datetime1">
              <a:rPr lang="en-US" smtClean="0"/>
              <a:pPr/>
              <a:t>4/30/2018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88520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1AE43-8052-4D71-AC61-D54B2C887251}" type="datetime1">
              <a:rPr lang="en-US" smtClean="0"/>
              <a:pPr/>
              <a:t>4/30/2018</a:t>
            </a:fld>
            <a:endParaRPr lang="en-US"/>
          </a:p>
        </p:txBody>
      </p:sp>
      <p:sp>
        <p:nvSpPr>
          <p:cNvPr id="6" name="Footer Placeholder 5"/>
          <p:cNvSpPr>
            <a:spLocks noGrp="1"/>
          </p:cNvSpPr>
          <p:nvPr>
            <p:ph type="ftr" sz="quarter" idx="11"/>
          </p:nvPr>
        </p:nvSpPr>
        <p:spPr/>
        <p:txBody>
          <a:bodyPr/>
          <a:lstStyle/>
          <a:p>
            <a:r>
              <a:rPr lang="zh-CN" altLang="en-US"/>
              <a:t>免费服务咨询热线 </a:t>
            </a:r>
            <a:r>
              <a:rPr lang="en-US" altLang="zh-CN"/>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74686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E7F42-991A-42FC-92DB-D6D8F7F3F2E8}" type="datetime1">
              <a:rPr lang="en-US" smtClean="0"/>
              <a:pPr/>
              <a:t>4/30/2018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免费服务咨询热线 </a:t>
            </a:r>
            <a:r>
              <a:rPr lang="en-US" altLang="zh-CN"/>
              <a:t>- 158 2133 9409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8758-98FE-436A-9DDB-25BDBA87675B}" type="slidenum">
              <a:rPr lang="en-US" smtClean="0"/>
              <a:pPr/>
              <a:t>‹#›</a:t>
            </a:fld>
            <a:endParaRPr lang="en-US"/>
          </a:p>
        </p:txBody>
      </p:sp>
    </p:spTree>
    <p:extLst>
      <p:ext uri="{BB962C8B-B14F-4D97-AF65-F5344CB8AC3E}">
        <p14:creationId xmlns:p14="http://schemas.microsoft.com/office/powerpoint/2010/main" val="196223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A39A3-56A9-4C02-BE30-05A9EE6F0186}" type="datetimeFigureOut">
              <a:rPr lang="zh-CN" altLang="en-US" smtClean="0"/>
              <a:t>2018/4/30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00450-FBF2-467C-B13D-760A9A6E0FE4}" type="slidenum">
              <a:rPr lang="zh-CN" altLang="en-US" smtClean="0"/>
              <a:t>‹#›</a:t>
            </a:fld>
            <a:endParaRPr lang="zh-CN" altLang="en-US"/>
          </a:p>
        </p:txBody>
      </p:sp>
    </p:spTree>
    <p:extLst>
      <p:ext uri="{BB962C8B-B14F-4D97-AF65-F5344CB8AC3E}">
        <p14:creationId xmlns:p14="http://schemas.microsoft.com/office/powerpoint/2010/main" val="310615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4887" y="2401860"/>
            <a:ext cx="5742226" cy="735653"/>
          </a:xfrm>
        </p:spPr>
        <p:txBody>
          <a:bodyPr>
            <a:normAutofit fontScale="90000"/>
          </a:bodyPr>
          <a:lstStyle/>
          <a:p>
            <a:r>
              <a:rPr lang="en-US" altLang="zh-CN" sz="3600"/>
              <a:t>《R</a:t>
            </a:r>
            <a:r>
              <a:rPr lang="zh-CN" altLang="en-US" sz="3600"/>
              <a:t>语言商务图表与数据可视化</a:t>
            </a:r>
            <a:r>
              <a:rPr lang="en-US" altLang="zh-CN" sz="3600"/>
              <a:t>》</a:t>
            </a:r>
            <a:endParaRPr lang="zh-CN" altLang="en-US" sz="3600" dirty="0"/>
          </a:p>
        </p:txBody>
      </p:sp>
      <p:sp>
        <p:nvSpPr>
          <p:cNvPr id="4" name="标题 1">
            <a:extLst>
              <a:ext uri="{FF2B5EF4-FFF2-40B4-BE49-F238E27FC236}">
                <a16:creationId xmlns:a16="http://schemas.microsoft.com/office/drawing/2014/main" id="{961DE18A-287E-4E54-A5E5-003A428DDDA5}"/>
              </a:ext>
            </a:extLst>
          </p:cNvPr>
          <p:cNvSpPr txBox="1">
            <a:spLocks/>
          </p:cNvSpPr>
          <p:nvPr/>
        </p:nvSpPr>
        <p:spPr>
          <a:xfrm>
            <a:off x="2914421" y="3137513"/>
            <a:ext cx="6610579" cy="73565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a:solidFill>
                  <a:schemeClr val="bg1"/>
                </a:solidFill>
                <a:latin typeface="Microsoft YaHei" panose="020B0503020204020204" pitchFamily="34" charset="-122"/>
                <a:ea typeface="Microsoft YaHei" panose="020B0503020204020204" pitchFamily="34" charset="-122"/>
                <a:cs typeface="+mj-cs"/>
              </a:defRPr>
            </a:lvl1pPr>
          </a:lstStyle>
          <a:p>
            <a:r>
              <a:rPr lang="zh-CN" altLang="en-US" sz="2400"/>
              <a:t>第七章：</a:t>
            </a:r>
            <a:r>
              <a:rPr lang="en-US" altLang="zh-CN" sz="2400"/>
              <a:t>ggplot</a:t>
            </a:r>
            <a:r>
              <a:rPr lang="zh-CN" altLang="en-US" sz="2400"/>
              <a:t>极坐标系应用</a:t>
            </a:r>
            <a:endParaRPr lang="zh-CN" altLang="en-US" sz="2400" dirty="0"/>
          </a:p>
        </p:txBody>
      </p:sp>
    </p:spTree>
    <p:extLst>
      <p:ext uri="{BB962C8B-B14F-4D97-AF65-F5344CB8AC3E}">
        <p14:creationId xmlns:p14="http://schemas.microsoft.com/office/powerpoint/2010/main" val="277268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A959324F-B564-4959-BA49-A5781683BA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7663" y="1534855"/>
            <a:ext cx="4602495" cy="3080703"/>
          </a:xfrm>
          <a:prstGeom prst="rect">
            <a:avLst/>
          </a:prstGeom>
        </p:spPr>
      </p:pic>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132787"/>
            <a:ext cx="6772087"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7.5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极坐标与高阶仪表盘制作思路</a:t>
            </a:r>
          </a:p>
        </p:txBody>
      </p:sp>
      <p:pic>
        <p:nvPicPr>
          <p:cNvPr id="4" name="图片 3">
            <a:extLst>
              <a:ext uri="{FF2B5EF4-FFF2-40B4-BE49-F238E27FC236}">
                <a16:creationId xmlns:a16="http://schemas.microsoft.com/office/drawing/2014/main" id="{9B88982B-980B-4347-8F70-B95057F745B4}"/>
              </a:ext>
            </a:extLst>
          </p:cNvPr>
          <p:cNvPicPr>
            <a:picLocks noChangeAspect="1"/>
          </p:cNvPicPr>
          <p:nvPr/>
        </p:nvPicPr>
        <p:blipFill>
          <a:blip r:embed="rId3"/>
          <a:stretch>
            <a:fillRect/>
          </a:stretch>
        </p:blipFill>
        <p:spPr>
          <a:xfrm>
            <a:off x="281402" y="1514918"/>
            <a:ext cx="4777159" cy="2513542"/>
          </a:xfrm>
          <a:prstGeom prst="rect">
            <a:avLst/>
          </a:prstGeom>
        </p:spPr>
      </p:pic>
      <p:sp>
        <p:nvSpPr>
          <p:cNvPr id="19" name="文本框 18">
            <a:extLst>
              <a:ext uri="{FF2B5EF4-FFF2-40B4-BE49-F238E27FC236}">
                <a16:creationId xmlns:a16="http://schemas.microsoft.com/office/drawing/2014/main" id="{C9F8C148-814C-493B-A0B6-1A8CDF6515C7}"/>
              </a:ext>
            </a:extLst>
          </p:cNvPr>
          <p:cNvSpPr txBox="1"/>
          <p:nvPr/>
        </p:nvSpPr>
        <p:spPr>
          <a:xfrm>
            <a:off x="411060" y="4028460"/>
            <a:ext cx="1417739"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ggplot()+</a:t>
            </a:r>
          </a:p>
          <a:p>
            <a:r>
              <a:rPr lang="en-US" altLang="zh-CN" sz="1600">
                <a:latin typeface="微软雅黑 Light" panose="020B0502040204020203" pitchFamily="34" charset="-122"/>
                <a:ea typeface="微软雅黑 Light" panose="020B0502040204020203" pitchFamily="34" charset="-122"/>
              </a:rPr>
              <a:t>geom_tile()</a:t>
            </a:r>
            <a:endParaRPr lang="zh-CN" altLang="en-US" sz="1600">
              <a:latin typeface="微软雅黑 Light" panose="020B0502040204020203" pitchFamily="34" charset="-122"/>
              <a:ea typeface="微软雅黑 Light" panose="020B0502040204020203" pitchFamily="34" charset="-122"/>
            </a:endParaRPr>
          </a:p>
        </p:txBody>
      </p:sp>
      <p:sp>
        <p:nvSpPr>
          <p:cNvPr id="98" name="文本框 97">
            <a:extLst>
              <a:ext uri="{FF2B5EF4-FFF2-40B4-BE49-F238E27FC236}">
                <a16:creationId xmlns:a16="http://schemas.microsoft.com/office/drawing/2014/main" id="{3EA98251-2685-44A5-BF9C-1342FAB43402}"/>
              </a:ext>
            </a:extLst>
          </p:cNvPr>
          <p:cNvSpPr txBox="1"/>
          <p:nvPr/>
        </p:nvSpPr>
        <p:spPr>
          <a:xfrm>
            <a:off x="6497001" y="4588239"/>
            <a:ext cx="1417739" cy="830997"/>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ggplot()+</a:t>
            </a:r>
          </a:p>
          <a:p>
            <a:r>
              <a:rPr lang="en-US" altLang="zh-CN" sz="1600">
                <a:latin typeface="微软雅黑 Light" panose="020B0502040204020203" pitchFamily="34" charset="-122"/>
                <a:ea typeface="微软雅黑 Light" panose="020B0502040204020203" pitchFamily="34" charset="-122"/>
              </a:rPr>
              <a:t>geom_bar()+</a:t>
            </a:r>
          </a:p>
          <a:p>
            <a:r>
              <a:rPr lang="en-US" altLang="zh-CN" sz="1600">
                <a:latin typeface="微软雅黑 Light" panose="020B0502040204020203" pitchFamily="34" charset="-122"/>
                <a:ea typeface="微软雅黑 Light" panose="020B0502040204020203" pitchFamily="34" charset="-122"/>
              </a:rPr>
              <a:t>coord_polar()</a:t>
            </a:r>
            <a:endParaRPr lang="zh-CN" altLang="en-US" sz="160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991B7E60-1F6D-4D81-A11B-FAC6D0B8E1B2}"/>
              </a:ext>
            </a:extLst>
          </p:cNvPr>
          <p:cNvSpPr txBox="1"/>
          <p:nvPr/>
        </p:nvSpPr>
        <p:spPr>
          <a:xfrm>
            <a:off x="411060" y="4590466"/>
            <a:ext cx="4177718" cy="338554"/>
          </a:xfrm>
          <a:prstGeom prst="rect">
            <a:avLst/>
          </a:prstGeom>
          <a:noFill/>
        </p:spPr>
        <p:txBody>
          <a:bodyPr wrap="square" rtlCol="0">
            <a:spAutoFit/>
          </a:bodyPr>
          <a:lstStyle/>
          <a:p>
            <a:r>
              <a:rPr lang="zh-CN" altLang="en-US" sz="1600">
                <a:latin typeface="微软雅黑 Light" panose="020B0502040204020203" pitchFamily="34" charset="-122"/>
                <a:ea typeface="微软雅黑 Light" panose="020B0502040204020203" pitchFamily="34" charset="-122"/>
              </a:rPr>
              <a:t>其实就是我们经常说的热力图（</a:t>
            </a:r>
            <a:r>
              <a:rPr lang="en-US" altLang="zh-CN" sz="1600">
                <a:latin typeface="微软雅黑 Light" panose="020B0502040204020203" pitchFamily="34" charset="-122"/>
                <a:ea typeface="微软雅黑 Light" panose="020B0502040204020203" pitchFamily="34" charset="-122"/>
              </a:rPr>
              <a:t>heatmap</a:t>
            </a:r>
            <a:r>
              <a:rPr lang="zh-CN" altLang="en-US" sz="1600">
                <a:latin typeface="微软雅黑 Light" panose="020B0502040204020203" pitchFamily="34" charset="-122"/>
                <a:ea typeface="微软雅黑 Light" panose="020B0502040204020203" pitchFamily="34" charset="-122"/>
              </a:rPr>
              <a:t>）</a:t>
            </a:r>
          </a:p>
        </p:txBody>
      </p:sp>
      <p:sp>
        <p:nvSpPr>
          <p:cNvPr id="22" name="矩形 21">
            <a:extLst>
              <a:ext uri="{FF2B5EF4-FFF2-40B4-BE49-F238E27FC236}">
                <a16:creationId xmlns:a16="http://schemas.microsoft.com/office/drawing/2014/main" id="{A52ECCE4-B369-44F9-9678-0029C1A1CB0E}"/>
              </a:ext>
            </a:extLst>
          </p:cNvPr>
          <p:cNvSpPr/>
          <p:nvPr/>
        </p:nvSpPr>
        <p:spPr>
          <a:xfrm>
            <a:off x="8326388" y="2089730"/>
            <a:ext cx="718607" cy="176159"/>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B648907D-85C8-40BD-8F76-923C960031DB}"/>
              </a:ext>
            </a:extLst>
          </p:cNvPr>
          <p:cNvSpPr/>
          <p:nvPr/>
        </p:nvSpPr>
        <p:spPr>
          <a:xfrm>
            <a:off x="9044995" y="2092024"/>
            <a:ext cx="718607" cy="176159"/>
          </a:xfrm>
          <a:prstGeom prst="rect">
            <a:avLst/>
          </a:prstGeom>
          <a:solidFill>
            <a:srgbClr val="D4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C7D54652-8F1B-49E6-95D3-8A4C113AFD73}"/>
              </a:ext>
            </a:extLst>
          </p:cNvPr>
          <p:cNvSpPr/>
          <p:nvPr/>
        </p:nvSpPr>
        <p:spPr>
          <a:xfrm>
            <a:off x="9763602" y="2089730"/>
            <a:ext cx="718607" cy="176159"/>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472AAF49-71BA-40D2-AD22-EB0DFD495E2E}"/>
              </a:ext>
            </a:extLst>
          </p:cNvPr>
          <p:cNvSpPr/>
          <p:nvPr/>
        </p:nvSpPr>
        <p:spPr>
          <a:xfrm>
            <a:off x="10482209" y="2092024"/>
            <a:ext cx="718607" cy="176159"/>
          </a:xfrm>
          <a:prstGeom prst="rect">
            <a:avLst/>
          </a:prstGeom>
          <a:solidFill>
            <a:srgbClr val="D4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751B1E3-16C7-4D51-8621-270E5F5337E2}"/>
              </a:ext>
            </a:extLst>
          </p:cNvPr>
          <p:cNvSpPr/>
          <p:nvPr/>
        </p:nvSpPr>
        <p:spPr>
          <a:xfrm>
            <a:off x="8326388" y="2563784"/>
            <a:ext cx="2874428" cy="487991"/>
          </a:xfrm>
          <a:prstGeom prst="rect">
            <a:avLst/>
          </a:prstGeom>
          <a:solidFill>
            <a:srgbClr val="FFD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22D9409C-498A-4844-802D-A4C99DE509E3}"/>
              </a:ext>
            </a:extLst>
          </p:cNvPr>
          <p:cNvSpPr/>
          <p:nvPr/>
        </p:nvSpPr>
        <p:spPr>
          <a:xfrm>
            <a:off x="8326388" y="3051775"/>
            <a:ext cx="2874428" cy="487991"/>
          </a:xfrm>
          <a:prstGeom prst="rect">
            <a:avLst/>
          </a:prstGeom>
          <a:solidFill>
            <a:srgbClr val="F77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A7222D4D-3ACC-40C8-A619-4714B4CF499C}"/>
              </a:ext>
            </a:extLst>
          </p:cNvPr>
          <p:cNvSpPr/>
          <p:nvPr/>
        </p:nvSpPr>
        <p:spPr>
          <a:xfrm>
            <a:off x="10961804"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B49A2CA1-EB13-4EE4-AC23-47A1116F33EA}"/>
              </a:ext>
            </a:extLst>
          </p:cNvPr>
          <p:cNvSpPr/>
          <p:nvPr/>
        </p:nvSpPr>
        <p:spPr>
          <a:xfrm>
            <a:off x="10722986"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6A7849A9-D55B-42F4-9224-A8BEC6E64A32}"/>
              </a:ext>
            </a:extLst>
          </p:cNvPr>
          <p:cNvSpPr/>
          <p:nvPr/>
        </p:nvSpPr>
        <p:spPr>
          <a:xfrm>
            <a:off x="10484165"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AC54B25B-9E29-48D6-8C30-C1C47F057189}"/>
              </a:ext>
            </a:extLst>
          </p:cNvPr>
          <p:cNvSpPr/>
          <p:nvPr/>
        </p:nvSpPr>
        <p:spPr>
          <a:xfrm>
            <a:off x="10245344"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395E883E-C0B0-4362-8945-321EFCBEC3A1}"/>
              </a:ext>
            </a:extLst>
          </p:cNvPr>
          <p:cNvSpPr/>
          <p:nvPr/>
        </p:nvSpPr>
        <p:spPr>
          <a:xfrm>
            <a:off x="10006523"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a:extLst>
              <a:ext uri="{FF2B5EF4-FFF2-40B4-BE49-F238E27FC236}">
                <a16:creationId xmlns:a16="http://schemas.microsoft.com/office/drawing/2014/main" id="{AF974612-B6F1-4B47-B705-14190FE5927B}"/>
              </a:ext>
            </a:extLst>
          </p:cNvPr>
          <p:cNvSpPr/>
          <p:nvPr/>
        </p:nvSpPr>
        <p:spPr>
          <a:xfrm>
            <a:off x="9767702"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a:extLst>
              <a:ext uri="{FF2B5EF4-FFF2-40B4-BE49-F238E27FC236}">
                <a16:creationId xmlns:a16="http://schemas.microsoft.com/office/drawing/2014/main" id="{1A6894E8-FCB5-45CB-9057-1CCD88C337C4}"/>
              </a:ext>
            </a:extLst>
          </p:cNvPr>
          <p:cNvSpPr/>
          <p:nvPr/>
        </p:nvSpPr>
        <p:spPr>
          <a:xfrm>
            <a:off x="9528881"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a:extLst>
              <a:ext uri="{FF2B5EF4-FFF2-40B4-BE49-F238E27FC236}">
                <a16:creationId xmlns:a16="http://schemas.microsoft.com/office/drawing/2014/main" id="{80357F96-7E87-4F66-81BA-D6BBB38FEDBC}"/>
              </a:ext>
            </a:extLst>
          </p:cNvPr>
          <p:cNvSpPr/>
          <p:nvPr/>
        </p:nvSpPr>
        <p:spPr>
          <a:xfrm>
            <a:off x="9290060"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00419652-DC76-45E8-B67A-0315693AE50B}"/>
              </a:ext>
            </a:extLst>
          </p:cNvPr>
          <p:cNvSpPr/>
          <p:nvPr/>
        </p:nvSpPr>
        <p:spPr>
          <a:xfrm>
            <a:off x="9051239"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8926E1B5-5597-4EAF-8357-5EC3B068F109}"/>
              </a:ext>
            </a:extLst>
          </p:cNvPr>
          <p:cNvSpPr/>
          <p:nvPr/>
        </p:nvSpPr>
        <p:spPr>
          <a:xfrm>
            <a:off x="8812418"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C6458950-9629-405F-9D71-028861562A25}"/>
              </a:ext>
            </a:extLst>
          </p:cNvPr>
          <p:cNvSpPr/>
          <p:nvPr/>
        </p:nvSpPr>
        <p:spPr>
          <a:xfrm>
            <a:off x="8573597" y="4759743"/>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309B17D0-4EF6-43C2-A591-8B72A623B3BE}"/>
              </a:ext>
            </a:extLst>
          </p:cNvPr>
          <p:cNvSpPr/>
          <p:nvPr/>
        </p:nvSpPr>
        <p:spPr>
          <a:xfrm>
            <a:off x="8326387" y="4752049"/>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a:extLst>
              <a:ext uri="{FF2B5EF4-FFF2-40B4-BE49-F238E27FC236}">
                <a16:creationId xmlns:a16="http://schemas.microsoft.com/office/drawing/2014/main" id="{2D2E5A7A-244E-4E5C-840A-BA65DBDCFB03}"/>
              </a:ext>
            </a:extLst>
          </p:cNvPr>
          <p:cNvSpPr/>
          <p:nvPr/>
        </p:nvSpPr>
        <p:spPr>
          <a:xfrm>
            <a:off x="8326388" y="3539766"/>
            <a:ext cx="2874428" cy="487991"/>
          </a:xfrm>
          <a:prstGeom prst="rect">
            <a:avLst/>
          </a:prstGeom>
          <a:solidFill>
            <a:srgbClr val="FFD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B62BC2F-7346-49E9-8F99-E1D1CF5B8419}"/>
              </a:ext>
            </a:extLst>
          </p:cNvPr>
          <p:cNvSpPr txBox="1"/>
          <p:nvPr/>
        </p:nvSpPr>
        <p:spPr>
          <a:xfrm>
            <a:off x="11218815" y="1849810"/>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1</a:t>
            </a:r>
            <a:endParaRPr lang="zh-CN" altLang="en-US" sz="1400">
              <a:latin typeface="微软雅黑 Light" panose="020B0502040204020203" pitchFamily="34" charset="-122"/>
              <a:ea typeface="微软雅黑 Light" panose="020B0502040204020203" pitchFamily="34" charset="-122"/>
            </a:endParaRPr>
          </a:p>
        </p:txBody>
      </p:sp>
      <p:sp>
        <p:nvSpPr>
          <p:cNvPr id="190" name="文本框 189">
            <a:extLst>
              <a:ext uri="{FF2B5EF4-FFF2-40B4-BE49-F238E27FC236}">
                <a16:creationId xmlns:a16="http://schemas.microsoft.com/office/drawing/2014/main" id="{65A02647-8118-45BC-8948-A2A95B8384C9}"/>
              </a:ext>
            </a:extLst>
          </p:cNvPr>
          <p:cNvSpPr txBox="1"/>
          <p:nvPr/>
        </p:nvSpPr>
        <p:spPr>
          <a:xfrm>
            <a:off x="11218815" y="2049355"/>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2</a:t>
            </a:r>
            <a:endParaRPr lang="zh-CN" altLang="en-US" sz="1400">
              <a:latin typeface="微软雅黑 Light" panose="020B0502040204020203" pitchFamily="34" charset="-122"/>
              <a:ea typeface="微软雅黑 Light" panose="020B0502040204020203" pitchFamily="34" charset="-122"/>
            </a:endParaRPr>
          </a:p>
        </p:txBody>
      </p:sp>
      <p:sp>
        <p:nvSpPr>
          <p:cNvPr id="191" name="文本框 190">
            <a:extLst>
              <a:ext uri="{FF2B5EF4-FFF2-40B4-BE49-F238E27FC236}">
                <a16:creationId xmlns:a16="http://schemas.microsoft.com/office/drawing/2014/main" id="{C6EFF21F-3E9A-431C-B1EB-A3A282A265E2}"/>
              </a:ext>
            </a:extLst>
          </p:cNvPr>
          <p:cNvSpPr txBox="1"/>
          <p:nvPr/>
        </p:nvSpPr>
        <p:spPr>
          <a:xfrm>
            <a:off x="11218815" y="2617800"/>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3</a:t>
            </a:r>
            <a:endParaRPr lang="zh-CN" altLang="en-US" sz="1400">
              <a:latin typeface="微软雅黑 Light" panose="020B0502040204020203" pitchFamily="34" charset="-122"/>
              <a:ea typeface="微软雅黑 Light" panose="020B0502040204020203" pitchFamily="34" charset="-122"/>
            </a:endParaRPr>
          </a:p>
        </p:txBody>
      </p:sp>
      <p:sp>
        <p:nvSpPr>
          <p:cNvPr id="192" name="文本框 191">
            <a:extLst>
              <a:ext uri="{FF2B5EF4-FFF2-40B4-BE49-F238E27FC236}">
                <a16:creationId xmlns:a16="http://schemas.microsoft.com/office/drawing/2014/main" id="{2A81C6F3-0F89-451E-A393-98DDB1BD285C}"/>
              </a:ext>
            </a:extLst>
          </p:cNvPr>
          <p:cNvSpPr txBox="1"/>
          <p:nvPr/>
        </p:nvSpPr>
        <p:spPr>
          <a:xfrm>
            <a:off x="11218815" y="3141881"/>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4</a:t>
            </a:r>
            <a:endParaRPr lang="zh-CN" altLang="en-US" sz="1400">
              <a:latin typeface="微软雅黑 Light" panose="020B0502040204020203" pitchFamily="34" charset="-122"/>
              <a:ea typeface="微软雅黑 Light" panose="020B0502040204020203" pitchFamily="34" charset="-122"/>
            </a:endParaRPr>
          </a:p>
        </p:txBody>
      </p:sp>
      <p:sp>
        <p:nvSpPr>
          <p:cNvPr id="193" name="文本框 192">
            <a:extLst>
              <a:ext uri="{FF2B5EF4-FFF2-40B4-BE49-F238E27FC236}">
                <a16:creationId xmlns:a16="http://schemas.microsoft.com/office/drawing/2014/main" id="{0C57F828-F12B-4FE4-96AE-0DE5B7D317EE}"/>
              </a:ext>
            </a:extLst>
          </p:cNvPr>
          <p:cNvSpPr txBox="1"/>
          <p:nvPr/>
        </p:nvSpPr>
        <p:spPr>
          <a:xfrm>
            <a:off x="11218815" y="3562836"/>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5</a:t>
            </a:r>
            <a:endParaRPr lang="zh-CN" altLang="en-US" sz="1400">
              <a:latin typeface="微软雅黑 Light" panose="020B0502040204020203" pitchFamily="34" charset="-122"/>
              <a:ea typeface="微软雅黑 Light" panose="020B0502040204020203" pitchFamily="34" charset="-122"/>
            </a:endParaRPr>
          </a:p>
        </p:txBody>
      </p:sp>
      <p:sp>
        <p:nvSpPr>
          <p:cNvPr id="194" name="文本框 193">
            <a:extLst>
              <a:ext uri="{FF2B5EF4-FFF2-40B4-BE49-F238E27FC236}">
                <a16:creationId xmlns:a16="http://schemas.microsoft.com/office/drawing/2014/main" id="{510E9E07-6A81-454C-8803-36CCA92DF3E3}"/>
              </a:ext>
            </a:extLst>
          </p:cNvPr>
          <p:cNvSpPr txBox="1"/>
          <p:nvPr/>
        </p:nvSpPr>
        <p:spPr>
          <a:xfrm>
            <a:off x="11218815" y="4361858"/>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6</a:t>
            </a:r>
            <a:endParaRPr lang="zh-CN" altLang="en-US" sz="1400">
              <a:latin typeface="微软雅黑 Light" panose="020B0502040204020203" pitchFamily="34" charset="-122"/>
              <a:ea typeface="微软雅黑 Light" panose="020B0502040204020203" pitchFamily="34" charset="-122"/>
            </a:endParaRPr>
          </a:p>
        </p:txBody>
      </p:sp>
      <p:sp>
        <p:nvSpPr>
          <p:cNvPr id="195" name="文本框 194">
            <a:extLst>
              <a:ext uri="{FF2B5EF4-FFF2-40B4-BE49-F238E27FC236}">
                <a16:creationId xmlns:a16="http://schemas.microsoft.com/office/drawing/2014/main" id="{A0DF34F2-7FF0-4105-8455-BAEE35C46148}"/>
              </a:ext>
            </a:extLst>
          </p:cNvPr>
          <p:cNvSpPr txBox="1"/>
          <p:nvPr/>
        </p:nvSpPr>
        <p:spPr>
          <a:xfrm>
            <a:off x="11218815" y="4806165"/>
            <a:ext cx="659884"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图层</a:t>
            </a:r>
            <a:r>
              <a:rPr lang="en-US" altLang="zh-CN" sz="1400">
                <a:latin typeface="微软雅黑 Light" panose="020B0502040204020203" pitchFamily="34" charset="-122"/>
                <a:ea typeface="微软雅黑 Light" panose="020B0502040204020203" pitchFamily="34" charset="-122"/>
              </a:rPr>
              <a:t>7</a:t>
            </a:r>
            <a:endParaRPr lang="zh-CN" altLang="en-US" sz="1400">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91B029A5-A350-495F-B232-000B963CBB57}"/>
              </a:ext>
            </a:extLst>
          </p:cNvPr>
          <p:cNvSpPr/>
          <p:nvPr/>
        </p:nvSpPr>
        <p:spPr>
          <a:xfrm>
            <a:off x="9300696" y="5694751"/>
            <a:ext cx="2611484" cy="369332"/>
          </a:xfrm>
          <a:prstGeom prst="rect">
            <a:avLst/>
          </a:prstGeom>
        </p:spPr>
        <p:txBody>
          <a:bodyPr wrap="none">
            <a:spAutoFit/>
          </a:bodyPr>
          <a:lstStyle/>
          <a:p>
            <a:r>
              <a:rPr lang="en-US" altLang="zh-CN">
                <a:latin typeface="微软雅黑 Light" panose="020B0502040204020203" pitchFamily="34" charset="-122"/>
                <a:ea typeface="微软雅黑 Light" panose="020B0502040204020203" pitchFamily="34" charset="-122"/>
              </a:rPr>
              <a:t>coord_polar(theta = ‘x’)</a:t>
            </a:r>
            <a:endParaRPr lang="zh-CN" altLang="en-US">
              <a:latin typeface="微软雅黑 Light" panose="020B0502040204020203" pitchFamily="34" charset="-122"/>
              <a:ea typeface="微软雅黑 Light" panose="020B0502040204020203" pitchFamily="34" charset="-122"/>
            </a:endParaRPr>
          </a:p>
        </p:txBody>
      </p:sp>
      <p:sp>
        <p:nvSpPr>
          <p:cNvPr id="31" name="十字形 30">
            <a:extLst>
              <a:ext uri="{FF2B5EF4-FFF2-40B4-BE49-F238E27FC236}">
                <a16:creationId xmlns:a16="http://schemas.microsoft.com/office/drawing/2014/main" id="{72094CE4-80D1-40D9-AC15-1C456F8704DD}"/>
              </a:ext>
            </a:extLst>
          </p:cNvPr>
          <p:cNvSpPr/>
          <p:nvPr/>
        </p:nvSpPr>
        <p:spPr>
          <a:xfrm>
            <a:off x="9970261" y="5419288"/>
            <a:ext cx="357540" cy="316437"/>
          </a:xfrm>
          <a:prstGeom prst="plus">
            <a:avLst>
              <a:gd name="adj" fmla="val 409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F6672353-7D02-42A5-9F37-4980997E25FF}"/>
              </a:ext>
            </a:extLst>
          </p:cNvPr>
          <p:cNvSpPr/>
          <p:nvPr/>
        </p:nvSpPr>
        <p:spPr>
          <a:xfrm>
            <a:off x="6548535" y="5578679"/>
            <a:ext cx="3526643" cy="973123"/>
          </a:xfrm>
          <a:custGeom>
            <a:avLst/>
            <a:gdLst>
              <a:gd name="connsiteX0" fmla="*/ 3498209 w 3498209"/>
              <a:gd name="connsiteY0" fmla="*/ 528506 h 973123"/>
              <a:gd name="connsiteX1" fmla="*/ 3498209 w 3498209"/>
              <a:gd name="connsiteY1" fmla="*/ 973123 h 973123"/>
              <a:gd name="connsiteX2" fmla="*/ 0 w 3498209"/>
              <a:gd name="connsiteY2" fmla="*/ 973123 h 973123"/>
              <a:gd name="connsiteX3" fmla="*/ 0 w 3498209"/>
              <a:gd name="connsiteY3" fmla="*/ 0 h 973123"/>
            </a:gdLst>
            <a:ahLst/>
            <a:cxnLst>
              <a:cxn ang="0">
                <a:pos x="connsiteX0" y="connsiteY0"/>
              </a:cxn>
              <a:cxn ang="0">
                <a:pos x="connsiteX1" y="connsiteY1"/>
              </a:cxn>
              <a:cxn ang="0">
                <a:pos x="connsiteX2" y="connsiteY2"/>
              </a:cxn>
              <a:cxn ang="0">
                <a:pos x="connsiteX3" y="connsiteY3"/>
              </a:cxn>
            </a:cxnLst>
            <a:rect l="l" t="t" r="r" b="b"/>
            <a:pathLst>
              <a:path w="3498209" h="973123">
                <a:moveTo>
                  <a:pt x="3498209" y="528506"/>
                </a:moveTo>
                <a:lnTo>
                  <a:pt x="3498209" y="973123"/>
                </a:lnTo>
                <a:lnTo>
                  <a:pt x="0" y="973123"/>
                </a:lnTo>
                <a:lnTo>
                  <a:pt x="0" y="0"/>
                </a:lnTo>
              </a:path>
            </a:pathLst>
          </a:custGeom>
          <a:noFill/>
          <a:ln>
            <a:solidFill>
              <a:srgbClr val="F77F44"/>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B31B55F-43BB-461F-B53D-82E61FB28A15}"/>
              </a:ext>
            </a:extLst>
          </p:cNvPr>
          <p:cNvSpPr/>
          <p:nvPr/>
        </p:nvSpPr>
        <p:spPr>
          <a:xfrm>
            <a:off x="8128932" y="1669409"/>
            <a:ext cx="3781666" cy="722818"/>
          </a:xfrm>
          <a:prstGeom prst="roundRect">
            <a:avLst>
              <a:gd name="adj" fmla="val 5061"/>
            </a:avLst>
          </a:prstGeom>
          <a:noFill/>
          <a:ln w="12700">
            <a:solidFill>
              <a:srgbClr val="F77F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A62F2C0B-C679-4E04-8AF4-9953D5406A52}"/>
              </a:ext>
            </a:extLst>
          </p:cNvPr>
          <p:cNvSpPr/>
          <p:nvPr/>
        </p:nvSpPr>
        <p:spPr>
          <a:xfrm>
            <a:off x="8128932" y="2492747"/>
            <a:ext cx="3781666" cy="1634820"/>
          </a:xfrm>
          <a:prstGeom prst="roundRect">
            <a:avLst>
              <a:gd name="adj" fmla="val 5061"/>
            </a:avLst>
          </a:prstGeom>
          <a:noFill/>
          <a:ln w="12700">
            <a:solidFill>
              <a:srgbClr val="F77F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7CA6E5B3-5CF1-4463-BC95-0E08BB068F35}"/>
              </a:ext>
            </a:extLst>
          </p:cNvPr>
          <p:cNvSpPr/>
          <p:nvPr/>
        </p:nvSpPr>
        <p:spPr>
          <a:xfrm>
            <a:off x="8128932" y="4203472"/>
            <a:ext cx="3781666" cy="1116005"/>
          </a:xfrm>
          <a:prstGeom prst="roundRect">
            <a:avLst>
              <a:gd name="adj" fmla="val 5061"/>
            </a:avLst>
          </a:prstGeom>
          <a:noFill/>
          <a:ln w="12700">
            <a:solidFill>
              <a:srgbClr val="F77F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a:extLst>
              <a:ext uri="{FF2B5EF4-FFF2-40B4-BE49-F238E27FC236}">
                <a16:creationId xmlns:a16="http://schemas.microsoft.com/office/drawing/2014/main" id="{DA41E49D-0351-4579-A38C-6531DA86C64E}"/>
              </a:ext>
            </a:extLst>
          </p:cNvPr>
          <p:cNvSpPr/>
          <p:nvPr/>
        </p:nvSpPr>
        <p:spPr>
          <a:xfrm>
            <a:off x="2569401" y="5036884"/>
            <a:ext cx="718607" cy="1514918"/>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a:extLst>
              <a:ext uri="{FF2B5EF4-FFF2-40B4-BE49-F238E27FC236}">
                <a16:creationId xmlns:a16="http://schemas.microsoft.com/office/drawing/2014/main" id="{35FFE12E-24E6-4F44-85DF-8E721F4476D3}"/>
              </a:ext>
            </a:extLst>
          </p:cNvPr>
          <p:cNvSpPr/>
          <p:nvPr/>
        </p:nvSpPr>
        <p:spPr>
          <a:xfrm>
            <a:off x="3288008" y="5036884"/>
            <a:ext cx="718607" cy="1514918"/>
          </a:xfrm>
          <a:prstGeom prst="rect">
            <a:avLst/>
          </a:prstGeom>
          <a:solidFill>
            <a:srgbClr val="D4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a:extLst>
              <a:ext uri="{FF2B5EF4-FFF2-40B4-BE49-F238E27FC236}">
                <a16:creationId xmlns:a16="http://schemas.microsoft.com/office/drawing/2014/main" id="{D9B4B135-F737-4F04-9ACC-378B486CAE03}"/>
              </a:ext>
            </a:extLst>
          </p:cNvPr>
          <p:cNvSpPr/>
          <p:nvPr/>
        </p:nvSpPr>
        <p:spPr>
          <a:xfrm>
            <a:off x="4006615" y="5036884"/>
            <a:ext cx="718607" cy="1514918"/>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a:extLst>
              <a:ext uri="{FF2B5EF4-FFF2-40B4-BE49-F238E27FC236}">
                <a16:creationId xmlns:a16="http://schemas.microsoft.com/office/drawing/2014/main" id="{3922716F-13B1-4C2F-BB2E-838E99476276}"/>
              </a:ext>
            </a:extLst>
          </p:cNvPr>
          <p:cNvSpPr/>
          <p:nvPr/>
        </p:nvSpPr>
        <p:spPr>
          <a:xfrm>
            <a:off x="4725222" y="5036884"/>
            <a:ext cx="718607" cy="1514918"/>
          </a:xfrm>
          <a:prstGeom prst="rect">
            <a:avLst/>
          </a:prstGeom>
          <a:solidFill>
            <a:srgbClr val="D4D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2D8A71C8-3A42-4BC6-99BF-210024261490}"/>
              </a:ext>
            </a:extLst>
          </p:cNvPr>
          <p:cNvGrpSpPr/>
          <p:nvPr/>
        </p:nvGrpSpPr>
        <p:grpSpPr>
          <a:xfrm>
            <a:off x="2570975" y="6242706"/>
            <a:ext cx="2872854" cy="273090"/>
            <a:chOff x="3450197" y="6132262"/>
            <a:chExt cx="2872854" cy="487991"/>
          </a:xfrm>
        </p:grpSpPr>
        <p:sp>
          <p:nvSpPr>
            <p:cNvPr id="202" name="矩形 201">
              <a:extLst>
                <a:ext uri="{FF2B5EF4-FFF2-40B4-BE49-F238E27FC236}">
                  <a16:creationId xmlns:a16="http://schemas.microsoft.com/office/drawing/2014/main" id="{D7CBDF30-30CC-4C2A-AF10-D5FE8DE94D22}"/>
                </a:ext>
              </a:extLst>
            </p:cNvPr>
            <p:cNvSpPr/>
            <p:nvPr/>
          </p:nvSpPr>
          <p:spPr>
            <a:xfrm>
              <a:off x="6085614"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a:extLst>
                <a:ext uri="{FF2B5EF4-FFF2-40B4-BE49-F238E27FC236}">
                  <a16:creationId xmlns:a16="http://schemas.microsoft.com/office/drawing/2014/main" id="{1E203F0A-EC95-4D8F-8AE8-6A8644C879AB}"/>
                </a:ext>
              </a:extLst>
            </p:cNvPr>
            <p:cNvSpPr/>
            <p:nvPr/>
          </p:nvSpPr>
          <p:spPr>
            <a:xfrm>
              <a:off x="5846796"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a:extLst>
                <a:ext uri="{FF2B5EF4-FFF2-40B4-BE49-F238E27FC236}">
                  <a16:creationId xmlns:a16="http://schemas.microsoft.com/office/drawing/2014/main" id="{53C7537C-CB58-4306-995C-EBF2B5CF593C}"/>
                </a:ext>
              </a:extLst>
            </p:cNvPr>
            <p:cNvSpPr/>
            <p:nvPr/>
          </p:nvSpPr>
          <p:spPr>
            <a:xfrm>
              <a:off x="5607975"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a:extLst>
                <a:ext uri="{FF2B5EF4-FFF2-40B4-BE49-F238E27FC236}">
                  <a16:creationId xmlns:a16="http://schemas.microsoft.com/office/drawing/2014/main" id="{2120FAC7-EEB2-49BA-9D95-48F5CAFC43E4}"/>
                </a:ext>
              </a:extLst>
            </p:cNvPr>
            <p:cNvSpPr/>
            <p:nvPr/>
          </p:nvSpPr>
          <p:spPr>
            <a:xfrm>
              <a:off x="5369154"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a:extLst>
                <a:ext uri="{FF2B5EF4-FFF2-40B4-BE49-F238E27FC236}">
                  <a16:creationId xmlns:a16="http://schemas.microsoft.com/office/drawing/2014/main" id="{AC73E830-6BE0-4719-A8D8-D857F3B29F12}"/>
                </a:ext>
              </a:extLst>
            </p:cNvPr>
            <p:cNvSpPr/>
            <p:nvPr/>
          </p:nvSpPr>
          <p:spPr>
            <a:xfrm>
              <a:off x="5130333"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a:extLst>
                <a:ext uri="{FF2B5EF4-FFF2-40B4-BE49-F238E27FC236}">
                  <a16:creationId xmlns:a16="http://schemas.microsoft.com/office/drawing/2014/main" id="{B4F2BB23-BC37-4864-99CF-018710F75431}"/>
                </a:ext>
              </a:extLst>
            </p:cNvPr>
            <p:cNvSpPr/>
            <p:nvPr/>
          </p:nvSpPr>
          <p:spPr>
            <a:xfrm>
              <a:off x="4891512"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a:extLst>
                <a:ext uri="{FF2B5EF4-FFF2-40B4-BE49-F238E27FC236}">
                  <a16:creationId xmlns:a16="http://schemas.microsoft.com/office/drawing/2014/main" id="{89D46049-A3DE-45A5-99A5-64B4A36A3E57}"/>
                </a:ext>
              </a:extLst>
            </p:cNvPr>
            <p:cNvSpPr/>
            <p:nvPr/>
          </p:nvSpPr>
          <p:spPr>
            <a:xfrm>
              <a:off x="4652691"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a:extLst>
                <a:ext uri="{FF2B5EF4-FFF2-40B4-BE49-F238E27FC236}">
                  <a16:creationId xmlns:a16="http://schemas.microsoft.com/office/drawing/2014/main" id="{58C71979-776E-4594-B33B-8DC94DB8A03C}"/>
                </a:ext>
              </a:extLst>
            </p:cNvPr>
            <p:cNvSpPr/>
            <p:nvPr/>
          </p:nvSpPr>
          <p:spPr>
            <a:xfrm>
              <a:off x="4413870"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a:extLst>
                <a:ext uri="{FF2B5EF4-FFF2-40B4-BE49-F238E27FC236}">
                  <a16:creationId xmlns:a16="http://schemas.microsoft.com/office/drawing/2014/main" id="{1C4E0A84-7756-46E4-984A-47DF1E7C8792}"/>
                </a:ext>
              </a:extLst>
            </p:cNvPr>
            <p:cNvSpPr/>
            <p:nvPr/>
          </p:nvSpPr>
          <p:spPr>
            <a:xfrm>
              <a:off x="4175049"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35BCF75E-AEBD-4060-B656-E9E971D8C027}"/>
                </a:ext>
              </a:extLst>
            </p:cNvPr>
            <p:cNvSpPr/>
            <p:nvPr/>
          </p:nvSpPr>
          <p:spPr>
            <a:xfrm>
              <a:off x="3936228"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47DE9E7D-5BC7-48A7-83BB-6A1B301DFB52}"/>
                </a:ext>
              </a:extLst>
            </p:cNvPr>
            <p:cNvSpPr/>
            <p:nvPr/>
          </p:nvSpPr>
          <p:spPr>
            <a:xfrm>
              <a:off x="3697407" y="6132262"/>
              <a:ext cx="237437" cy="487991"/>
            </a:xfrm>
            <a:prstGeom prst="rect">
              <a:avLst/>
            </a:prstGeom>
            <a:solidFill>
              <a:srgbClr val="C2C4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BD5D0C87-AAED-475E-9E17-0A97892ED33E}"/>
                </a:ext>
              </a:extLst>
            </p:cNvPr>
            <p:cNvSpPr/>
            <p:nvPr/>
          </p:nvSpPr>
          <p:spPr>
            <a:xfrm>
              <a:off x="3450197" y="6132262"/>
              <a:ext cx="237437" cy="487991"/>
            </a:xfrm>
            <a:prstGeom prst="rect">
              <a:avLst/>
            </a:prstGeom>
            <a:solidFill>
              <a:srgbClr val="DE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808F1B96-068F-4AF4-8881-BCE55EDC4E26}"/>
              </a:ext>
            </a:extLst>
          </p:cNvPr>
          <p:cNvGrpSpPr/>
          <p:nvPr/>
        </p:nvGrpSpPr>
        <p:grpSpPr>
          <a:xfrm>
            <a:off x="2565997" y="5262760"/>
            <a:ext cx="2874428" cy="979397"/>
            <a:chOff x="6349527" y="4393209"/>
            <a:chExt cx="2874428" cy="1463973"/>
          </a:xfrm>
        </p:grpSpPr>
        <p:sp>
          <p:nvSpPr>
            <p:cNvPr id="214" name="矩形 213">
              <a:extLst>
                <a:ext uri="{FF2B5EF4-FFF2-40B4-BE49-F238E27FC236}">
                  <a16:creationId xmlns:a16="http://schemas.microsoft.com/office/drawing/2014/main" id="{289A7353-EB72-4976-8BB3-E2190223DFA4}"/>
                </a:ext>
              </a:extLst>
            </p:cNvPr>
            <p:cNvSpPr/>
            <p:nvPr/>
          </p:nvSpPr>
          <p:spPr>
            <a:xfrm>
              <a:off x="6349527" y="4393209"/>
              <a:ext cx="2874428" cy="487991"/>
            </a:xfrm>
            <a:prstGeom prst="rect">
              <a:avLst/>
            </a:prstGeom>
            <a:solidFill>
              <a:srgbClr val="FFD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E210FBB7-629F-4636-8819-AF4157609C3F}"/>
                </a:ext>
              </a:extLst>
            </p:cNvPr>
            <p:cNvSpPr/>
            <p:nvPr/>
          </p:nvSpPr>
          <p:spPr>
            <a:xfrm>
              <a:off x="6349527" y="4881200"/>
              <a:ext cx="2874428" cy="487991"/>
            </a:xfrm>
            <a:prstGeom prst="rect">
              <a:avLst/>
            </a:prstGeom>
            <a:solidFill>
              <a:srgbClr val="F77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1558489D-DA42-4EB0-9AD4-3E0D7F09D50F}"/>
                </a:ext>
              </a:extLst>
            </p:cNvPr>
            <p:cNvSpPr/>
            <p:nvPr/>
          </p:nvSpPr>
          <p:spPr>
            <a:xfrm>
              <a:off x="6349527" y="5369191"/>
              <a:ext cx="2874428" cy="487991"/>
            </a:xfrm>
            <a:prstGeom prst="rect">
              <a:avLst/>
            </a:prstGeom>
            <a:solidFill>
              <a:srgbClr val="FFD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1302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任意多边形: 形状 123">
            <a:extLst>
              <a:ext uri="{FF2B5EF4-FFF2-40B4-BE49-F238E27FC236}">
                <a16:creationId xmlns:a16="http://schemas.microsoft.com/office/drawing/2014/main" id="{938A0877-9E43-446A-8443-A994B3F35674}"/>
              </a:ext>
            </a:extLst>
          </p:cNvPr>
          <p:cNvSpPr/>
          <p:nvPr/>
        </p:nvSpPr>
        <p:spPr>
          <a:xfrm>
            <a:off x="1384183" y="4513277"/>
            <a:ext cx="3322041" cy="2063692"/>
          </a:xfrm>
          <a:custGeom>
            <a:avLst/>
            <a:gdLst>
              <a:gd name="connsiteX0" fmla="*/ 3322041 w 3322041"/>
              <a:gd name="connsiteY0" fmla="*/ 1702965 h 2063692"/>
              <a:gd name="connsiteX1" fmla="*/ 3322041 w 3322041"/>
              <a:gd name="connsiteY1" fmla="*/ 2063692 h 2063692"/>
              <a:gd name="connsiteX2" fmla="*/ 0 w 3322041"/>
              <a:gd name="connsiteY2" fmla="*/ 2063692 h 2063692"/>
              <a:gd name="connsiteX3" fmla="*/ 0 w 3322041"/>
              <a:gd name="connsiteY3" fmla="*/ 0 h 2063692"/>
            </a:gdLst>
            <a:ahLst/>
            <a:cxnLst>
              <a:cxn ang="0">
                <a:pos x="connsiteX0" y="connsiteY0"/>
              </a:cxn>
              <a:cxn ang="0">
                <a:pos x="connsiteX1" y="connsiteY1"/>
              </a:cxn>
              <a:cxn ang="0">
                <a:pos x="connsiteX2" y="connsiteY2"/>
              </a:cxn>
              <a:cxn ang="0">
                <a:pos x="connsiteX3" y="connsiteY3"/>
              </a:cxn>
            </a:cxnLst>
            <a:rect l="l" t="t" r="r" b="b"/>
            <a:pathLst>
              <a:path w="3322041" h="2063692">
                <a:moveTo>
                  <a:pt x="3322041" y="1702965"/>
                </a:moveTo>
                <a:lnTo>
                  <a:pt x="3322041" y="2063692"/>
                </a:lnTo>
                <a:lnTo>
                  <a:pt x="0" y="2063692"/>
                </a:lnTo>
                <a:lnTo>
                  <a:pt x="0" y="0"/>
                </a:lnTo>
              </a:path>
            </a:pathLst>
          </a:custGeom>
          <a:noFill/>
          <a:ln w="63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132787"/>
            <a:ext cx="6772087"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7.5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极坐标与高阶仪表盘制作思路</a:t>
            </a:r>
          </a:p>
        </p:txBody>
      </p:sp>
      <p:pic>
        <p:nvPicPr>
          <p:cNvPr id="13" name="图片 12">
            <a:extLst>
              <a:ext uri="{FF2B5EF4-FFF2-40B4-BE49-F238E27FC236}">
                <a16:creationId xmlns:a16="http://schemas.microsoft.com/office/drawing/2014/main" id="{988FDA87-823D-44A9-8787-A9D14978E1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172" y="1226791"/>
            <a:ext cx="2992865" cy="2992865"/>
          </a:xfrm>
          <a:prstGeom prst="rect">
            <a:avLst/>
          </a:prstGeom>
        </p:spPr>
      </p:pic>
      <p:pic>
        <p:nvPicPr>
          <p:cNvPr id="3" name="图片 2" descr="图片包含 文字, 地图&#10;&#10;已生成极高可信度的说明">
            <a:extLst>
              <a:ext uri="{FF2B5EF4-FFF2-40B4-BE49-F238E27FC236}">
                <a16:creationId xmlns:a16="http://schemas.microsoft.com/office/drawing/2014/main" id="{3DCD1F2B-B815-40C2-9944-64BBDE0EA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856" y="1226791"/>
            <a:ext cx="5186627" cy="2650101"/>
          </a:xfrm>
          <a:prstGeom prst="rect">
            <a:avLst/>
          </a:prstGeom>
        </p:spPr>
      </p:pic>
      <p:sp>
        <p:nvSpPr>
          <p:cNvPr id="9" name="文本框 8">
            <a:extLst>
              <a:ext uri="{FF2B5EF4-FFF2-40B4-BE49-F238E27FC236}">
                <a16:creationId xmlns:a16="http://schemas.microsoft.com/office/drawing/2014/main" id="{297F4665-516F-4786-B804-2C541A257560}"/>
              </a:ext>
            </a:extLst>
          </p:cNvPr>
          <p:cNvSpPr txBox="1"/>
          <p:nvPr/>
        </p:nvSpPr>
        <p:spPr>
          <a:xfrm>
            <a:off x="1415341" y="4591478"/>
            <a:ext cx="1417739" cy="738664"/>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ggplot()+</a:t>
            </a:r>
          </a:p>
          <a:p>
            <a:r>
              <a:rPr lang="en-US" altLang="zh-CN" sz="1400">
                <a:latin typeface="微软雅黑 Light" panose="020B0502040204020203" pitchFamily="34" charset="-122"/>
                <a:ea typeface="微软雅黑 Light" panose="020B0502040204020203" pitchFamily="34" charset="-122"/>
              </a:rPr>
              <a:t>geom_bar()+</a:t>
            </a:r>
          </a:p>
          <a:p>
            <a:r>
              <a:rPr lang="en-US" altLang="zh-CN" sz="1400">
                <a:latin typeface="微软雅黑 Light" panose="020B0502040204020203" pitchFamily="34" charset="-122"/>
                <a:ea typeface="微软雅黑 Light" panose="020B0502040204020203" pitchFamily="34" charset="-122"/>
              </a:rPr>
              <a:t>coord_polar()</a:t>
            </a:r>
            <a:endParaRPr lang="zh-CN" altLang="en-US" sz="140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1DEDAD4B-A43E-4915-A368-A9CFCAB161A0}"/>
              </a:ext>
            </a:extLst>
          </p:cNvPr>
          <p:cNvSpPr txBox="1"/>
          <p:nvPr/>
        </p:nvSpPr>
        <p:spPr>
          <a:xfrm>
            <a:off x="6652958" y="4163578"/>
            <a:ext cx="1417739" cy="830997"/>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ggplot()+</a:t>
            </a:r>
          </a:p>
          <a:p>
            <a:r>
              <a:rPr lang="en-US" altLang="zh-CN" sz="1600">
                <a:latin typeface="微软雅黑 Light" panose="020B0502040204020203" pitchFamily="34" charset="-122"/>
                <a:ea typeface="微软雅黑 Light" panose="020B0502040204020203" pitchFamily="34" charset="-122"/>
              </a:rPr>
              <a:t>geom_bar()+</a:t>
            </a:r>
          </a:p>
          <a:p>
            <a:r>
              <a:rPr lang="en-US" altLang="zh-CN" sz="1600">
                <a:latin typeface="微软雅黑 Light" panose="020B0502040204020203" pitchFamily="34" charset="-122"/>
                <a:ea typeface="微软雅黑 Light" panose="020B0502040204020203" pitchFamily="34" charset="-122"/>
              </a:rPr>
              <a:t>coord_polar()</a:t>
            </a:r>
            <a:endParaRPr lang="zh-CN" altLang="en-US" sz="160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563CCAF9-C7BF-4734-9ECF-2C259C06E48C}"/>
              </a:ext>
            </a:extLst>
          </p:cNvPr>
          <p:cNvSpPr/>
          <p:nvPr/>
        </p:nvSpPr>
        <p:spPr>
          <a:xfrm>
            <a:off x="3575706"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C48A3DF-EF33-4570-948F-7F262B6936A6}"/>
              </a:ext>
            </a:extLst>
          </p:cNvPr>
          <p:cNvSpPr/>
          <p:nvPr/>
        </p:nvSpPr>
        <p:spPr>
          <a:xfrm>
            <a:off x="3770651"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6403123-B9E4-4BDE-88F2-AFAE26ABB1E0}"/>
              </a:ext>
            </a:extLst>
          </p:cNvPr>
          <p:cNvSpPr/>
          <p:nvPr/>
        </p:nvSpPr>
        <p:spPr>
          <a:xfrm>
            <a:off x="3965596"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3D0BA5E-F6AB-4A1E-BA4C-0016192052FF}"/>
              </a:ext>
            </a:extLst>
          </p:cNvPr>
          <p:cNvSpPr/>
          <p:nvPr/>
        </p:nvSpPr>
        <p:spPr>
          <a:xfrm>
            <a:off x="4158543"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7EB878A-D671-4549-9EE5-82893ADDD662}"/>
              </a:ext>
            </a:extLst>
          </p:cNvPr>
          <p:cNvSpPr/>
          <p:nvPr/>
        </p:nvSpPr>
        <p:spPr>
          <a:xfrm>
            <a:off x="4351490"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42E2B25-F658-4831-826B-41AA2D176AAF}"/>
              </a:ext>
            </a:extLst>
          </p:cNvPr>
          <p:cNvSpPr/>
          <p:nvPr/>
        </p:nvSpPr>
        <p:spPr>
          <a:xfrm>
            <a:off x="4544437"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4086D06-626E-47D3-AFF3-9F6E4B29A2E4}"/>
              </a:ext>
            </a:extLst>
          </p:cNvPr>
          <p:cNvSpPr/>
          <p:nvPr/>
        </p:nvSpPr>
        <p:spPr>
          <a:xfrm>
            <a:off x="4737384"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6BC427E-C5A7-42B9-B30F-0A094F8E0B88}"/>
              </a:ext>
            </a:extLst>
          </p:cNvPr>
          <p:cNvSpPr/>
          <p:nvPr/>
        </p:nvSpPr>
        <p:spPr>
          <a:xfrm>
            <a:off x="4930331"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EF7CE3A-E642-4F99-A0CA-7A279D0E75E7}"/>
              </a:ext>
            </a:extLst>
          </p:cNvPr>
          <p:cNvSpPr/>
          <p:nvPr/>
        </p:nvSpPr>
        <p:spPr>
          <a:xfrm>
            <a:off x="5137174"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F926136-D226-42CC-AEAC-40B6491A35FC}"/>
              </a:ext>
            </a:extLst>
          </p:cNvPr>
          <p:cNvSpPr/>
          <p:nvPr/>
        </p:nvSpPr>
        <p:spPr>
          <a:xfrm>
            <a:off x="5123278"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0E0C019-D827-4E7F-B47E-828ECB5EE4A2}"/>
              </a:ext>
            </a:extLst>
          </p:cNvPr>
          <p:cNvSpPr/>
          <p:nvPr/>
        </p:nvSpPr>
        <p:spPr>
          <a:xfrm>
            <a:off x="3575706"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5C4C36C-49B4-484D-A4F9-849370EDBF7B}"/>
              </a:ext>
            </a:extLst>
          </p:cNvPr>
          <p:cNvSpPr/>
          <p:nvPr/>
        </p:nvSpPr>
        <p:spPr>
          <a:xfrm>
            <a:off x="3770651"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AA4A67C-2A97-4D3F-871B-DA1B5F41444B}"/>
              </a:ext>
            </a:extLst>
          </p:cNvPr>
          <p:cNvSpPr/>
          <p:nvPr/>
        </p:nvSpPr>
        <p:spPr>
          <a:xfrm>
            <a:off x="3965596"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199A47E-A519-4E08-83B7-5DB60B3C462B}"/>
              </a:ext>
            </a:extLst>
          </p:cNvPr>
          <p:cNvSpPr/>
          <p:nvPr/>
        </p:nvSpPr>
        <p:spPr>
          <a:xfrm>
            <a:off x="4158543"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AF3ED03-CBF5-4274-B2E6-178B3F8931D6}"/>
              </a:ext>
            </a:extLst>
          </p:cNvPr>
          <p:cNvSpPr/>
          <p:nvPr/>
        </p:nvSpPr>
        <p:spPr>
          <a:xfrm>
            <a:off x="4351490"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0A29983-C1F2-4503-9E3D-675243CCE4A6}"/>
              </a:ext>
            </a:extLst>
          </p:cNvPr>
          <p:cNvSpPr/>
          <p:nvPr/>
        </p:nvSpPr>
        <p:spPr>
          <a:xfrm>
            <a:off x="4544437"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87554C3-5123-4506-B962-86D426F248D6}"/>
              </a:ext>
            </a:extLst>
          </p:cNvPr>
          <p:cNvSpPr/>
          <p:nvPr/>
        </p:nvSpPr>
        <p:spPr>
          <a:xfrm>
            <a:off x="4737384"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E468741B-F908-4DDD-940E-ADF26389B941}"/>
              </a:ext>
            </a:extLst>
          </p:cNvPr>
          <p:cNvSpPr/>
          <p:nvPr/>
        </p:nvSpPr>
        <p:spPr>
          <a:xfrm>
            <a:off x="4930331"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A4D2088-5E3A-4386-A482-B36EEE2084EC}"/>
              </a:ext>
            </a:extLst>
          </p:cNvPr>
          <p:cNvSpPr/>
          <p:nvPr/>
        </p:nvSpPr>
        <p:spPr>
          <a:xfrm>
            <a:off x="5137174"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AEF06E5-4C85-4C05-9FBE-B0EAF9A0E7B2}"/>
              </a:ext>
            </a:extLst>
          </p:cNvPr>
          <p:cNvSpPr/>
          <p:nvPr/>
        </p:nvSpPr>
        <p:spPr>
          <a:xfrm>
            <a:off x="5123278"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2888C77-E84A-49B0-BD36-BEA2E47548AF}"/>
              </a:ext>
            </a:extLst>
          </p:cNvPr>
          <p:cNvSpPr/>
          <p:nvPr/>
        </p:nvSpPr>
        <p:spPr>
          <a:xfrm>
            <a:off x="5316225"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40B38EF-B776-4148-9B78-85DAFF6255C1}"/>
              </a:ext>
            </a:extLst>
          </p:cNvPr>
          <p:cNvSpPr/>
          <p:nvPr/>
        </p:nvSpPr>
        <p:spPr>
          <a:xfrm>
            <a:off x="5509172"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4EC22CF-F09B-4C0C-90B0-428538EC229E}"/>
              </a:ext>
            </a:extLst>
          </p:cNvPr>
          <p:cNvSpPr/>
          <p:nvPr/>
        </p:nvSpPr>
        <p:spPr>
          <a:xfrm>
            <a:off x="5702119"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ACF75FE2-B171-4970-8190-2E15394BAF01}"/>
              </a:ext>
            </a:extLst>
          </p:cNvPr>
          <p:cNvSpPr/>
          <p:nvPr/>
        </p:nvSpPr>
        <p:spPr>
          <a:xfrm>
            <a:off x="5895066"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5DAB944-A303-4A8C-87D0-BC6CB4DF445A}"/>
              </a:ext>
            </a:extLst>
          </p:cNvPr>
          <p:cNvSpPr/>
          <p:nvPr/>
        </p:nvSpPr>
        <p:spPr>
          <a:xfrm>
            <a:off x="6101909"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C49CDC4-3681-4F00-8320-A22D56310306}"/>
              </a:ext>
            </a:extLst>
          </p:cNvPr>
          <p:cNvSpPr/>
          <p:nvPr/>
        </p:nvSpPr>
        <p:spPr>
          <a:xfrm>
            <a:off x="6088013" y="1370276"/>
            <a:ext cx="192947" cy="981505"/>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EB04D644-DAEE-4326-94BF-7A83B8F9454F}"/>
              </a:ext>
            </a:extLst>
          </p:cNvPr>
          <p:cNvSpPr/>
          <p:nvPr/>
        </p:nvSpPr>
        <p:spPr>
          <a:xfrm>
            <a:off x="5316225"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B6451C09-1FFD-4B33-89A2-BC75062F0226}"/>
              </a:ext>
            </a:extLst>
          </p:cNvPr>
          <p:cNvSpPr/>
          <p:nvPr/>
        </p:nvSpPr>
        <p:spPr>
          <a:xfrm>
            <a:off x="5509172"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171F562F-21AD-4BFA-930D-D16F749CBAE1}"/>
              </a:ext>
            </a:extLst>
          </p:cNvPr>
          <p:cNvSpPr/>
          <p:nvPr/>
        </p:nvSpPr>
        <p:spPr>
          <a:xfrm>
            <a:off x="5702119"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CF91205D-A4C9-40DC-ADDC-F4DC043AD534}"/>
              </a:ext>
            </a:extLst>
          </p:cNvPr>
          <p:cNvSpPr/>
          <p:nvPr/>
        </p:nvSpPr>
        <p:spPr>
          <a:xfrm>
            <a:off x="5895066"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A066A86C-AEB0-4E0F-A706-A9B1899859A0}"/>
              </a:ext>
            </a:extLst>
          </p:cNvPr>
          <p:cNvSpPr/>
          <p:nvPr/>
        </p:nvSpPr>
        <p:spPr>
          <a:xfrm>
            <a:off x="6101909"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67B3DC7E-AF0B-4264-B578-281095EA5B06}"/>
              </a:ext>
            </a:extLst>
          </p:cNvPr>
          <p:cNvSpPr/>
          <p:nvPr/>
        </p:nvSpPr>
        <p:spPr>
          <a:xfrm>
            <a:off x="6088013" y="2843271"/>
            <a:ext cx="192947" cy="750829"/>
          </a:xfrm>
          <a:prstGeom prst="rect">
            <a:avLst/>
          </a:prstGeom>
          <a:solidFill>
            <a:srgbClr val="E8F17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32072BEA-981C-40C3-8B9C-C92F7D90BC6B}"/>
              </a:ext>
            </a:extLst>
          </p:cNvPr>
          <p:cNvSpPr/>
          <p:nvPr/>
        </p:nvSpPr>
        <p:spPr>
          <a:xfrm>
            <a:off x="3575706"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6AB4D8CD-F4BB-4209-88F6-A64009B9747B}"/>
              </a:ext>
            </a:extLst>
          </p:cNvPr>
          <p:cNvSpPr/>
          <p:nvPr/>
        </p:nvSpPr>
        <p:spPr>
          <a:xfrm>
            <a:off x="3770651"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AEF6233D-DDC8-4BD2-A438-5061F3C454D0}"/>
              </a:ext>
            </a:extLst>
          </p:cNvPr>
          <p:cNvSpPr/>
          <p:nvPr/>
        </p:nvSpPr>
        <p:spPr>
          <a:xfrm>
            <a:off x="3965596"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5129975C-ACFA-4990-A950-C9A576A7C38B}"/>
              </a:ext>
            </a:extLst>
          </p:cNvPr>
          <p:cNvSpPr/>
          <p:nvPr/>
        </p:nvSpPr>
        <p:spPr>
          <a:xfrm>
            <a:off x="4158543"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E05A8FB8-D0A4-4E29-B38B-FEC7A1DFBCE3}"/>
              </a:ext>
            </a:extLst>
          </p:cNvPr>
          <p:cNvSpPr/>
          <p:nvPr/>
        </p:nvSpPr>
        <p:spPr>
          <a:xfrm>
            <a:off x="4351490"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B027FB31-BC21-494B-9A57-21295177BCED}"/>
              </a:ext>
            </a:extLst>
          </p:cNvPr>
          <p:cNvSpPr/>
          <p:nvPr/>
        </p:nvSpPr>
        <p:spPr>
          <a:xfrm>
            <a:off x="4544437"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A79790C-FB9E-40B2-8518-72D0D408204E}"/>
              </a:ext>
            </a:extLst>
          </p:cNvPr>
          <p:cNvSpPr/>
          <p:nvPr/>
        </p:nvSpPr>
        <p:spPr>
          <a:xfrm>
            <a:off x="4737384"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492AC058-7DD5-48E4-B0CF-E5A99E4C4201}"/>
              </a:ext>
            </a:extLst>
          </p:cNvPr>
          <p:cNvSpPr/>
          <p:nvPr/>
        </p:nvSpPr>
        <p:spPr>
          <a:xfrm>
            <a:off x="4930331"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95255C0-6B64-44B5-B125-22B2BA27C235}"/>
              </a:ext>
            </a:extLst>
          </p:cNvPr>
          <p:cNvSpPr/>
          <p:nvPr/>
        </p:nvSpPr>
        <p:spPr>
          <a:xfrm>
            <a:off x="5137174"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9E6C9AA3-078E-467F-B4BB-55A7B9003CEB}"/>
              </a:ext>
            </a:extLst>
          </p:cNvPr>
          <p:cNvSpPr/>
          <p:nvPr/>
        </p:nvSpPr>
        <p:spPr>
          <a:xfrm>
            <a:off x="5123278"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797143C-3FC8-492B-88A1-58958910E057}"/>
              </a:ext>
            </a:extLst>
          </p:cNvPr>
          <p:cNvSpPr/>
          <p:nvPr/>
        </p:nvSpPr>
        <p:spPr>
          <a:xfrm>
            <a:off x="3575706"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4C2B18CA-29B9-4FB0-9213-84C6A4F92C2C}"/>
              </a:ext>
            </a:extLst>
          </p:cNvPr>
          <p:cNvSpPr/>
          <p:nvPr/>
        </p:nvSpPr>
        <p:spPr>
          <a:xfrm>
            <a:off x="3770651"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6B4311BC-F2E9-4601-8FDC-571A8B3DFF01}"/>
              </a:ext>
            </a:extLst>
          </p:cNvPr>
          <p:cNvSpPr/>
          <p:nvPr/>
        </p:nvSpPr>
        <p:spPr>
          <a:xfrm>
            <a:off x="3965596"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471A82F8-FFD6-4126-BF4F-5527EE8CEB5E}"/>
              </a:ext>
            </a:extLst>
          </p:cNvPr>
          <p:cNvSpPr/>
          <p:nvPr/>
        </p:nvSpPr>
        <p:spPr>
          <a:xfrm>
            <a:off x="4158543"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AB38C565-DD28-44B7-AC53-36443346A5CB}"/>
              </a:ext>
            </a:extLst>
          </p:cNvPr>
          <p:cNvSpPr/>
          <p:nvPr/>
        </p:nvSpPr>
        <p:spPr>
          <a:xfrm>
            <a:off x="4351490"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C988CED0-181C-4A45-A109-7F922CC65F4C}"/>
              </a:ext>
            </a:extLst>
          </p:cNvPr>
          <p:cNvSpPr/>
          <p:nvPr/>
        </p:nvSpPr>
        <p:spPr>
          <a:xfrm>
            <a:off x="4544437"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6552B750-474F-4227-BEC2-FA614A7C770E}"/>
              </a:ext>
            </a:extLst>
          </p:cNvPr>
          <p:cNvSpPr/>
          <p:nvPr/>
        </p:nvSpPr>
        <p:spPr>
          <a:xfrm>
            <a:off x="4737384"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C6B40FD2-507C-40BF-9E42-D36E66CCDF33}"/>
              </a:ext>
            </a:extLst>
          </p:cNvPr>
          <p:cNvSpPr/>
          <p:nvPr/>
        </p:nvSpPr>
        <p:spPr>
          <a:xfrm>
            <a:off x="4930331"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88D36DA-3B17-48FC-95C6-51BC45039DAC}"/>
              </a:ext>
            </a:extLst>
          </p:cNvPr>
          <p:cNvSpPr/>
          <p:nvPr/>
        </p:nvSpPr>
        <p:spPr>
          <a:xfrm>
            <a:off x="5137174"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E9FF039-5367-4CF3-9125-4F2DAB221508}"/>
              </a:ext>
            </a:extLst>
          </p:cNvPr>
          <p:cNvSpPr/>
          <p:nvPr/>
        </p:nvSpPr>
        <p:spPr>
          <a:xfrm>
            <a:off x="5123278"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057DC7B5-6F8A-4FC5-9E1B-2CE69AC2F864}"/>
              </a:ext>
            </a:extLst>
          </p:cNvPr>
          <p:cNvSpPr/>
          <p:nvPr/>
        </p:nvSpPr>
        <p:spPr>
          <a:xfrm>
            <a:off x="5316225"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E38EA26C-C5D5-44C0-9F78-BDEF2BBBE955}"/>
              </a:ext>
            </a:extLst>
          </p:cNvPr>
          <p:cNvSpPr/>
          <p:nvPr/>
        </p:nvSpPr>
        <p:spPr>
          <a:xfrm>
            <a:off x="5509172"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A1552D21-3FF3-40B5-AE89-AB2F3F404204}"/>
              </a:ext>
            </a:extLst>
          </p:cNvPr>
          <p:cNvSpPr/>
          <p:nvPr/>
        </p:nvSpPr>
        <p:spPr>
          <a:xfrm>
            <a:off x="5702119"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75116E12-2E44-4F6D-998C-2D7734285F6D}"/>
              </a:ext>
            </a:extLst>
          </p:cNvPr>
          <p:cNvSpPr/>
          <p:nvPr/>
        </p:nvSpPr>
        <p:spPr>
          <a:xfrm>
            <a:off x="5895066"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4EC37B77-7ABE-48B3-910B-D43A65E5723F}"/>
              </a:ext>
            </a:extLst>
          </p:cNvPr>
          <p:cNvSpPr/>
          <p:nvPr/>
        </p:nvSpPr>
        <p:spPr>
          <a:xfrm>
            <a:off x="6101909"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7E32F29-3D68-44E0-9DB4-BDEDA39D4772}"/>
              </a:ext>
            </a:extLst>
          </p:cNvPr>
          <p:cNvSpPr/>
          <p:nvPr/>
        </p:nvSpPr>
        <p:spPr>
          <a:xfrm>
            <a:off x="6088013" y="4163578"/>
            <a:ext cx="192947" cy="540101"/>
          </a:xfrm>
          <a:prstGeom prst="rect">
            <a:avLst/>
          </a:prstGeom>
          <a:solidFill>
            <a:srgbClr val="2FA6E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7169681-06C8-45CC-BC9E-5BFC605160A2}"/>
              </a:ext>
            </a:extLst>
          </p:cNvPr>
          <p:cNvSpPr/>
          <p:nvPr/>
        </p:nvSpPr>
        <p:spPr>
          <a:xfrm>
            <a:off x="5316225"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2A43DEA3-132E-40DB-98AD-625B00A290EA}"/>
              </a:ext>
            </a:extLst>
          </p:cNvPr>
          <p:cNvSpPr/>
          <p:nvPr/>
        </p:nvSpPr>
        <p:spPr>
          <a:xfrm>
            <a:off x="5509172"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3C7611F0-0F5F-40B7-9510-ED95563962E9}"/>
              </a:ext>
            </a:extLst>
          </p:cNvPr>
          <p:cNvSpPr/>
          <p:nvPr/>
        </p:nvSpPr>
        <p:spPr>
          <a:xfrm>
            <a:off x="5702119"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11F66697-4872-4F96-9B83-F3EFEE51E70E}"/>
              </a:ext>
            </a:extLst>
          </p:cNvPr>
          <p:cNvSpPr/>
          <p:nvPr/>
        </p:nvSpPr>
        <p:spPr>
          <a:xfrm>
            <a:off x="5895066"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FCE4FECB-6B65-4C57-8222-BCA037753963}"/>
              </a:ext>
            </a:extLst>
          </p:cNvPr>
          <p:cNvSpPr/>
          <p:nvPr/>
        </p:nvSpPr>
        <p:spPr>
          <a:xfrm>
            <a:off x="6101909"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042CDE83-D523-45CC-AFDA-DB4B9AD6E840}"/>
              </a:ext>
            </a:extLst>
          </p:cNvPr>
          <p:cNvSpPr/>
          <p:nvPr/>
        </p:nvSpPr>
        <p:spPr>
          <a:xfrm>
            <a:off x="6088013" y="4693723"/>
            <a:ext cx="192947" cy="259339"/>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14261E75-C7B8-4669-8E14-F9BA269CC7E4}"/>
              </a:ext>
            </a:extLst>
          </p:cNvPr>
          <p:cNvSpPr/>
          <p:nvPr/>
        </p:nvSpPr>
        <p:spPr>
          <a:xfrm>
            <a:off x="3575706"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8C0F3A10-DC42-4AD2-93C9-FEC337ACDAEF}"/>
              </a:ext>
            </a:extLst>
          </p:cNvPr>
          <p:cNvSpPr/>
          <p:nvPr/>
        </p:nvSpPr>
        <p:spPr>
          <a:xfrm>
            <a:off x="3770651"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E48469E4-3D22-4945-820C-6DFB78D55BBF}"/>
              </a:ext>
            </a:extLst>
          </p:cNvPr>
          <p:cNvSpPr/>
          <p:nvPr/>
        </p:nvSpPr>
        <p:spPr>
          <a:xfrm>
            <a:off x="3965596"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D2E3C3A4-DF42-4AB0-8AB7-B10F13373112}"/>
              </a:ext>
            </a:extLst>
          </p:cNvPr>
          <p:cNvSpPr/>
          <p:nvPr/>
        </p:nvSpPr>
        <p:spPr>
          <a:xfrm>
            <a:off x="4158543"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E4CC30A-BEA3-4351-AF0D-0CB183BD9354}"/>
              </a:ext>
            </a:extLst>
          </p:cNvPr>
          <p:cNvSpPr/>
          <p:nvPr/>
        </p:nvSpPr>
        <p:spPr>
          <a:xfrm>
            <a:off x="4351490"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77FA8D76-BD13-4C81-9EDA-751F45FCDED4}"/>
              </a:ext>
            </a:extLst>
          </p:cNvPr>
          <p:cNvSpPr/>
          <p:nvPr/>
        </p:nvSpPr>
        <p:spPr>
          <a:xfrm>
            <a:off x="4544437"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FBC756B4-DC3C-4D3D-9043-E6225639F294}"/>
              </a:ext>
            </a:extLst>
          </p:cNvPr>
          <p:cNvSpPr/>
          <p:nvPr/>
        </p:nvSpPr>
        <p:spPr>
          <a:xfrm>
            <a:off x="4737384"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AF90770D-60D4-4E85-9816-41AAD3842485}"/>
              </a:ext>
            </a:extLst>
          </p:cNvPr>
          <p:cNvSpPr/>
          <p:nvPr/>
        </p:nvSpPr>
        <p:spPr>
          <a:xfrm>
            <a:off x="4930331"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99A12E3E-7935-42EC-A507-1DA44C5AB905}"/>
              </a:ext>
            </a:extLst>
          </p:cNvPr>
          <p:cNvSpPr/>
          <p:nvPr/>
        </p:nvSpPr>
        <p:spPr>
          <a:xfrm>
            <a:off x="5137174"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32F104B5-7878-4FFC-BABB-07212F3F1B79}"/>
              </a:ext>
            </a:extLst>
          </p:cNvPr>
          <p:cNvSpPr/>
          <p:nvPr/>
        </p:nvSpPr>
        <p:spPr>
          <a:xfrm>
            <a:off x="5123278"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8006628-E429-4617-BE21-8FF7F2777974}"/>
              </a:ext>
            </a:extLst>
          </p:cNvPr>
          <p:cNvSpPr/>
          <p:nvPr/>
        </p:nvSpPr>
        <p:spPr>
          <a:xfrm>
            <a:off x="5316225"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3143CDA1-1089-494D-BD7F-39F2269DB48E}"/>
              </a:ext>
            </a:extLst>
          </p:cNvPr>
          <p:cNvSpPr/>
          <p:nvPr/>
        </p:nvSpPr>
        <p:spPr>
          <a:xfrm>
            <a:off x="5509172"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FB01249-7DC5-459A-B87A-800B97B0F7FD}"/>
              </a:ext>
            </a:extLst>
          </p:cNvPr>
          <p:cNvSpPr/>
          <p:nvPr/>
        </p:nvSpPr>
        <p:spPr>
          <a:xfrm>
            <a:off x="5702119"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74A67059-33B7-4018-9DF1-4CB68919E9D1}"/>
              </a:ext>
            </a:extLst>
          </p:cNvPr>
          <p:cNvSpPr/>
          <p:nvPr/>
        </p:nvSpPr>
        <p:spPr>
          <a:xfrm>
            <a:off x="5895066"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1F837B8-229D-4A30-BF1E-39D8DAE1AF26}"/>
              </a:ext>
            </a:extLst>
          </p:cNvPr>
          <p:cNvSpPr/>
          <p:nvPr/>
        </p:nvSpPr>
        <p:spPr>
          <a:xfrm>
            <a:off x="6101909"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141BFBD7-FB78-493E-80AD-B2AEBCB92DE8}"/>
              </a:ext>
            </a:extLst>
          </p:cNvPr>
          <p:cNvSpPr/>
          <p:nvPr/>
        </p:nvSpPr>
        <p:spPr>
          <a:xfrm>
            <a:off x="6088013" y="4954471"/>
            <a:ext cx="192947" cy="367707"/>
          </a:xfrm>
          <a:prstGeom prst="rect">
            <a:avLst/>
          </a:prstGeom>
          <a:solidFill>
            <a:srgbClr val="CBE60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57FCC97-AA69-4279-81D1-BEC80D52B8CB}"/>
              </a:ext>
            </a:extLst>
          </p:cNvPr>
          <p:cNvSpPr/>
          <p:nvPr/>
        </p:nvSpPr>
        <p:spPr>
          <a:xfrm>
            <a:off x="3575706"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D25C314A-FD20-495C-919C-D932EFD00B95}"/>
              </a:ext>
            </a:extLst>
          </p:cNvPr>
          <p:cNvSpPr/>
          <p:nvPr/>
        </p:nvSpPr>
        <p:spPr>
          <a:xfrm>
            <a:off x="3770651"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F9BC53C4-B0FB-40B5-9523-D9A525061865}"/>
              </a:ext>
            </a:extLst>
          </p:cNvPr>
          <p:cNvSpPr/>
          <p:nvPr/>
        </p:nvSpPr>
        <p:spPr>
          <a:xfrm>
            <a:off x="3965596"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31B961B2-A5B3-46FA-BC88-EAC84DC69FE4}"/>
              </a:ext>
            </a:extLst>
          </p:cNvPr>
          <p:cNvSpPr/>
          <p:nvPr/>
        </p:nvSpPr>
        <p:spPr>
          <a:xfrm>
            <a:off x="4158543"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8DD80E05-B789-4310-A66F-5697BBB232DA}"/>
              </a:ext>
            </a:extLst>
          </p:cNvPr>
          <p:cNvSpPr/>
          <p:nvPr/>
        </p:nvSpPr>
        <p:spPr>
          <a:xfrm>
            <a:off x="4351490"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38670570-B864-4DEA-91B2-D8478E88BA13}"/>
              </a:ext>
            </a:extLst>
          </p:cNvPr>
          <p:cNvSpPr/>
          <p:nvPr/>
        </p:nvSpPr>
        <p:spPr>
          <a:xfrm>
            <a:off x="4544437"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502CCC55-2A47-45C4-B19E-95AACF27818B}"/>
              </a:ext>
            </a:extLst>
          </p:cNvPr>
          <p:cNvSpPr/>
          <p:nvPr/>
        </p:nvSpPr>
        <p:spPr>
          <a:xfrm>
            <a:off x="4737384"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935A6C4B-1E4C-4467-90F6-BB33CD6C9D1C}"/>
              </a:ext>
            </a:extLst>
          </p:cNvPr>
          <p:cNvSpPr/>
          <p:nvPr/>
        </p:nvSpPr>
        <p:spPr>
          <a:xfrm>
            <a:off x="4930331"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E6C388BD-C1BE-4508-B539-EADD3E88BD9D}"/>
              </a:ext>
            </a:extLst>
          </p:cNvPr>
          <p:cNvSpPr/>
          <p:nvPr/>
        </p:nvSpPr>
        <p:spPr>
          <a:xfrm>
            <a:off x="5137174"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394103CF-11DF-4F5B-BB3B-1FB78592F7D2}"/>
              </a:ext>
            </a:extLst>
          </p:cNvPr>
          <p:cNvSpPr/>
          <p:nvPr/>
        </p:nvSpPr>
        <p:spPr>
          <a:xfrm>
            <a:off x="5123278"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0C1A94A7-F6CB-46B5-8B27-438CD4CAF7AF}"/>
              </a:ext>
            </a:extLst>
          </p:cNvPr>
          <p:cNvSpPr/>
          <p:nvPr/>
        </p:nvSpPr>
        <p:spPr>
          <a:xfrm>
            <a:off x="5316225"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41F6090E-6953-4743-959A-5282BC70144E}"/>
              </a:ext>
            </a:extLst>
          </p:cNvPr>
          <p:cNvSpPr/>
          <p:nvPr/>
        </p:nvSpPr>
        <p:spPr>
          <a:xfrm>
            <a:off x="5509172"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F14FC20-05B7-46AB-97B2-0C291BFA26B6}"/>
              </a:ext>
            </a:extLst>
          </p:cNvPr>
          <p:cNvSpPr/>
          <p:nvPr/>
        </p:nvSpPr>
        <p:spPr>
          <a:xfrm>
            <a:off x="5702119"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F58AE64B-6318-45DA-A71E-3A3B0AF7E4EE}"/>
              </a:ext>
            </a:extLst>
          </p:cNvPr>
          <p:cNvSpPr/>
          <p:nvPr/>
        </p:nvSpPr>
        <p:spPr>
          <a:xfrm>
            <a:off x="5895066"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7421027D-9BCE-45F9-AD9D-6A0A7D8691F0}"/>
              </a:ext>
            </a:extLst>
          </p:cNvPr>
          <p:cNvSpPr/>
          <p:nvPr/>
        </p:nvSpPr>
        <p:spPr>
          <a:xfrm>
            <a:off x="6101909"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69923E73-9A97-4C5A-9BA5-C75D72941650}"/>
              </a:ext>
            </a:extLst>
          </p:cNvPr>
          <p:cNvSpPr/>
          <p:nvPr/>
        </p:nvSpPr>
        <p:spPr>
          <a:xfrm>
            <a:off x="6088013" y="2346579"/>
            <a:ext cx="192947" cy="495284"/>
          </a:xfrm>
          <a:prstGeom prst="rect">
            <a:avLst/>
          </a:prstGeom>
          <a:solidFill>
            <a:srgbClr val="B4B4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十字形 112">
            <a:extLst>
              <a:ext uri="{FF2B5EF4-FFF2-40B4-BE49-F238E27FC236}">
                <a16:creationId xmlns:a16="http://schemas.microsoft.com/office/drawing/2014/main" id="{3A70B05E-784C-4E8D-A3F9-D1F18DB7218F}"/>
              </a:ext>
            </a:extLst>
          </p:cNvPr>
          <p:cNvSpPr/>
          <p:nvPr/>
        </p:nvSpPr>
        <p:spPr>
          <a:xfrm>
            <a:off x="4572791" y="3740287"/>
            <a:ext cx="357540" cy="316437"/>
          </a:xfrm>
          <a:prstGeom prst="plus">
            <a:avLst>
              <a:gd name="adj" fmla="val 409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679858-C4E9-4E6D-B634-5410FBCF5C0C}"/>
              </a:ext>
            </a:extLst>
          </p:cNvPr>
          <p:cNvSpPr/>
          <p:nvPr/>
        </p:nvSpPr>
        <p:spPr>
          <a:xfrm>
            <a:off x="9122433" y="4056724"/>
            <a:ext cx="251903" cy="1715839"/>
          </a:xfrm>
          <a:prstGeom prst="rect">
            <a:avLst/>
          </a:prstGeom>
          <a:solidFill>
            <a:srgbClr val="0364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AE757E07-9224-4BA0-ABAB-FD7332363542}"/>
              </a:ext>
            </a:extLst>
          </p:cNvPr>
          <p:cNvSpPr/>
          <p:nvPr/>
        </p:nvSpPr>
        <p:spPr>
          <a:xfrm>
            <a:off x="9401104" y="4783928"/>
            <a:ext cx="251903" cy="988635"/>
          </a:xfrm>
          <a:prstGeom prst="rect">
            <a:avLst/>
          </a:prstGeom>
          <a:solidFill>
            <a:srgbClr val="96CAB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BCE35CAD-1D14-4508-9148-4E3067C44A5A}"/>
              </a:ext>
            </a:extLst>
          </p:cNvPr>
          <p:cNvSpPr/>
          <p:nvPr/>
        </p:nvSpPr>
        <p:spPr>
          <a:xfrm>
            <a:off x="9697437" y="4887721"/>
            <a:ext cx="251903" cy="884842"/>
          </a:xfrm>
          <a:prstGeom prst="rect">
            <a:avLst/>
          </a:prstGeom>
          <a:solidFill>
            <a:srgbClr val="0663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D8CE7493-5C55-40EF-8CA3-3A0941F832C3}"/>
              </a:ext>
            </a:extLst>
          </p:cNvPr>
          <p:cNvSpPr/>
          <p:nvPr/>
        </p:nvSpPr>
        <p:spPr>
          <a:xfrm>
            <a:off x="9996653" y="4985263"/>
            <a:ext cx="251903" cy="787300"/>
          </a:xfrm>
          <a:prstGeom prst="rect">
            <a:avLst/>
          </a:prstGeom>
          <a:solidFill>
            <a:srgbClr val="2579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9325CFE3-9316-4438-BFA6-C29112EF56A1}"/>
              </a:ext>
            </a:extLst>
          </p:cNvPr>
          <p:cNvSpPr/>
          <p:nvPr/>
        </p:nvSpPr>
        <p:spPr>
          <a:xfrm>
            <a:off x="10294011" y="5069153"/>
            <a:ext cx="251903" cy="703410"/>
          </a:xfrm>
          <a:prstGeom prst="rect">
            <a:avLst/>
          </a:prstGeom>
          <a:solidFill>
            <a:srgbClr val="428B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BB07CE48-E5DA-42A6-9D49-398844001B90}"/>
              </a:ext>
            </a:extLst>
          </p:cNvPr>
          <p:cNvSpPr/>
          <p:nvPr/>
        </p:nvSpPr>
        <p:spPr>
          <a:xfrm>
            <a:off x="10591369" y="5144653"/>
            <a:ext cx="251904" cy="627909"/>
          </a:xfrm>
          <a:prstGeom prst="rect">
            <a:avLst/>
          </a:prstGeom>
          <a:solidFill>
            <a:srgbClr val="408C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A99107ED-5EBF-42B4-8770-30495C701464}"/>
              </a:ext>
            </a:extLst>
          </p:cNvPr>
          <p:cNvSpPr/>
          <p:nvPr/>
        </p:nvSpPr>
        <p:spPr>
          <a:xfrm>
            <a:off x="4048289" y="5759396"/>
            <a:ext cx="1571136" cy="369332"/>
          </a:xfrm>
          <a:prstGeom prst="rect">
            <a:avLst/>
          </a:prstGeom>
        </p:spPr>
        <p:txBody>
          <a:bodyPr wrap="none">
            <a:spAutoFit/>
          </a:bodyPr>
          <a:lstStyle/>
          <a:p>
            <a:r>
              <a:rPr lang="en-US" altLang="zh-CN">
                <a:latin typeface="微软雅黑 Light" panose="020B0502040204020203" pitchFamily="34" charset="-122"/>
                <a:ea typeface="微软雅黑 Light" panose="020B0502040204020203" pitchFamily="34" charset="-122"/>
              </a:rPr>
              <a:t>coord_polar()</a:t>
            </a:r>
            <a:endParaRPr lang="zh-CN" altLang="en-US">
              <a:latin typeface="微软雅黑 Light" panose="020B0502040204020203" pitchFamily="34" charset="-122"/>
              <a:ea typeface="微软雅黑 Light" panose="020B0502040204020203" pitchFamily="34" charset="-122"/>
            </a:endParaRPr>
          </a:p>
        </p:txBody>
      </p:sp>
      <p:sp>
        <p:nvSpPr>
          <p:cNvPr id="121" name="十字形 120">
            <a:extLst>
              <a:ext uri="{FF2B5EF4-FFF2-40B4-BE49-F238E27FC236}">
                <a16:creationId xmlns:a16="http://schemas.microsoft.com/office/drawing/2014/main" id="{7F19158A-AE9A-49C2-A701-5DFE21A244EE}"/>
              </a:ext>
            </a:extLst>
          </p:cNvPr>
          <p:cNvSpPr/>
          <p:nvPr/>
        </p:nvSpPr>
        <p:spPr>
          <a:xfrm>
            <a:off x="4572791" y="5443007"/>
            <a:ext cx="357540" cy="316437"/>
          </a:xfrm>
          <a:prstGeom prst="plus">
            <a:avLst>
              <a:gd name="adj" fmla="val 409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十字形 121">
            <a:extLst>
              <a:ext uri="{FF2B5EF4-FFF2-40B4-BE49-F238E27FC236}">
                <a16:creationId xmlns:a16="http://schemas.microsoft.com/office/drawing/2014/main" id="{A812D4A8-5A78-4951-9A3E-0A2DF5770EFC}"/>
              </a:ext>
            </a:extLst>
          </p:cNvPr>
          <p:cNvSpPr/>
          <p:nvPr/>
        </p:nvSpPr>
        <p:spPr>
          <a:xfrm>
            <a:off x="9711191" y="5921534"/>
            <a:ext cx="357540" cy="316437"/>
          </a:xfrm>
          <a:prstGeom prst="plus">
            <a:avLst>
              <a:gd name="adj" fmla="val 409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699484EF-8F39-4CF5-A05A-A6F3FA538843}"/>
              </a:ext>
            </a:extLst>
          </p:cNvPr>
          <p:cNvSpPr/>
          <p:nvPr/>
        </p:nvSpPr>
        <p:spPr>
          <a:xfrm>
            <a:off x="9037820" y="6310267"/>
            <a:ext cx="1571136" cy="369332"/>
          </a:xfrm>
          <a:prstGeom prst="rect">
            <a:avLst/>
          </a:prstGeom>
        </p:spPr>
        <p:txBody>
          <a:bodyPr wrap="none">
            <a:spAutoFit/>
          </a:bodyPr>
          <a:lstStyle/>
          <a:p>
            <a:r>
              <a:rPr lang="en-US" altLang="zh-CN">
                <a:latin typeface="微软雅黑 Light" panose="020B0502040204020203" pitchFamily="34" charset="-122"/>
                <a:ea typeface="微软雅黑 Light" panose="020B0502040204020203" pitchFamily="34" charset="-122"/>
              </a:rPr>
              <a:t>coord_polar()</a:t>
            </a: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9769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132787"/>
            <a:ext cx="6772087"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7.6 ggplot2</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辅助极坐标图</a:t>
            </a: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雷达图</a:t>
            </a:r>
          </a:p>
        </p:txBody>
      </p:sp>
      <p:pic>
        <p:nvPicPr>
          <p:cNvPr id="4" name="图片 3" descr="图片包含 地图, 文字&#10;&#10;已生成极高可信度的说明">
            <a:extLst>
              <a:ext uri="{FF2B5EF4-FFF2-40B4-BE49-F238E27FC236}">
                <a16:creationId xmlns:a16="http://schemas.microsoft.com/office/drawing/2014/main" id="{488D8293-97CB-4C27-B6F6-B2BD2C70C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98" y="2409954"/>
            <a:ext cx="5115985" cy="3217792"/>
          </a:xfrm>
          <a:prstGeom prst="rect">
            <a:avLst/>
          </a:prstGeom>
        </p:spPr>
      </p:pic>
      <p:pic>
        <p:nvPicPr>
          <p:cNvPr id="6" name="图片 5" descr="图片包含 文字, 地图&#10;&#10;已生成极高可信度的说明">
            <a:extLst>
              <a:ext uri="{FF2B5EF4-FFF2-40B4-BE49-F238E27FC236}">
                <a16:creationId xmlns:a16="http://schemas.microsoft.com/office/drawing/2014/main" id="{CDBCDFB5-1FB1-419B-A0EA-A18965AEE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202" y="2409954"/>
            <a:ext cx="5192549" cy="3217777"/>
          </a:xfrm>
          <a:prstGeom prst="rect">
            <a:avLst/>
          </a:prstGeom>
        </p:spPr>
      </p:pic>
      <p:sp>
        <p:nvSpPr>
          <p:cNvPr id="7" name="文本框 6">
            <a:extLst>
              <a:ext uri="{FF2B5EF4-FFF2-40B4-BE49-F238E27FC236}">
                <a16:creationId xmlns:a16="http://schemas.microsoft.com/office/drawing/2014/main" id="{2E293BA4-D0CE-4099-B665-B335C90662AA}"/>
              </a:ext>
            </a:extLst>
          </p:cNvPr>
          <p:cNvSpPr txBox="1"/>
          <p:nvPr/>
        </p:nvSpPr>
        <p:spPr>
          <a:xfrm>
            <a:off x="595619" y="1352264"/>
            <a:ext cx="345626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ggplot2 + coord_polar()</a:t>
            </a:r>
          </a:p>
          <a:p>
            <a:pPr marL="285750" indent="-285750">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ggradar</a:t>
            </a:r>
          </a:p>
        </p:txBody>
      </p:sp>
    </p:spTree>
    <p:extLst>
      <p:ext uri="{BB962C8B-B14F-4D97-AF65-F5344CB8AC3E}">
        <p14:creationId xmlns:p14="http://schemas.microsoft.com/office/powerpoint/2010/main" val="19415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132787"/>
            <a:ext cx="6772087" cy="826958"/>
          </a:xfrm>
          <a:prstGeom prst="rect">
            <a:avLst/>
          </a:prstGeom>
        </p:spPr>
        <p:txBody>
          <a:bodyPr wrap="square">
            <a:spAutoFit/>
          </a:bodyPr>
          <a:lstStyle/>
          <a:p>
            <a:pPr algn="just">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7.7 ggplot2</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辅助极坐标图</a:t>
            </a: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气泡饼图</a:t>
            </a:r>
          </a:p>
        </p:txBody>
      </p:sp>
      <p:sp>
        <p:nvSpPr>
          <p:cNvPr id="7" name="文本框 6">
            <a:extLst>
              <a:ext uri="{FF2B5EF4-FFF2-40B4-BE49-F238E27FC236}">
                <a16:creationId xmlns:a16="http://schemas.microsoft.com/office/drawing/2014/main" id="{2E293BA4-D0CE-4099-B665-B335C90662AA}"/>
              </a:ext>
            </a:extLst>
          </p:cNvPr>
          <p:cNvSpPr txBox="1"/>
          <p:nvPr/>
        </p:nvSpPr>
        <p:spPr>
          <a:xfrm>
            <a:off x="595619" y="1352264"/>
            <a:ext cx="345626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ggplot2 + coord_polar()</a:t>
            </a:r>
          </a:p>
          <a:p>
            <a:pPr marL="285750" indent="-285750">
              <a:buFont typeface="Arial" panose="020B0604020202020204" pitchFamily="34" charset="0"/>
              <a:buChar char="•"/>
            </a:pPr>
            <a:r>
              <a:rPr lang="en-US" altLang="zh-CN" sz="1600">
                <a:latin typeface="微软雅黑 Light" panose="020B0502040204020203" pitchFamily="34" charset="-122"/>
                <a:ea typeface="微软雅黑 Light" panose="020B0502040204020203" pitchFamily="34" charset="-122"/>
              </a:rPr>
              <a:t>scatterpie()</a:t>
            </a:r>
          </a:p>
        </p:txBody>
      </p:sp>
      <p:pic>
        <p:nvPicPr>
          <p:cNvPr id="2" name="图片 1">
            <a:extLst>
              <a:ext uri="{FF2B5EF4-FFF2-40B4-BE49-F238E27FC236}">
                <a16:creationId xmlns:a16="http://schemas.microsoft.com/office/drawing/2014/main" id="{8FEBFB9F-BEDB-4247-8BD6-4BC59BD7BA93}"/>
              </a:ext>
            </a:extLst>
          </p:cNvPr>
          <p:cNvPicPr>
            <a:picLocks noChangeAspect="1"/>
          </p:cNvPicPr>
          <p:nvPr/>
        </p:nvPicPr>
        <p:blipFill>
          <a:blip r:embed="rId2"/>
          <a:stretch>
            <a:fillRect/>
          </a:stretch>
        </p:blipFill>
        <p:spPr>
          <a:xfrm>
            <a:off x="5796438" y="2672552"/>
            <a:ext cx="6003001" cy="3206851"/>
          </a:xfrm>
          <a:prstGeom prst="rect">
            <a:avLst/>
          </a:prstGeom>
          <a:ln>
            <a:solidFill>
              <a:schemeClr val="tx1"/>
            </a:solidFill>
          </a:ln>
        </p:spPr>
      </p:pic>
      <p:pic>
        <p:nvPicPr>
          <p:cNvPr id="3" name="图片 2">
            <a:extLst>
              <a:ext uri="{FF2B5EF4-FFF2-40B4-BE49-F238E27FC236}">
                <a16:creationId xmlns:a16="http://schemas.microsoft.com/office/drawing/2014/main" id="{C477FF75-9405-4F08-99C0-38A48BA4394A}"/>
              </a:ext>
            </a:extLst>
          </p:cNvPr>
          <p:cNvPicPr>
            <a:picLocks noChangeAspect="1"/>
          </p:cNvPicPr>
          <p:nvPr/>
        </p:nvPicPr>
        <p:blipFill>
          <a:blip r:embed="rId3"/>
          <a:stretch>
            <a:fillRect/>
          </a:stretch>
        </p:blipFill>
        <p:spPr>
          <a:xfrm>
            <a:off x="732599" y="2672553"/>
            <a:ext cx="4849231" cy="3206864"/>
          </a:xfrm>
          <a:prstGeom prst="rect">
            <a:avLst/>
          </a:prstGeom>
          <a:ln>
            <a:solidFill>
              <a:schemeClr val="tx1"/>
            </a:solidFill>
          </a:ln>
        </p:spPr>
      </p:pic>
    </p:spTree>
    <p:extLst>
      <p:ext uri="{BB962C8B-B14F-4D97-AF65-F5344CB8AC3E}">
        <p14:creationId xmlns:p14="http://schemas.microsoft.com/office/powerpoint/2010/main" val="62723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22D0CFA-5ABF-4156-9ECD-E75324B9A9D1}"/>
              </a:ext>
            </a:extLst>
          </p:cNvPr>
          <p:cNvSpPr>
            <a:spLocks noGrp="1"/>
          </p:cNvSpPr>
          <p:nvPr>
            <p:ph type="ctrTitle"/>
          </p:nvPr>
        </p:nvSpPr>
        <p:spPr>
          <a:xfrm>
            <a:off x="837868" y="2733833"/>
            <a:ext cx="10516263" cy="1052507"/>
          </a:xfrm>
        </p:spPr>
        <p:txBody>
          <a:bodyPr/>
          <a:lstStyle/>
          <a:p>
            <a:r>
              <a:rPr lang="zh-CN" altLang="en-US"/>
              <a:t>谢谢大家！</a:t>
            </a:r>
          </a:p>
        </p:txBody>
      </p:sp>
    </p:spTree>
    <p:extLst>
      <p:ext uri="{BB962C8B-B14F-4D97-AF65-F5344CB8AC3E}">
        <p14:creationId xmlns:p14="http://schemas.microsoft.com/office/powerpoint/2010/main" val="349108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85FEBE-1BBE-49DD-A71E-261CB7654FA4}"/>
              </a:ext>
            </a:extLst>
          </p:cNvPr>
          <p:cNvSpPr/>
          <p:nvPr/>
        </p:nvSpPr>
        <p:spPr>
          <a:xfrm>
            <a:off x="223880" y="99770"/>
            <a:ext cx="5891785" cy="584775"/>
          </a:xfrm>
          <a:prstGeom prst="rect">
            <a:avLst/>
          </a:prstGeom>
          <a:noFill/>
        </p:spPr>
        <p:txBody>
          <a:bodyPr wrap="square" rtlCol="0">
            <a:spAutoFit/>
          </a:bodyPr>
          <a:lstStyle/>
          <a:p>
            <a:r>
              <a:rPr lang="zh-CN" altLang="en-US" sz="3200">
                <a:latin typeface="微软雅黑 Light" panose="020B0502040204020203" pitchFamily="34" charset="-122"/>
                <a:ea typeface="微软雅黑 Light" panose="020B0502040204020203" pitchFamily="34" charset="-122"/>
              </a:rPr>
              <a:t>本章目录</a:t>
            </a:r>
          </a:p>
        </p:txBody>
      </p:sp>
      <p:cxnSp>
        <p:nvCxnSpPr>
          <p:cNvPr id="3" name="直接连接符 2">
            <a:extLst>
              <a:ext uri="{FF2B5EF4-FFF2-40B4-BE49-F238E27FC236}">
                <a16:creationId xmlns:a16="http://schemas.microsoft.com/office/drawing/2014/main" id="{93F4FE35-B84E-4848-9CF5-1104057AB5F4}"/>
              </a:ext>
            </a:extLst>
          </p:cNvPr>
          <p:cNvCxnSpPr/>
          <p:nvPr/>
        </p:nvCxnSpPr>
        <p:spPr>
          <a:xfrm>
            <a:off x="0" y="821267"/>
            <a:ext cx="12192000"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5F12E7B-F058-494D-A31A-4EB8A16E2AC5}"/>
              </a:ext>
            </a:extLst>
          </p:cNvPr>
          <p:cNvSpPr/>
          <p:nvPr/>
        </p:nvSpPr>
        <p:spPr>
          <a:xfrm>
            <a:off x="1513182" y="2188051"/>
            <a:ext cx="4504587" cy="2481898"/>
          </a:xfrm>
          <a:prstGeom prst="rect">
            <a:avLst/>
          </a:prstGeom>
        </p:spPr>
        <p:txBody>
          <a:bodyPr wrap="square">
            <a:spAutoFit/>
          </a:bodyPr>
          <a:lstStyle/>
          <a:p>
            <a:pPr algn="just">
              <a:lnSpc>
                <a:spcPct val="200000"/>
              </a:lnSpc>
              <a:spcAft>
                <a:spcPts val="0"/>
              </a:spcAft>
            </a:pPr>
            <a:r>
              <a:rPr lang="en-US" altLang="zh-CN" sz="1600" b="1" kern="100">
                <a:latin typeface="微软雅黑 Light" panose="020B0502040204020203" pitchFamily="34" charset="-122"/>
                <a:ea typeface="微软雅黑 Light" panose="020B0502040204020203" pitchFamily="34" charset="-122"/>
                <a:cs typeface="Times New Roman" panose="02020603050405020304" pitchFamily="18" charset="0"/>
              </a:rPr>
              <a:t>7.1 </a:t>
            </a:r>
            <a:r>
              <a:rPr lang="zh-CN" altLang="en-US" sz="1600" b="1" kern="100">
                <a:latin typeface="微软雅黑 Light" panose="020B0502040204020203" pitchFamily="34" charset="-122"/>
                <a:ea typeface="微软雅黑 Light" panose="020B0502040204020203" pitchFamily="34" charset="-122"/>
                <a:cs typeface="Times New Roman" panose="02020603050405020304" pitchFamily="18" charset="0"/>
              </a:rPr>
              <a:t>极坐标系参数转换原理</a:t>
            </a:r>
          </a:p>
          <a:p>
            <a:pPr algn="just">
              <a:lnSpc>
                <a:spcPct val="200000"/>
              </a:lnSpc>
              <a:spcAft>
                <a:spcPts val="0"/>
              </a:spcAft>
            </a:pPr>
            <a:r>
              <a:rPr lang="en-US" altLang="zh-CN" sz="1600" b="1" kern="100">
                <a:latin typeface="微软雅黑 Light" panose="020B0502040204020203" pitchFamily="34" charset="-122"/>
                <a:ea typeface="微软雅黑 Light" panose="020B0502040204020203" pitchFamily="34" charset="-122"/>
                <a:cs typeface="Times New Roman" panose="02020603050405020304" pitchFamily="18" charset="0"/>
              </a:rPr>
              <a:t>7.2 </a:t>
            </a:r>
            <a:r>
              <a:rPr lang="zh-CN" altLang="en-US" sz="1600" b="1" kern="100">
                <a:latin typeface="微软雅黑 Light" panose="020B0502040204020203" pitchFamily="34" charset="-122"/>
                <a:ea typeface="微软雅黑 Light" panose="020B0502040204020203" pitchFamily="34" charset="-122"/>
                <a:cs typeface="Times New Roman" panose="02020603050405020304" pitchFamily="18" charset="0"/>
              </a:rPr>
              <a:t>极坐标系衍生图表类型</a:t>
            </a:r>
          </a:p>
          <a:p>
            <a:pPr algn="just">
              <a:lnSpc>
                <a:spcPct val="200000"/>
              </a:lnSpc>
              <a:spcAft>
                <a:spcPts val="0"/>
              </a:spcAft>
            </a:pPr>
            <a:endPar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200000"/>
              </a:lnSpc>
              <a:spcAft>
                <a:spcPts val="0"/>
              </a:spcAft>
            </a:pPr>
            <a:r>
              <a:rPr lang="en-US" altLang="zh-CN" sz="1600" b="1" kern="100">
                <a:latin typeface="微软雅黑 Light" panose="020B0502040204020203" pitchFamily="34" charset="-122"/>
                <a:ea typeface="微软雅黑 Light" panose="020B0502040204020203" pitchFamily="34" charset="-122"/>
                <a:cs typeface="Times New Roman" panose="02020603050405020304" pitchFamily="18" charset="0"/>
              </a:rPr>
              <a:t>7.3 </a:t>
            </a:r>
            <a:r>
              <a:rPr lang="zh-CN" altLang="en-US" sz="1600" b="1" kern="100">
                <a:latin typeface="微软雅黑 Light" panose="020B0502040204020203" pitchFamily="34" charset="-122"/>
                <a:ea typeface="微软雅黑 Light" panose="020B0502040204020203" pitchFamily="34" charset="-122"/>
                <a:cs typeface="Times New Roman" panose="02020603050405020304" pitchFamily="18" charset="0"/>
              </a:rPr>
              <a:t>极坐标下的标签设定技巧</a:t>
            </a:r>
          </a:p>
          <a:p>
            <a:pPr algn="just">
              <a:lnSpc>
                <a:spcPct val="200000"/>
              </a:lnSpc>
              <a:spcAft>
                <a:spcPts val="0"/>
              </a:spcAft>
            </a:pPr>
            <a:r>
              <a:rPr lang="en-US" altLang="zh-CN" sz="1600" b="1" kern="100">
                <a:latin typeface="微软雅黑 Light" panose="020B0502040204020203" pitchFamily="34" charset="-122"/>
                <a:ea typeface="微软雅黑 Light" panose="020B0502040204020203" pitchFamily="34" charset="-122"/>
                <a:cs typeface="Times New Roman" panose="02020603050405020304" pitchFamily="18" charset="0"/>
              </a:rPr>
              <a:t>7.4 </a:t>
            </a:r>
            <a:r>
              <a:rPr lang="zh-CN" altLang="en-US" sz="1600" b="1" kern="100">
                <a:latin typeface="微软雅黑 Light" panose="020B0502040204020203" pitchFamily="34" charset="-122"/>
                <a:ea typeface="微软雅黑 Light" panose="020B0502040204020203" pitchFamily="34" charset="-122"/>
                <a:cs typeface="Times New Roman" panose="02020603050405020304" pitchFamily="18" charset="0"/>
              </a:rPr>
              <a:t>极坐标下分面操作规则</a:t>
            </a:r>
          </a:p>
        </p:txBody>
      </p:sp>
      <p:sp>
        <p:nvSpPr>
          <p:cNvPr id="4" name="矩形 3">
            <a:extLst>
              <a:ext uri="{FF2B5EF4-FFF2-40B4-BE49-F238E27FC236}">
                <a16:creationId xmlns:a16="http://schemas.microsoft.com/office/drawing/2014/main" id="{4770EC25-F4DD-4C8C-ACB9-07140581E608}"/>
              </a:ext>
            </a:extLst>
          </p:cNvPr>
          <p:cNvSpPr/>
          <p:nvPr/>
        </p:nvSpPr>
        <p:spPr>
          <a:xfrm>
            <a:off x="6096000" y="2188051"/>
            <a:ext cx="4075961" cy="1497013"/>
          </a:xfrm>
          <a:prstGeom prst="rect">
            <a:avLst/>
          </a:prstGeom>
        </p:spPr>
        <p:txBody>
          <a:bodyPr wrap="square">
            <a:spAutoFit/>
          </a:bodyPr>
          <a:lstStyle/>
          <a:p>
            <a:pPr algn="just">
              <a:lnSpc>
                <a:spcPct val="200000"/>
              </a:lnSpc>
            </a:pPr>
            <a:r>
              <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rPr>
              <a:t>7.5 </a:t>
            </a:r>
            <a:r>
              <a:rPr lang="zh-CN" altLang="en-US" sz="1600" kern="100">
                <a:latin typeface="微软雅黑 Light" panose="020B0502040204020203" pitchFamily="34" charset="-122"/>
                <a:ea typeface="微软雅黑 Light" panose="020B0502040204020203" pitchFamily="34" charset="-122"/>
                <a:cs typeface="Times New Roman" panose="02020603050405020304" pitchFamily="18" charset="0"/>
              </a:rPr>
              <a:t>极坐标与高阶仪表盘制作思路</a:t>
            </a:r>
          </a:p>
          <a:p>
            <a:pPr algn="just">
              <a:lnSpc>
                <a:spcPct val="200000"/>
              </a:lnSpc>
            </a:pPr>
            <a:r>
              <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rPr>
              <a:t>7.6 ggplot2</a:t>
            </a:r>
            <a:r>
              <a:rPr lang="zh-CN" altLang="en-US" sz="1600" kern="100">
                <a:latin typeface="微软雅黑 Light" panose="020B0502040204020203" pitchFamily="34" charset="-122"/>
                <a:ea typeface="微软雅黑 Light" panose="020B0502040204020203" pitchFamily="34" charset="-122"/>
                <a:cs typeface="Times New Roman" panose="02020603050405020304" pitchFamily="18" charset="0"/>
              </a:rPr>
              <a:t>辅助极坐标图</a:t>
            </a:r>
            <a:r>
              <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600" kern="100">
                <a:latin typeface="微软雅黑 Light" panose="020B0502040204020203" pitchFamily="34" charset="-122"/>
                <a:ea typeface="微软雅黑 Light" panose="020B0502040204020203" pitchFamily="34" charset="-122"/>
                <a:cs typeface="Times New Roman" panose="02020603050405020304" pitchFamily="18" charset="0"/>
              </a:rPr>
              <a:t>雷达图</a:t>
            </a:r>
          </a:p>
          <a:p>
            <a:pPr algn="just">
              <a:lnSpc>
                <a:spcPct val="200000"/>
              </a:lnSpc>
            </a:pPr>
            <a:r>
              <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rPr>
              <a:t>7.7 ggplot2</a:t>
            </a:r>
            <a:r>
              <a:rPr lang="zh-CN" altLang="en-US" sz="1600" kern="100">
                <a:latin typeface="微软雅黑 Light" panose="020B0502040204020203" pitchFamily="34" charset="-122"/>
                <a:ea typeface="微软雅黑 Light" panose="020B0502040204020203" pitchFamily="34" charset="-122"/>
                <a:cs typeface="Times New Roman" panose="02020603050405020304" pitchFamily="18" charset="0"/>
              </a:rPr>
              <a:t>辅助极坐标图</a:t>
            </a:r>
            <a:r>
              <a:rPr lang="en-US" altLang="zh-CN" sz="1600" kern="10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1600" kern="100">
                <a:latin typeface="微软雅黑 Light" panose="020B0502040204020203" pitchFamily="34" charset="-122"/>
                <a:ea typeface="微软雅黑 Light" panose="020B0502040204020203" pitchFamily="34" charset="-122"/>
                <a:cs typeface="Times New Roman" panose="02020603050405020304" pitchFamily="18" charset="0"/>
              </a:rPr>
              <a:t>气泡饼图</a:t>
            </a:r>
          </a:p>
        </p:txBody>
      </p:sp>
      <p:grpSp>
        <p:nvGrpSpPr>
          <p:cNvPr id="7" name="组合 6">
            <a:extLst>
              <a:ext uri="{FF2B5EF4-FFF2-40B4-BE49-F238E27FC236}">
                <a16:creationId xmlns:a16="http://schemas.microsoft.com/office/drawing/2014/main" id="{DA4DDFE7-0DAE-4363-9CF1-4E02B419314D}"/>
              </a:ext>
            </a:extLst>
          </p:cNvPr>
          <p:cNvGrpSpPr/>
          <p:nvPr/>
        </p:nvGrpSpPr>
        <p:grpSpPr>
          <a:xfrm>
            <a:off x="850693" y="2439573"/>
            <a:ext cx="584258" cy="584258"/>
            <a:chOff x="881185" y="2066639"/>
            <a:chExt cx="584258" cy="584258"/>
          </a:xfrm>
        </p:grpSpPr>
        <p:sp>
          <p:nvSpPr>
            <p:cNvPr id="8" name="椭圆 7">
              <a:extLst>
                <a:ext uri="{FF2B5EF4-FFF2-40B4-BE49-F238E27FC236}">
                  <a16:creationId xmlns:a16="http://schemas.microsoft.com/office/drawing/2014/main" id="{9AFF19D9-B711-45CD-A9E6-968C7FACF935}"/>
                </a:ext>
              </a:extLst>
            </p:cNvPr>
            <p:cNvSpPr/>
            <p:nvPr/>
          </p:nvSpPr>
          <p:spPr>
            <a:xfrm>
              <a:off x="881185" y="2066639"/>
              <a:ext cx="584258" cy="584258"/>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a:extLst>
                <a:ext uri="{FF2B5EF4-FFF2-40B4-BE49-F238E27FC236}">
                  <a16:creationId xmlns:a16="http://schemas.microsoft.com/office/drawing/2014/main" id="{712FDA2D-F40C-43C2-ABCE-46D9FA5EAC7F}"/>
                </a:ext>
              </a:extLst>
            </p:cNvPr>
            <p:cNvSpPr>
              <a:spLocks/>
            </p:cNvSpPr>
            <p:nvPr/>
          </p:nvSpPr>
          <p:spPr bwMode="auto">
            <a:xfrm>
              <a:off x="1048232" y="2263177"/>
              <a:ext cx="289491" cy="210846"/>
            </a:xfrm>
            <a:custGeom>
              <a:avLst/>
              <a:gdLst>
                <a:gd name="T0" fmla="*/ 0 w 5077"/>
                <a:gd name="T1" fmla="*/ 1069342 h 3694"/>
                <a:gd name="T2" fmla="*/ 6379 w 5077"/>
                <a:gd name="T3" fmla="*/ 1133172 h 3694"/>
                <a:gd name="T4" fmla="*/ 25140 w 5077"/>
                <a:gd name="T5" fmla="*/ 1193247 h 3694"/>
                <a:gd name="T6" fmla="*/ 54407 w 5077"/>
                <a:gd name="T7" fmla="*/ 1246939 h 3694"/>
                <a:gd name="T8" fmla="*/ 93430 w 5077"/>
                <a:gd name="T9" fmla="*/ 1293873 h 3694"/>
                <a:gd name="T10" fmla="*/ 140333 w 5077"/>
                <a:gd name="T11" fmla="*/ 1332922 h 3694"/>
                <a:gd name="T12" fmla="*/ 193990 w 5077"/>
                <a:gd name="T13" fmla="*/ 1361833 h 3694"/>
                <a:gd name="T14" fmla="*/ 254025 w 5077"/>
                <a:gd name="T15" fmla="*/ 1380232 h 3694"/>
                <a:gd name="T16" fmla="*/ 317813 w 5077"/>
                <a:gd name="T17" fmla="*/ 1386990 h 3694"/>
                <a:gd name="T18" fmla="*/ 1099399 w 5077"/>
                <a:gd name="T19" fmla="*/ 1385488 h 3694"/>
                <a:gd name="T20" fmla="*/ 1161311 w 5077"/>
                <a:gd name="T21" fmla="*/ 1372722 h 3694"/>
                <a:gd name="T22" fmla="*/ 1218344 w 5077"/>
                <a:gd name="T23" fmla="*/ 1348692 h 3694"/>
                <a:gd name="T24" fmla="*/ 1268999 w 5077"/>
                <a:gd name="T25" fmla="*/ 1314524 h 3694"/>
                <a:gd name="T26" fmla="*/ 1312150 w 5077"/>
                <a:gd name="T27" fmla="*/ 1271345 h 3694"/>
                <a:gd name="T28" fmla="*/ 1346295 w 5077"/>
                <a:gd name="T29" fmla="*/ 1220656 h 3694"/>
                <a:gd name="T30" fmla="*/ 1370309 w 5077"/>
                <a:gd name="T31" fmla="*/ 1163585 h 3694"/>
                <a:gd name="T32" fmla="*/ 1383067 w 5077"/>
                <a:gd name="T33" fmla="*/ 1101632 h 3694"/>
                <a:gd name="T34" fmla="*/ 1513269 w 5077"/>
                <a:gd name="T35" fmla="*/ 785110 h 3694"/>
                <a:gd name="T36" fmla="*/ 1572929 w 5077"/>
                <a:gd name="T37" fmla="*/ 780604 h 3694"/>
                <a:gd name="T38" fmla="*/ 1647973 w 5077"/>
                <a:gd name="T39" fmla="*/ 761455 h 3694"/>
                <a:gd name="T40" fmla="*/ 1716639 w 5077"/>
                <a:gd name="T41" fmla="*/ 728038 h 3694"/>
                <a:gd name="T42" fmla="*/ 1776674 w 5077"/>
                <a:gd name="T43" fmla="*/ 682982 h 3694"/>
                <a:gd name="T44" fmla="*/ 1827329 w 5077"/>
                <a:gd name="T45" fmla="*/ 627412 h 3694"/>
                <a:gd name="T46" fmla="*/ 1866352 w 5077"/>
                <a:gd name="T47" fmla="*/ 562456 h 3694"/>
                <a:gd name="T48" fmla="*/ 1892993 w 5077"/>
                <a:gd name="T49" fmla="*/ 490741 h 3694"/>
                <a:gd name="T50" fmla="*/ 1904625 w 5077"/>
                <a:gd name="T51" fmla="*/ 413018 h 3694"/>
                <a:gd name="T52" fmla="*/ 1903124 w 5077"/>
                <a:gd name="T53" fmla="*/ 352567 h 3694"/>
                <a:gd name="T54" fmla="*/ 1887740 w 5077"/>
                <a:gd name="T55" fmla="*/ 275971 h 3694"/>
                <a:gd name="T56" fmla="*/ 1857722 w 5077"/>
                <a:gd name="T57" fmla="*/ 205758 h 3694"/>
                <a:gd name="T58" fmla="*/ 1815322 w 5077"/>
                <a:gd name="T59" fmla="*/ 143430 h 3694"/>
                <a:gd name="T60" fmla="*/ 1762416 w 5077"/>
                <a:gd name="T61" fmla="*/ 89738 h 3694"/>
                <a:gd name="T62" fmla="*/ 1699754 w 5077"/>
                <a:gd name="T63" fmla="*/ 47685 h 3694"/>
                <a:gd name="T64" fmla="*/ 1629587 w 5077"/>
                <a:gd name="T65" fmla="*/ 18023 h 3694"/>
                <a:gd name="T66" fmla="*/ 1553042 w 5077"/>
                <a:gd name="T67" fmla="*/ 2253 h 3694"/>
                <a:gd name="T68" fmla="*/ 1513269 w 5077"/>
                <a:gd name="T69" fmla="*/ 572969 h 3694"/>
                <a:gd name="T70" fmla="*/ 1513269 w 5077"/>
                <a:gd name="T71" fmla="*/ 212141 h 3694"/>
                <a:gd name="T72" fmla="*/ 1549665 w 5077"/>
                <a:gd name="T73" fmla="*/ 215896 h 3694"/>
                <a:gd name="T74" fmla="*/ 1583060 w 5077"/>
                <a:gd name="T75" fmla="*/ 226034 h 3694"/>
                <a:gd name="T76" fmla="*/ 1613828 w 5077"/>
                <a:gd name="T77" fmla="*/ 242930 h 3694"/>
                <a:gd name="T78" fmla="*/ 1640469 w 5077"/>
                <a:gd name="T79" fmla="*/ 265083 h 3694"/>
                <a:gd name="T80" fmla="*/ 1662607 w 5077"/>
                <a:gd name="T81" fmla="*/ 291741 h 3694"/>
                <a:gd name="T82" fmla="*/ 1679117 w 5077"/>
                <a:gd name="T83" fmla="*/ 322154 h 3694"/>
                <a:gd name="T84" fmla="*/ 1689998 w 5077"/>
                <a:gd name="T85" fmla="*/ 356322 h 3694"/>
                <a:gd name="T86" fmla="*/ 1693375 w 5077"/>
                <a:gd name="T87" fmla="*/ 392743 h 3694"/>
                <a:gd name="T88" fmla="*/ 1691124 w 5077"/>
                <a:gd name="T89" fmla="*/ 419777 h 3694"/>
                <a:gd name="T90" fmla="*/ 1682494 w 5077"/>
                <a:gd name="T91" fmla="*/ 454320 h 3694"/>
                <a:gd name="T92" fmla="*/ 1667110 w 5077"/>
                <a:gd name="T93" fmla="*/ 486235 h 3694"/>
                <a:gd name="T94" fmla="*/ 1646472 w 5077"/>
                <a:gd name="T95" fmla="*/ 513644 h 3694"/>
                <a:gd name="T96" fmla="*/ 1620957 w 5077"/>
                <a:gd name="T97" fmla="*/ 537299 h 3694"/>
                <a:gd name="T98" fmla="*/ 1591315 w 5077"/>
                <a:gd name="T99" fmla="*/ 555322 h 3694"/>
                <a:gd name="T100" fmla="*/ 1558295 w 5077"/>
                <a:gd name="T101" fmla="*/ 567712 h 3694"/>
                <a:gd name="T102" fmla="*/ 1522274 w 5077"/>
                <a:gd name="T103" fmla="*/ 572969 h 36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077" h="3694">
                  <a:moveTo>
                    <a:pt x="4033" y="0"/>
                  </a:moveTo>
                  <a:lnTo>
                    <a:pt x="0" y="0"/>
                  </a:lnTo>
                  <a:lnTo>
                    <a:pt x="0" y="2848"/>
                  </a:lnTo>
                  <a:lnTo>
                    <a:pt x="1" y="2891"/>
                  </a:lnTo>
                  <a:lnTo>
                    <a:pt x="5" y="2934"/>
                  </a:lnTo>
                  <a:lnTo>
                    <a:pt x="10" y="2977"/>
                  </a:lnTo>
                  <a:lnTo>
                    <a:pt x="17" y="3018"/>
                  </a:lnTo>
                  <a:lnTo>
                    <a:pt x="27" y="3060"/>
                  </a:lnTo>
                  <a:lnTo>
                    <a:pt x="38" y="3099"/>
                  </a:lnTo>
                  <a:lnTo>
                    <a:pt x="51" y="3138"/>
                  </a:lnTo>
                  <a:lnTo>
                    <a:pt x="67" y="3178"/>
                  </a:lnTo>
                  <a:lnTo>
                    <a:pt x="85" y="3214"/>
                  </a:lnTo>
                  <a:lnTo>
                    <a:pt x="103" y="3251"/>
                  </a:lnTo>
                  <a:lnTo>
                    <a:pt x="123" y="3287"/>
                  </a:lnTo>
                  <a:lnTo>
                    <a:pt x="145" y="3321"/>
                  </a:lnTo>
                  <a:lnTo>
                    <a:pt x="169" y="3354"/>
                  </a:lnTo>
                  <a:lnTo>
                    <a:pt x="194" y="3386"/>
                  </a:lnTo>
                  <a:lnTo>
                    <a:pt x="221" y="3417"/>
                  </a:lnTo>
                  <a:lnTo>
                    <a:pt x="249" y="3446"/>
                  </a:lnTo>
                  <a:lnTo>
                    <a:pt x="278" y="3474"/>
                  </a:lnTo>
                  <a:lnTo>
                    <a:pt x="309" y="3501"/>
                  </a:lnTo>
                  <a:lnTo>
                    <a:pt x="341" y="3526"/>
                  </a:lnTo>
                  <a:lnTo>
                    <a:pt x="374" y="3550"/>
                  </a:lnTo>
                  <a:lnTo>
                    <a:pt x="408" y="3571"/>
                  </a:lnTo>
                  <a:lnTo>
                    <a:pt x="444" y="3592"/>
                  </a:lnTo>
                  <a:lnTo>
                    <a:pt x="481" y="3610"/>
                  </a:lnTo>
                  <a:lnTo>
                    <a:pt x="517" y="3627"/>
                  </a:lnTo>
                  <a:lnTo>
                    <a:pt x="557" y="3643"/>
                  </a:lnTo>
                  <a:lnTo>
                    <a:pt x="596" y="3656"/>
                  </a:lnTo>
                  <a:lnTo>
                    <a:pt x="636" y="3668"/>
                  </a:lnTo>
                  <a:lnTo>
                    <a:pt x="677" y="3676"/>
                  </a:lnTo>
                  <a:lnTo>
                    <a:pt x="718" y="3684"/>
                  </a:lnTo>
                  <a:lnTo>
                    <a:pt x="761" y="3690"/>
                  </a:lnTo>
                  <a:lnTo>
                    <a:pt x="804" y="3692"/>
                  </a:lnTo>
                  <a:lnTo>
                    <a:pt x="847" y="3694"/>
                  </a:lnTo>
                  <a:lnTo>
                    <a:pt x="2843" y="3694"/>
                  </a:lnTo>
                  <a:lnTo>
                    <a:pt x="2887" y="3692"/>
                  </a:lnTo>
                  <a:lnTo>
                    <a:pt x="2930" y="3690"/>
                  </a:lnTo>
                  <a:lnTo>
                    <a:pt x="2971" y="3684"/>
                  </a:lnTo>
                  <a:lnTo>
                    <a:pt x="3013" y="3676"/>
                  </a:lnTo>
                  <a:lnTo>
                    <a:pt x="3055" y="3668"/>
                  </a:lnTo>
                  <a:lnTo>
                    <a:pt x="3095" y="3656"/>
                  </a:lnTo>
                  <a:lnTo>
                    <a:pt x="3134" y="3643"/>
                  </a:lnTo>
                  <a:lnTo>
                    <a:pt x="3172" y="3627"/>
                  </a:lnTo>
                  <a:lnTo>
                    <a:pt x="3210" y="3610"/>
                  </a:lnTo>
                  <a:lnTo>
                    <a:pt x="3247" y="3592"/>
                  </a:lnTo>
                  <a:lnTo>
                    <a:pt x="3283" y="3571"/>
                  </a:lnTo>
                  <a:lnTo>
                    <a:pt x="3317" y="3550"/>
                  </a:lnTo>
                  <a:lnTo>
                    <a:pt x="3350" y="3526"/>
                  </a:lnTo>
                  <a:lnTo>
                    <a:pt x="3382" y="3501"/>
                  </a:lnTo>
                  <a:lnTo>
                    <a:pt x="3413" y="3474"/>
                  </a:lnTo>
                  <a:lnTo>
                    <a:pt x="3442" y="3446"/>
                  </a:lnTo>
                  <a:lnTo>
                    <a:pt x="3470" y="3417"/>
                  </a:lnTo>
                  <a:lnTo>
                    <a:pt x="3497" y="3386"/>
                  </a:lnTo>
                  <a:lnTo>
                    <a:pt x="3522" y="3354"/>
                  </a:lnTo>
                  <a:lnTo>
                    <a:pt x="3545" y="3321"/>
                  </a:lnTo>
                  <a:lnTo>
                    <a:pt x="3567" y="3287"/>
                  </a:lnTo>
                  <a:lnTo>
                    <a:pt x="3588" y="3251"/>
                  </a:lnTo>
                  <a:lnTo>
                    <a:pt x="3606" y="3214"/>
                  </a:lnTo>
                  <a:lnTo>
                    <a:pt x="3623" y="3178"/>
                  </a:lnTo>
                  <a:lnTo>
                    <a:pt x="3638" y="3138"/>
                  </a:lnTo>
                  <a:lnTo>
                    <a:pt x="3652" y="3099"/>
                  </a:lnTo>
                  <a:lnTo>
                    <a:pt x="3663" y="3060"/>
                  </a:lnTo>
                  <a:lnTo>
                    <a:pt x="3672" y="3018"/>
                  </a:lnTo>
                  <a:lnTo>
                    <a:pt x="3680" y="2977"/>
                  </a:lnTo>
                  <a:lnTo>
                    <a:pt x="3686" y="2934"/>
                  </a:lnTo>
                  <a:lnTo>
                    <a:pt x="3688" y="2891"/>
                  </a:lnTo>
                  <a:lnTo>
                    <a:pt x="3690" y="2848"/>
                  </a:lnTo>
                  <a:lnTo>
                    <a:pt x="3690" y="2091"/>
                  </a:lnTo>
                  <a:lnTo>
                    <a:pt x="4033" y="2091"/>
                  </a:lnTo>
                  <a:lnTo>
                    <a:pt x="4087" y="2090"/>
                  </a:lnTo>
                  <a:lnTo>
                    <a:pt x="4139" y="2087"/>
                  </a:lnTo>
                  <a:lnTo>
                    <a:pt x="4192" y="2079"/>
                  </a:lnTo>
                  <a:lnTo>
                    <a:pt x="4242" y="2071"/>
                  </a:lnTo>
                  <a:lnTo>
                    <a:pt x="4294" y="2058"/>
                  </a:lnTo>
                  <a:lnTo>
                    <a:pt x="4343" y="2044"/>
                  </a:lnTo>
                  <a:lnTo>
                    <a:pt x="4392" y="2028"/>
                  </a:lnTo>
                  <a:lnTo>
                    <a:pt x="4439" y="2009"/>
                  </a:lnTo>
                  <a:lnTo>
                    <a:pt x="4485" y="1989"/>
                  </a:lnTo>
                  <a:lnTo>
                    <a:pt x="4530" y="1965"/>
                  </a:lnTo>
                  <a:lnTo>
                    <a:pt x="4575" y="1939"/>
                  </a:lnTo>
                  <a:lnTo>
                    <a:pt x="4616" y="1913"/>
                  </a:lnTo>
                  <a:lnTo>
                    <a:pt x="4658" y="1883"/>
                  </a:lnTo>
                  <a:lnTo>
                    <a:pt x="4697" y="1852"/>
                  </a:lnTo>
                  <a:lnTo>
                    <a:pt x="4735" y="1819"/>
                  </a:lnTo>
                  <a:lnTo>
                    <a:pt x="4771" y="1785"/>
                  </a:lnTo>
                  <a:lnTo>
                    <a:pt x="4806" y="1748"/>
                  </a:lnTo>
                  <a:lnTo>
                    <a:pt x="4838" y="1710"/>
                  </a:lnTo>
                  <a:lnTo>
                    <a:pt x="4870" y="1671"/>
                  </a:lnTo>
                  <a:lnTo>
                    <a:pt x="4899" y="1629"/>
                  </a:lnTo>
                  <a:lnTo>
                    <a:pt x="4926" y="1588"/>
                  </a:lnTo>
                  <a:lnTo>
                    <a:pt x="4951" y="1544"/>
                  </a:lnTo>
                  <a:lnTo>
                    <a:pt x="4974" y="1498"/>
                  </a:lnTo>
                  <a:lnTo>
                    <a:pt x="4995" y="1452"/>
                  </a:lnTo>
                  <a:lnTo>
                    <a:pt x="5015" y="1405"/>
                  </a:lnTo>
                  <a:lnTo>
                    <a:pt x="5031" y="1356"/>
                  </a:lnTo>
                  <a:lnTo>
                    <a:pt x="5045" y="1307"/>
                  </a:lnTo>
                  <a:lnTo>
                    <a:pt x="5056" y="1255"/>
                  </a:lnTo>
                  <a:lnTo>
                    <a:pt x="5066" y="1204"/>
                  </a:lnTo>
                  <a:lnTo>
                    <a:pt x="5072" y="1153"/>
                  </a:lnTo>
                  <a:lnTo>
                    <a:pt x="5076" y="1100"/>
                  </a:lnTo>
                  <a:lnTo>
                    <a:pt x="5077" y="1046"/>
                  </a:lnTo>
                  <a:lnTo>
                    <a:pt x="5076" y="992"/>
                  </a:lnTo>
                  <a:lnTo>
                    <a:pt x="5072" y="939"/>
                  </a:lnTo>
                  <a:lnTo>
                    <a:pt x="5066" y="887"/>
                  </a:lnTo>
                  <a:lnTo>
                    <a:pt x="5056" y="835"/>
                  </a:lnTo>
                  <a:lnTo>
                    <a:pt x="5045" y="785"/>
                  </a:lnTo>
                  <a:lnTo>
                    <a:pt x="5031" y="735"/>
                  </a:lnTo>
                  <a:lnTo>
                    <a:pt x="5015" y="687"/>
                  </a:lnTo>
                  <a:lnTo>
                    <a:pt x="4995" y="639"/>
                  </a:lnTo>
                  <a:lnTo>
                    <a:pt x="4974" y="592"/>
                  </a:lnTo>
                  <a:lnTo>
                    <a:pt x="4951" y="548"/>
                  </a:lnTo>
                  <a:lnTo>
                    <a:pt x="4926" y="504"/>
                  </a:lnTo>
                  <a:lnTo>
                    <a:pt x="4899" y="461"/>
                  </a:lnTo>
                  <a:lnTo>
                    <a:pt x="4870" y="421"/>
                  </a:lnTo>
                  <a:lnTo>
                    <a:pt x="4838" y="382"/>
                  </a:lnTo>
                  <a:lnTo>
                    <a:pt x="4806" y="344"/>
                  </a:lnTo>
                  <a:lnTo>
                    <a:pt x="4771" y="307"/>
                  </a:lnTo>
                  <a:lnTo>
                    <a:pt x="4735" y="272"/>
                  </a:lnTo>
                  <a:lnTo>
                    <a:pt x="4697" y="239"/>
                  </a:lnTo>
                  <a:lnTo>
                    <a:pt x="4658" y="209"/>
                  </a:lnTo>
                  <a:lnTo>
                    <a:pt x="4616" y="179"/>
                  </a:lnTo>
                  <a:lnTo>
                    <a:pt x="4575" y="152"/>
                  </a:lnTo>
                  <a:lnTo>
                    <a:pt x="4530" y="127"/>
                  </a:lnTo>
                  <a:lnTo>
                    <a:pt x="4485" y="103"/>
                  </a:lnTo>
                  <a:lnTo>
                    <a:pt x="4439" y="82"/>
                  </a:lnTo>
                  <a:lnTo>
                    <a:pt x="4392" y="64"/>
                  </a:lnTo>
                  <a:lnTo>
                    <a:pt x="4343" y="48"/>
                  </a:lnTo>
                  <a:lnTo>
                    <a:pt x="4294" y="33"/>
                  </a:lnTo>
                  <a:lnTo>
                    <a:pt x="4242" y="22"/>
                  </a:lnTo>
                  <a:lnTo>
                    <a:pt x="4192" y="13"/>
                  </a:lnTo>
                  <a:lnTo>
                    <a:pt x="4139" y="6"/>
                  </a:lnTo>
                  <a:lnTo>
                    <a:pt x="4087" y="2"/>
                  </a:lnTo>
                  <a:lnTo>
                    <a:pt x="4033" y="0"/>
                  </a:lnTo>
                  <a:close/>
                  <a:moveTo>
                    <a:pt x="4033" y="1526"/>
                  </a:moveTo>
                  <a:lnTo>
                    <a:pt x="3690" y="1526"/>
                  </a:lnTo>
                  <a:lnTo>
                    <a:pt x="3690" y="565"/>
                  </a:lnTo>
                  <a:lnTo>
                    <a:pt x="4033" y="565"/>
                  </a:lnTo>
                  <a:lnTo>
                    <a:pt x="4057" y="565"/>
                  </a:lnTo>
                  <a:lnTo>
                    <a:pt x="4082" y="568"/>
                  </a:lnTo>
                  <a:lnTo>
                    <a:pt x="4105" y="570"/>
                  </a:lnTo>
                  <a:lnTo>
                    <a:pt x="4130" y="575"/>
                  </a:lnTo>
                  <a:lnTo>
                    <a:pt x="4153" y="580"/>
                  </a:lnTo>
                  <a:lnTo>
                    <a:pt x="4175" y="586"/>
                  </a:lnTo>
                  <a:lnTo>
                    <a:pt x="4197" y="594"/>
                  </a:lnTo>
                  <a:lnTo>
                    <a:pt x="4219" y="602"/>
                  </a:lnTo>
                  <a:lnTo>
                    <a:pt x="4241" y="612"/>
                  </a:lnTo>
                  <a:lnTo>
                    <a:pt x="4261" y="623"/>
                  </a:lnTo>
                  <a:lnTo>
                    <a:pt x="4282" y="634"/>
                  </a:lnTo>
                  <a:lnTo>
                    <a:pt x="4301" y="647"/>
                  </a:lnTo>
                  <a:lnTo>
                    <a:pt x="4320" y="661"/>
                  </a:lnTo>
                  <a:lnTo>
                    <a:pt x="4338" y="674"/>
                  </a:lnTo>
                  <a:lnTo>
                    <a:pt x="4355" y="690"/>
                  </a:lnTo>
                  <a:lnTo>
                    <a:pt x="4372" y="706"/>
                  </a:lnTo>
                  <a:lnTo>
                    <a:pt x="4388" y="722"/>
                  </a:lnTo>
                  <a:lnTo>
                    <a:pt x="4403" y="741"/>
                  </a:lnTo>
                  <a:lnTo>
                    <a:pt x="4418" y="758"/>
                  </a:lnTo>
                  <a:lnTo>
                    <a:pt x="4431" y="777"/>
                  </a:lnTo>
                  <a:lnTo>
                    <a:pt x="4443" y="797"/>
                  </a:lnTo>
                  <a:lnTo>
                    <a:pt x="4454" y="817"/>
                  </a:lnTo>
                  <a:lnTo>
                    <a:pt x="4466" y="837"/>
                  </a:lnTo>
                  <a:lnTo>
                    <a:pt x="4475" y="858"/>
                  </a:lnTo>
                  <a:lnTo>
                    <a:pt x="4484" y="880"/>
                  </a:lnTo>
                  <a:lnTo>
                    <a:pt x="4491" y="902"/>
                  </a:lnTo>
                  <a:lnTo>
                    <a:pt x="4497" y="926"/>
                  </a:lnTo>
                  <a:lnTo>
                    <a:pt x="4504" y="949"/>
                  </a:lnTo>
                  <a:lnTo>
                    <a:pt x="4507" y="972"/>
                  </a:lnTo>
                  <a:lnTo>
                    <a:pt x="4511" y="997"/>
                  </a:lnTo>
                  <a:lnTo>
                    <a:pt x="4512" y="1021"/>
                  </a:lnTo>
                  <a:lnTo>
                    <a:pt x="4513" y="1046"/>
                  </a:lnTo>
                  <a:lnTo>
                    <a:pt x="4512" y="1070"/>
                  </a:lnTo>
                  <a:lnTo>
                    <a:pt x="4511" y="1095"/>
                  </a:lnTo>
                  <a:lnTo>
                    <a:pt x="4507" y="1118"/>
                  </a:lnTo>
                  <a:lnTo>
                    <a:pt x="4504" y="1143"/>
                  </a:lnTo>
                  <a:lnTo>
                    <a:pt x="4497" y="1166"/>
                  </a:lnTo>
                  <a:lnTo>
                    <a:pt x="4491" y="1188"/>
                  </a:lnTo>
                  <a:lnTo>
                    <a:pt x="4484" y="1210"/>
                  </a:lnTo>
                  <a:lnTo>
                    <a:pt x="4475" y="1232"/>
                  </a:lnTo>
                  <a:lnTo>
                    <a:pt x="4466" y="1254"/>
                  </a:lnTo>
                  <a:lnTo>
                    <a:pt x="4454" y="1275"/>
                  </a:lnTo>
                  <a:lnTo>
                    <a:pt x="4443" y="1295"/>
                  </a:lnTo>
                  <a:lnTo>
                    <a:pt x="4431" y="1314"/>
                  </a:lnTo>
                  <a:lnTo>
                    <a:pt x="4418" y="1333"/>
                  </a:lnTo>
                  <a:lnTo>
                    <a:pt x="4403" y="1351"/>
                  </a:lnTo>
                  <a:lnTo>
                    <a:pt x="4388" y="1368"/>
                  </a:lnTo>
                  <a:lnTo>
                    <a:pt x="4372" y="1385"/>
                  </a:lnTo>
                  <a:lnTo>
                    <a:pt x="4355" y="1401"/>
                  </a:lnTo>
                  <a:lnTo>
                    <a:pt x="4338" y="1416"/>
                  </a:lnTo>
                  <a:lnTo>
                    <a:pt x="4320" y="1431"/>
                  </a:lnTo>
                  <a:lnTo>
                    <a:pt x="4301" y="1444"/>
                  </a:lnTo>
                  <a:lnTo>
                    <a:pt x="4282" y="1457"/>
                  </a:lnTo>
                  <a:lnTo>
                    <a:pt x="4261" y="1469"/>
                  </a:lnTo>
                  <a:lnTo>
                    <a:pt x="4241" y="1479"/>
                  </a:lnTo>
                  <a:lnTo>
                    <a:pt x="4219" y="1488"/>
                  </a:lnTo>
                  <a:lnTo>
                    <a:pt x="4197" y="1497"/>
                  </a:lnTo>
                  <a:lnTo>
                    <a:pt x="4175" y="1504"/>
                  </a:lnTo>
                  <a:lnTo>
                    <a:pt x="4153" y="1512"/>
                  </a:lnTo>
                  <a:lnTo>
                    <a:pt x="4130" y="1517"/>
                  </a:lnTo>
                  <a:lnTo>
                    <a:pt x="4105" y="1520"/>
                  </a:lnTo>
                  <a:lnTo>
                    <a:pt x="4082" y="1524"/>
                  </a:lnTo>
                  <a:lnTo>
                    <a:pt x="4057" y="1526"/>
                  </a:lnTo>
                  <a:lnTo>
                    <a:pt x="4033" y="1526"/>
                  </a:lnTo>
                  <a:close/>
                </a:path>
              </a:pathLst>
            </a:custGeom>
            <a:solidFill>
              <a:schemeClr val="bg2">
                <a:lumMod val="50000"/>
              </a:schemeClr>
            </a:solidFill>
            <a:ln>
              <a:noFill/>
            </a:ln>
            <a:extLst/>
          </p:spPr>
          <p:txBody>
            <a:bodyPr rIns="57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10" name="组合 9">
            <a:extLst>
              <a:ext uri="{FF2B5EF4-FFF2-40B4-BE49-F238E27FC236}">
                <a16:creationId xmlns:a16="http://schemas.microsoft.com/office/drawing/2014/main" id="{0F26FE04-02E8-494A-AC85-0C1F5B26B5E5}"/>
              </a:ext>
            </a:extLst>
          </p:cNvPr>
          <p:cNvGrpSpPr/>
          <p:nvPr/>
        </p:nvGrpSpPr>
        <p:grpSpPr>
          <a:xfrm>
            <a:off x="862643" y="3952884"/>
            <a:ext cx="584258" cy="584258"/>
            <a:chOff x="6392927" y="2047778"/>
            <a:chExt cx="584258" cy="584258"/>
          </a:xfrm>
        </p:grpSpPr>
        <p:sp>
          <p:nvSpPr>
            <p:cNvPr id="11" name="椭圆 10">
              <a:extLst>
                <a:ext uri="{FF2B5EF4-FFF2-40B4-BE49-F238E27FC236}">
                  <a16:creationId xmlns:a16="http://schemas.microsoft.com/office/drawing/2014/main" id="{C2033753-D69B-464B-B782-C47EDE2E7D97}"/>
                </a:ext>
              </a:extLst>
            </p:cNvPr>
            <p:cNvSpPr/>
            <p:nvPr/>
          </p:nvSpPr>
          <p:spPr>
            <a:xfrm>
              <a:off x="6392927" y="2047778"/>
              <a:ext cx="584258" cy="584258"/>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a:extLst>
                <a:ext uri="{FF2B5EF4-FFF2-40B4-BE49-F238E27FC236}">
                  <a16:creationId xmlns:a16="http://schemas.microsoft.com/office/drawing/2014/main" id="{4C37E1BD-5C09-4C54-92D1-DCE5CFDF79DB}"/>
                </a:ext>
              </a:extLst>
            </p:cNvPr>
            <p:cNvSpPr>
              <a:spLocks/>
            </p:cNvSpPr>
            <p:nvPr/>
          </p:nvSpPr>
          <p:spPr bwMode="auto">
            <a:xfrm>
              <a:off x="6491612" y="2182584"/>
              <a:ext cx="395674" cy="325112"/>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2">
                <a:lumMod val="50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13" name="组合 12">
            <a:extLst>
              <a:ext uri="{FF2B5EF4-FFF2-40B4-BE49-F238E27FC236}">
                <a16:creationId xmlns:a16="http://schemas.microsoft.com/office/drawing/2014/main" id="{57CD6174-43F9-4FB9-AF0F-8617C90369F4}"/>
              </a:ext>
            </a:extLst>
          </p:cNvPr>
          <p:cNvGrpSpPr/>
          <p:nvPr/>
        </p:nvGrpSpPr>
        <p:grpSpPr>
          <a:xfrm>
            <a:off x="5296199" y="2361410"/>
            <a:ext cx="584258" cy="584258"/>
            <a:chOff x="6392927" y="3440916"/>
            <a:chExt cx="584258" cy="584258"/>
          </a:xfrm>
        </p:grpSpPr>
        <p:grpSp>
          <p:nvGrpSpPr>
            <p:cNvPr id="14" name="组合 13">
              <a:extLst>
                <a:ext uri="{FF2B5EF4-FFF2-40B4-BE49-F238E27FC236}">
                  <a16:creationId xmlns:a16="http://schemas.microsoft.com/office/drawing/2014/main" id="{895BCC92-EA10-4B8D-AFE0-3C4D5FE3B1F5}"/>
                </a:ext>
              </a:extLst>
            </p:cNvPr>
            <p:cNvGrpSpPr/>
            <p:nvPr/>
          </p:nvGrpSpPr>
          <p:grpSpPr>
            <a:xfrm>
              <a:off x="6511542" y="3575630"/>
              <a:ext cx="347028" cy="301838"/>
              <a:chOff x="10633575" y="5800139"/>
              <a:chExt cx="562057" cy="488866"/>
            </a:xfrm>
            <a:solidFill>
              <a:schemeClr val="bg2">
                <a:lumMod val="50000"/>
              </a:schemeClr>
            </a:solidFill>
          </p:grpSpPr>
          <p:sp>
            <p:nvSpPr>
              <p:cNvPr id="16" name="Oval 251">
                <a:extLst>
                  <a:ext uri="{FF2B5EF4-FFF2-40B4-BE49-F238E27FC236}">
                    <a16:creationId xmlns:a16="http://schemas.microsoft.com/office/drawing/2014/main" id="{4F83A158-FA54-48F6-B13C-701AA0DB9404}"/>
                  </a:ext>
                </a:extLst>
              </p:cNvPr>
              <p:cNvSpPr>
                <a:spLocks noChangeArrowheads="1"/>
              </p:cNvSpPr>
              <p:nvPr/>
            </p:nvSpPr>
            <p:spPr bwMode="auto">
              <a:xfrm>
                <a:off x="10730243" y="5830520"/>
                <a:ext cx="70430" cy="88383"/>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252">
                <a:extLst>
                  <a:ext uri="{FF2B5EF4-FFF2-40B4-BE49-F238E27FC236}">
                    <a16:creationId xmlns:a16="http://schemas.microsoft.com/office/drawing/2014/main" id="{40A8DCF5-1B62-4D76-85B5-BDA4F6F26CFB}"/>
                  </a:ext>
                </a:extLst>
              </p:cNvPr>
              <p:cNvSpPr>
                <a:spLocks noEditPoints="1"/>
              </p:cNvSpPr>
              <p:nvPr/>
            </p:nvSpPr>
            <p:spPr bwMode="auto">
              <a:xfrm>
                <a:off x="10633575" y="5896807"/>
                <a:ext cx="225099" cy="392198"/>
              </a:xfrm>
              <a:custGeom>
                <a:avLst/>
                <a:gdLst>
                  <a:gd name="T0" fmla="*/ 82 w 82"/>
                  <a:gd name="T1" fmla="*/ 18 h 143"/>
                  <a:gd name="T2" fmla="*/ 80 w 82"/>
                  <a:gd name="T3" fmla="*/ 0 h 143"/>
                  <a:gd name="T4" fmla="*/ 76 w 82"/>
                  <a:gd name="T5" fmla="*/ 3 h 143"/>
                  <a:gd name="T6" fmla="*/ 59 w 82"/>
                  <a:gd name="T7" fmla="*/ 10 h 143"/>
                  <a:gd name="T8" fmla="*/ 59 w 82"/>
                  <a:gd name="T9" fmla="*/ 12 h 143"/>
                  <a:gd name="T10" fmla="*/ 64 w 82"/>
                  <a:gd name="T11" fmla="*/ 16 h 143"/>
                  <a:gd name="T12" fmla="*/ 58 w 82"/>
                  <a:gd name="T13" fmla="*/ 20 h 143"/>
                  <a:gd name="T14" fmla="*/ 61 w 82"/>
                  <a:gd name="T15" fmla="*/ 25 h 143"/>
                  <a:gd name="T16" fmla="*/ 52 w 82"/>
                  <a:gd name="T17" fmla="*/ 44 h 143"/>
                  <a:gd name="T18" fmla="*/ 51 w 82"/>
                  <a:gd name="T19" fmla="*/ 17 h 143"/>
                  <a:gd name="T20" fmla="*/ 52 w 82"/>
                  <a:gd name="T21" fmla="*/ 16 h 143"/>
                  <a:gd name="T22" fmla="*/ 51 w 82"/>
                  <a:gd name="T23" fmla="*/ 10 h 143"/>
                  <a:gd name="T24" fmla="*/ 45 w 82"/>
                  <a:gd name="T25" fmla="*/ 10 h 143"/>
                  <a:gd name="T26" fmla="*/ 44 w 82"/>
                  <a:gd name="T27" fmla="*/ 16 h 143"/>
                  <a:gd name="T28" fmla="*/ 45 w 82"/>
                  <a:gd name="T29" fmla="*/ 17 h 143"/>
                  <a:gd name="T30" fmla="*/ 44 w 82"/>
                  <a:gd name="T31" fmla="*/ 44 h 143"/>
                  <a:gd name="T32" fmla="*/ 35 w 82"/>
                  <a:gd name="T33" fmla="*/ 25 h 143"/>
                  <a:gd name="T34" fmla="*/ 38 w 82"/>
                  <a:gd name="T35" fmla="*/ 20 h 143"/>
                  <a:gd name="T36" fmla="*/ 31 w 82"/>
                  <a:gd name="T37" fmla="*/ 16 h 143"/>
                  <a:gd name="T38" fmla="*/ 37 w 82"/>
                  <a:gd name="T39" fmla="*/ 12 h 143"/>
                  <a:gd name="T40" fmla="*/ 37 w 82"/>
                  <a:gd name="T41" fmla="*/ 11 h 143"/>
                  <a:gd name="T42" fmla="*/ 30 w 82"/>
                  <a:gd name="T43" fmla="*/ 12 h 143"/>
                  <a:gd name="T44" fmla="*/ 24 w 82"/>
                  <a:gd name="T45" fmla="*/ 15 h 143"/>
                  <a:gd name="T46" fmla="*/ 3 w 82"/>
                  <a:gd name="T47" fmla="*/ 39 h 143"/>
                  <a:gd name="T48" fmla="*/ 2 w 82"/>
                  <a:gd name="T49" fmla="*/ 39 h 143"/>
                  <a:gd name="T50" fmla="*/ 2 w 82"/>
                  <a:gd name="T51" fmla="*/ 39 h 143"/>
                  <a:gd name="T52" fmla="*/ 1 w 82"/>
                  <a:gd name="T53" fmla="*/ 48 h 143"/>
                  <a:gd name="T54" fmla="*/ 1 w 82"/>
                  <a:gd name="T55" fmla="*/ 48 h 143"/>
                  <a:gd name="T56" fmla="*/ 1 w 82"/>
                  <a:gd name="T57" fmla="*/ 48 h 143"/>
                  <a:gd name="T58" fmla="*/ 2 w 82"/>
                  <a:gd name="T59" fmla="*/ 48 h 143"/>
                  <a:gd name="T60" fmla="*/ 2 w 82"/>
                  <a:gd name="T61" fmla="*/ 49 h 143"/>
                  <a:gd name="T62" fmla="*/ 2 w 82"/>
                  <a:gd name="T63" fmla="*/ 50 h 143"/>
                  <a:gd name="T64" fmla="*/ 3 w 82"/>
                  <a:gd name="T65" fmla="*/ 52 h 143"/>
                  <a:gd name="T66" fmla="*/ 5 w 82"/>
                  <a:gd name="T67" fmla="*/ 55 h 143"/>
                  <a:gd name="T68" fmla="*/ 9 w 82"/>
                  <a:gd name="T69" fmla="*/ 62 h 143"/>
                  <a:gd name="T70" fmla="*/ 16 w 82"/>
                  <a:gd name="T71" fmla="*/ 77 h 143"/>
                  <a:gd name="T72" fmla="*/ 26 w 82"/>
                  <a:gd name="T73" fmla="*/ 71 h 143"/>
                  <a:gd name="T74" fmla="*/ 25 w 82"/>
                  <a:gd name="T75" fmla="*/ 81 h 143"/>
                  <a:gd name="T76" fmla="*/ 26 w 82"/>
                  <a:gd name="T77" fmla="*/ 81 h 143"/>
                  <a:gd name="T78" fmla="*/ 27 w 82"/>
                  <a:gd name="T79" fmla="*/ 81 h 143"/>
                  <a:gd name="T80" fmla="*/ 29 w 82"/>
                  <a:gd name="T81" fmla="*/ 143 h 143"/>
                  <a:gd name="T82" fmla="*/ 47 w 82"/>
                  <a:gd name="T83" fmla="*/ 143 h 143"/>
                  <a:gd name="T84" fmla="*/ 47 w 82"/>
                  <a:gd name="T85" fmla="*/ 81 h 143"/>
                  <a:gd name="T86" fmla="*/ 49 w 82"/>
                  <a:gd name="T87" fmla="*/ 81 h 143"/>
                  <a:gd name="T88" fmla="*/ 51 w 82"/>
                  <a:gd name="T89" fmla="*/ 143 h 143"/>
                  <a:gd name="T90" fmla="*/ 69 w 82"/>
                  <a:gd name="T91" fmla="*/ 143 h 143"/>
                  <a:gd name="T92" fmla="*/ 69 w 82"/>
                  <a:gd name="T93" fmla="*/ 81 h 143"/>
                  <a:gd name="T94" fmla="*/ 70 w 82"/>
                  <a:gd name="T95" fmla="*/ 81 h 143"/>
                  <a:gd name="T96" fmla="*/ 70 w 82"/>
                  <a:gd name="T97" fmla="*/ 81 h 143"/>
                  <a:gd name="T98" fmla="*/ 69 w 82"/>
                  <a:gd name="T99" fmla="*/ 23 h 143"/>
                  <a:gd name="T100" fmla="*/ 82 w 82"/>
                  <a:gd name="T101" fmla="*/ 18 h 143"/>
                  <a:gd name="T102" fmla="*/ 26 w 82"/>
                  <a:gd name="T103" fmla="*/ 58 h 143"/>
                  <a:gd name="T104" fmla="*/ 24 w 82"/>
                  <a:gd name="T105" fmla="*/ 54 h 143"/>
                  <a:gd name="T106" fmla="*/ 20 w 82"/>
                  <a:gd name="T107" fmla="*/ 47 h 143"/>
                  <a:gd name="T108" fmla="*/ 19 w 82"/>
                  <a:gd name="T109" fmla="*/ 45 h 143"/>
                  <a:gd name="T110" fmla="*/ 27 w 82"/>
                  <a:gd name="T111" fmla="*/ 35 h 143"/>
                  <a:gd name="T112" fmla="*/ 26 w 82"/>
                  <a:gd name="T113"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43">
                    <a:moveTo>
                      <a:pt x="82" y="18"/>
                    </a:moveTo>
                    <a:cubicBezTo>
                      <a:pt x="80" y="0"/>
                      <a:pt x="80" y="0"/>
                      <a:pt x="80" y="0"/>
                    </a:cubicBezTo>
                    <a:cubicBezTo>
                      <a:pt x="76" y="3"/>
                      <a:pt x="76" y="3"/>
                      <a:pt x="76" y="3"/>
                    </a:cubicBezTo>
                    <a:cubicBezTo>
                      <a:pt x="73" y="4"/>
                      <a:pt x="59" y="10"/>
                      <a:pt x="59" y="10"/>
                    </a:cubicBezTo>
                    <a:cubicBezTo>
                      <a:pt x="59" y="12"/>
                      <a:pt x="59" y="12"/>
                      <a:pt x="59" y="12"/>
                    </a:cubicBezTo>
                    <a:cubicBezTo>
                      <a:pt x="64" y="16"/>
                      <a:pt x="64" y="16"/>
                      <a:pt x="64" y="16"/>
                    </a:cubicBezTo>
                    <a:cubicBezTo>
                      <a:pt x="58" y="20"/>
                      <a:pt x="58" y="20"/>
                      <a:pt x="58" y="20"/>
                    </a:cubicBezTo>
                    <a:cubicBezTo>
                      <a:pt x="61" y="25"/>
                      <a:pt x="61" y="25"/>
                      <a:pt x="61" y="25"/>
                    </a:cubicBezTo>
                    <a:cubicBezTo>
                      <a:pt x="52" y="44"/>
                      <a:pt x="52" y="44"/>
                      <a:pt x="52" y="44"/>
                    </a:cubicBezTo>
                    <a:cubicBezTo>
                      <a:pt x="51" y="17"/>
                      <a:pt x="51" y="17"/>
                      <a:pt x="51" y="17"/>
                    </a:cubicBezTo>
                    <a:cubicBezTo>
                      <a:pt x="52" y="16"/>
                      <a:pt x="52" y="16"/>
                      <a:pt x="52" y="16"/>
                    </a:cubicBezTo>
                    <a:cubicBezTo>
                      <a:pt x="51" y="10"/>
                      <a:pt x="51" y="10"/>
                      <a:pt x="51" y="10"/>
                    </a:cubicBezTo>
                    <a:cubicBezTo>
                      <a:pt x="45" y="10"/>
                      <a:pt x="45" y="10"/>
                      <a:pt x="45" y="10"/>
                    </a:cubicBezTo>
                    <a:cubicBezTo>
                      <a:pt x="44" y="16"/>
                      <a:pt x="44" y="16"/>
                      <a:pt x="44" y="16"/>
                    </a:cubicBezTo>
                    <a:cubicBezTo>
                      <a:pt x="45" y="17"/>
                      <a:pt x="45" y="17"/>
                      <a:pt x="45" y="17"/>
                    </a:cubicBezTo>
                    <a:cubicBezTo>
                      <a:pt x="44" y="44"/>
                      <a:pt x="44" y="44"/>
                      <a:pt x="44" y="44"/>
                    </a:cubicBezTo>
                    <a:cubicBezTo>
                      <a:pt x="35" y="25"/>
                      <a:pt x="35" y="25"/>
                      <a:pt x="35" y="25"/>
                    </a:cubicBezTo>
                    <a:cubicBezTo>
                      <a:pt x="38" y="20"/>
                      <a:pt x="38" y="20"/>
                      <a:pt x="38" y="20"/>
                    </a:cubicBezTo>
                    <a:cubicBezTo>
                      <a:pt x="31" y="16"/>
                      <a:pt x="31" y="16"/>
                      <a:pt x="31" y="16"/>
                    </a:cubicBezTo>
                    <a:cubicBezTo>
                      <a:pt x="37" y="12"/>
                      <a:pt x="37" y="12"/>
                      <a:pt x="37" y="12"/>
                    </a:cubicBezTo>
                    <a:cubicBezTo>
                      <a:pt x="37" y="11"/>
                      <a:pt x="37" y="11"/>
                      <a:pt x="37" y="11"/>
                    </a:cubicBezTo>
                    <a:cubicBezTo>
                      <a:pt x="35" y="12"/>
                      <a:pt x="30" y="12"/>
                      <a:pt x="30" y="12"/>
                    </a:cubicBezTo>
                    <a:cubicBezTo>
                      <a:pt x="28" y="12"/>
                      <a:pt x="26" y="13"/>
                      <a:pt x="24" y="15"/>
                    </a:cubicBezTo>
                    <a:cubicBezTo>
                      <a:pt x="3" y="39"/>
                      <a:pt x="3" y="39"/>
                      <a:pt x="3" y="39"/>
                    </a:cubicBezTo>
                    <a:cubicBezTo>
                      <a:pt x="2" y="39"/>
                      <a:pt x="2" y="39"/>
                      <a:pt x="2" y="39"/>
                    </a:cubicBezTo>
                    <a:cubicBezTo>
                      <a:pt x="2" y="39"/>
                      <a:pt x="2" y="39"/>
                      <a:pt x="2" y="39"/>
                    </a:cubicBezTo>
                    <a:cubicBezTo>
                      <a:pt x="0" y="57"/>
                      <a:pt x="2" y="44"/>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3" y="52"/>
                      <a:pt x="3" y="52"/>
                      <a:pt x="3" y="52"/>
                    </a:cubicBezTo>
                    <a:cubicBezTo>
                      <a:pt x="5" y="55"/>
                      <a:pt x="5" y="55"/>
                      <a:pt x="5" y="55"/>
                    </a:cubicBezTo>
                    <a:cubicBezTo>
                      <a:pt x="9" y="62"/>
                      <a:pt x="9" y="62"/>
                      <a:pt x="9" y="62"/>
                    </a:cubicBezTo>
                    <a:cubicBezTo>
                      <a:pt x="16" y="77"/>
                      <a:pt x="16" y="77"/>
                      <a:pt x="16" y="77"/>
                    </a:cubicBezTo>
                    <a:cubicBezTo>
                      <a:pt x="19" y="75"/>
                      <a:pt x="22" y="73"/>
                      <a:pt x="26" y="71"/>
                    </a:cubicBezTo>
                    <a:cubicBezTo>
                      <a:pt x="26" y="74"/>
                      <a:pt x="26" y="78"/>
                      <a:pt x="25" y="81"/>
                    </a:cubicBezTo>
                    <a:cubicBezTo>
                      <a:pt x="25" y="81"/>
                      <a:pt x="26" y="81"/>
                      <a:pt x="26" y="81"/>
                    </a:cubicBezTo>
                    <a:cubicBezTo>
                      <a:pt x="26" y="81"/>
                      <a:pt x="27" y="81"/>
                      <a:pt x="27" y="81"/>
                    </a:cubicBezTo>
                    <a:cubicBezTo>
                      <a:pt x="29" y="143"/>
                      <a:pt x="29" y="143"/>
                      <a:pt x="29" y="143"/>
                    </a:cubicBezTo>
                    <a:cubicBezTo>
                      <a:pt x="47" y="143"/>
                      <a:pt x="47" y="143"/>
                      <a:pt x="47" y="143"/>
                    </a:cubicBezTo>
                    <a:cubicBezTo>
                      <a:pt x="48" y="125"/>
                      <a:pt x="47" y="93"/>
                      <a:pt x="47" y="81"/>
                    </a:cubicBezTo>
                    <a:cubicBezTo>
                      <a:pt x="48" y="81"/>
                      <a:pt x="48" y="81"/>
                      <a:pt x="49" y="81"/>
                    </a:cubicBezTo>
                    <a:cubicBezTo>
                      <a:pt x="51" y="143"/>
                      <a:pt x="51" y="143"/>
                      <a:pt x="51" y="143"/>
                    </a:cubicBezTo>
                    <a:cubicBezTo>
                      <a:pt x="69" y="143"/>
                      <a:pt x="69" y="143"/>
                      <a:pt x="69" y="143"/>
                    </a:cubicBezTo>
                    <a:cubicBezTo>
                      <a:pt x="69" y="125"/>
                      <a:pt x="69" y="93"/>
                      <a:pt x="69" y="81"/>
                    </a:cubicBezTo>
                    <a:cubicBezTo>
                      <a:pt x="69" y="81"/>
                      <a:pt x="70" y="81"/>
                      <a:pt x="70" y="81"/>
                    </a:cubicBezTo>
                    <a:cubicBezTo>
                      <a:pt x="70" y="81"/>
                      <a:pt x="70" y="81"/>
                      <a:pt x="70" y="81"/>
                    </a:cubicBezTo>
                    <a:cubicBezTo>
                      <a:pt x="70" y="61"/>
                      <a:pt x="70" y="42"/>
                      <a:pt x="69" y="23"/>
                    </a:cubicBezTo>
                    <a:cubicBezTo>
                      <a:pt x="73" y="22"/>
                      <a:pt x="77" y="20"/>
                      <a:pt x="82" y="18"/>
                    </a:cubicBezTo>
                    <a:close/>
                    <a:moveTo>
                      <a:pt x="26" y="58"/>
                    </a:moveTo>
                    <a:cubicBezTo>
                      <a:pt x="24" y="54"/>
                      <a:pt x="24" y="54"/>
                      <a:pt x="24" y="54"/>
                    </a:cubicBezTo>
                    <a:cubicBezTo>
                      <a:pt x="20" y="47"/>
                      <a:pt x="20" y="47"/>
                      <a:pt x="20" y="47"/>
                    </a:cubicBezTo>
                    <a:cubicBezTo>
                      <a:pt x="19" y="45"/>
                      <a:pt x="19" y="45"/>
                      <a:pt x="19" y="45"/>
                    </a:cubicBezTo>
                    <a:cubicBezTo>
                      <a:pt x="27" y="35"/>
                      <a:pt x="27" y="35"/>
                      <a:pt x="27" y="35"/>
                    </a:cubicBezTo>
                    <a:cubicBezTo>
                      <a:pt x="26" y="43"/>
                      <a:pt x="26" y="50"/>
                      <a:pt x="26" y="5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253">
                <a:extLst>
                  <a:ext uri="{FF2B5EF4-FFF2-40B4-BE49-F238E27FC236}">
                    <a16:creationId xmlns:a16="http://schemas.microsoft.com/office/drawing/2014/main" id="{FF75E176-010C-4596-8BE4-E10CE50E6FD2}"/>
                  </a:ext>
                </a:extLst>
              </p:cNvPr>
              <p:cNvSpPr>
                <a:spLocks noEditPoints="1"/>
              </p:cNvSpPr>
              <p:nvPr/>
            </p:nvSpPr>
            <p:spPr bwMode="auto">
              <a:xfrm>
                <a:off x="10833816" y="5800139"/>
                <a:ext cx="361816" cy="283100"/>
              </a:xfrm>
              <a:custGeom>
                <a:avLst/>
                <a:gdLst>
                  <a:gd name="T0" fmla="*/ 23 w 132"/>
                  <a:gd name="T1" fmla="*/ 103 h 103"/>
                  <a:gd name="T2" fmla="*/ 8 w 132"/>
                  <a:gd name="T3" fmla="*/ 89 h 103"/>
                  <a:gd name="T4" fmla="*/ 0 w 132"/>
                  <a:gd name="T5" fmla="*/ 30 h 103"/>
                  <a:gd name="T6" fmla="*/ 4 w 132"/>
                  <a:gd name="T7" fmla="*/ 18 h 103"/>
                  <a:gd name="T8" fmla="*/ 14 w 132"/>
                  <a:gd name="T9" fmla="*/ 13 h 103"/>
                  <a:gd name="T10" fmla="*/ 108 w 132"/>
                  <a:gd name="T11" fmla="*/ 1 h 103"/>
                  <a:gd name="T12" fmla="*/ 125 w 132"/>
                  <a:gd name="T13" fmla="*/ 14 h 103"/>
                  <a:gd name="T14" fmla="*/ 132 w 132"/>
                  <a:gd name="T15" fmla="*/ 74 h 103"/>
                  <a:gd name="T16" fmla="*/ 129 w 132"/>
                  <a:gd name="T17" fmla="*/ 85 h 103"/>
                  <a:gd name="T18" fmla="*/ 119 w 132"/>
                  <a:gd name="T19" fmla="*/ 91 h 103"/>
                  <a:gd name="T20" fmla="*/ 25 w 132"/>
                  <a:gd name="T21" fmla="*/ 102 h 103"/>
                  <a:gd name="T22" fmla="*/ 23 w 132"/>
                  <a:gd name="T23" fmla="*/ 103 h 103"/>
                  <a:gd name="T24" fmla="*/ 109 w 132"/>
                  <a:gd name="T25" fmla="*/ 12 h 103"/>
                  <a:gd name="T26" fmla="*/ 109 w 132"/>
                  <a:gd name="T27" fmla="*/ 12 h 103"/>
                  <a:gd name="T28" fmla="*/ 15 w 132"/>
                  <a:gd name="T29" fmla="*/ 24 h 103"/>
                  <a:gd name="T30" fmla="*/ 13 w 132"/>
                  <a:gd name="T31" fmla="*/ 26 h 103"/>
                  <a:gd name="T32" fmla="*/ 12 w 132"/>
                  <a:gd name="T33" fmla="*/ 28 h 103"/>
                  <a:gd name="T34" fmla="*/ 19 w 132"/>
                  <a:gd name="T35" fmla="*/ 88 h 103"/>
                  <a:gd name="T36" fmla="*/ 23 w 132"/>
                  <a:gd name="T37" fmla="*/ 91 h 103"/>
                  <a:gd name="T38" fmla="*/ 117 w 132"/>
                  <a:gd name="T39" fmla="*/ 79 h 103"/>
                  <a:gd name="T40" fmla="*/ 120 w 132"/>
                  <a:gd name="T41" fmla="*/ 78 h 103"/>
                  <a:gd name="T42" fmla="*/ 120 w 132"/>
                  <a:gd name="T43" fmla="*/ 75 h 103"/>
                  <a:gd name="T44" fmla="*/ 113 w 132"/>
                  <a:gd name="T45" fmla="*/ 16 h 103"/>
                  <a:gd name="T46" fmla="*/ 109 w 132"/>
                  <a:gd name="T47"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03">
                    <a:moveTo>
                      <a:pt x="23" y="103"/>
                    </a:moveTo>
                    <a:cubicBezTo>
                      <a:pt x="15" y="103"/>
                      <a:pt x="9" y="97"/>
                      <a:pt x="8" y="89"/>
                    </a:cubicBezTo>
                    <a:cubicBezTo>
                      <a:pt x="0" y="30"/>
                      <a:pt x="0" y="30"/>
                      <a:pt x="0" y="30"/>
                    </a:cubicBezTo>
                    <a:cubicBezTo>
                      <a:pt x="0" y="26"/>
                      <a:pt x="1" y="22"/>
                      <a:pt x="4" y="18"/>
                    </a:cubicBezTo>
                    <a:cubicBezTo>
                      <a:pt x="6" y="15"/>
                      <a:pt x="10" y="13"/>
                      <a:pt x="14" y="13"/>
                    </a:cubicBezTo>
                    <a:cubicBezTo>
                      <a:pt x="108" y="1"/>
                      <a:pt x="108" y="1"/>
                      <a:pt x="108" y="1"/>
                    </a:cubicBezTo>
                    <a:cubicBezTo>
                      <a:pt x="116" y="0"/>
                      <a:pt x="124" y="6"/>
                      <a:pt x="125" y="14"/>
                    </a:cubicBezTo>
                    <a:cubicBezTo>
                      <a:pt x="132" y="74"/>
                      <a:pt x="132" y="74"/>
                      <a:pt x="132" y="74"/>
                    </a:cubicBezTo>
                    <a:cubicBezTo>
                      <a:pt x="132" y="78"/>
                      <a:pt x="131" y="82"/>
                      <a:pt x="129" y="85"/>
                    </a:cubicBezTo>
                    <a:cubicBezTo>
                      <a:pt x="126" y="88"/>
                      <a:pt x="123" y="90"/>
                      <a:pt x="119" y="91"/>
                    </a:cubicBezTo>
                    <a:cubicBezTo>
                      <a:pt x="25" y="102"/>
                      <a:pt x="25" y="102"/>
                      <a:pt x="25" y="102"/>
                    </a:cubicBezTo>
                    <a:cubicBezTo>
                      <a:pt x="24" y="102"/>
                      <a:pt x="24" y="103"/>
                      <a:pt x="23" y="103"/>
                    </a:cubicBezTo>
                    <a:close/>
                    <a:moveTo>
                      <a:pt x="109" y="12"/>
                    </a:moveTo>
                    <a:cubicBezTo>
                      <a:pt x="109" y="12"/>
                      <a:pt x="109" y="12"/>
                      <a:pt x="109" y="12"/>
                    </a:cubicBezTo>
                    <a:cubicBezTo>
                      <a:pt x="15" y="24"/>
                      <a:pt x="15" y="24"/>
                      <a:pt x="15" y="24"/>
                    </a:cubicBezTo>
                    <a:cubicBezTo>
                      <a:pt x="14" y="24"/>
                      <a:pt x="13" y="25"/>
                      <a:pt x="13" y="26"/>
                    </a:cubicBezTo>
                    <a:cubicBezTo>
                      <a:pt x="12" y="26"/>
                      <a:pt x="12" y="27"/>
                      <a:pt x="12" y="28"/>
                    </a:cubicBezTo>
                    <a:cubicBezTo>
                      <a:pt x="19" y="88"/>
                      <a:pt x="19" y="88"/>
                      <a:pt x="19" y="88"/>
                    </a:cubicBezTo>
                    <a:cubicBezTo>
                      <a:pt x="20" y="90"/>
                      <a:pt x="21" y="91"/>
                      <a:pt x="23" y="91"/>
                    </a:cubicBezTo>
                    <a:cubicBezTo>
                      <a:pt x="117" y="79"/>
                      <a:pt x="117" y="79"/>
                      <a:pt x="117" y="79"/>
                    </a:cubicBezTo>
                    <a:cubicBezTo>
                      <a:pt x="118" y="79"/>
                      <a:pt x="119" y="79"/>
                      <a:pt x="120" y="78"/>
                    </a:cubicBezTo>
                    <a:cubicBezTo>
                      <a:pt x="120" y="77"/>
                      <a:pt x="121" y="76"/>
                      <a:pt x="120" y="75"/>
                    </a:cubicBezTo>
                    <a:cubicBezTo>
                      <a:pt x="113" y="16"/>
                      <a:pt x="113" y="16"/>
                      <a:pt x="113" y="16"/>
                    </a:cubicBezTo>
                    <a:cubicBezTo>
                      <a:pt x="113" y="14"/>
                      <a:pt x="111" y="12"/>
                      <a:pt x="109" y="1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254">
                <a:extLst>
                  <a:ext uri="{FF2B5EF4-FFF2-40B4-BE49-F238E27FC236}">
                    <a16:creationId xmlns:a16="http://schemas.microsoft.com/office/drawing/2014/main" id="{9B075244-E311-4441-BD85-F3BEBE4A0E31}"/>
                  </a:ext>
                </a:extLst>
              </p:cNvPr>
              <p:cNvSpPr>
                <a:spLocks/>
              </p:cNvSpPr>
              <p:nvPr/>
            </p:nvSpPr>
            <p:spPr bwMode="auto">
              <a:xfrm>
                <a:off x="10889055" y="5934094"/>
                <a:ext cx="60763" cy="41429"/>
              </a:xfrm>
              <a:custGeom>
                <a:avLst/>
                <a:gdLst>
                  <a:gd name="T0" fmla="*/ 44 w 44"/>
                  <a:gd name="T1" fmla="*/ 24 h 30"/>
                  <a:gd name="T2" fmla="*/ 4 w 44"/>
                  <a:gd name="T3" fmla="*/ 30 h 30"/>
                  <a:gd name="T4" fmla="*/ 0 w 44"/>
                  <a:gd name="T5" fmla="*/ 4 h 30"/>
                  <a:gd name="T6" fmla="*/ 40 w 44"/>
                  <a:gd name="T7" fmla="*/ 0 h 30"/>
                  <a:gd name="T8" fmla="*/ 44 w 44"/>
                  <a:gd name="T9" fmla="*/ 24 h 30"/>
                </a:gdLst>
                <a:ahLst/>
                <a:cxnLst>
                  <a:cxn ang="0">
                    <a:pos x="T0" y="T1"/>
                  </a:cxn>
                  <a:cxn ang="0">
                    <a:pos x="T2" y="T3"/>
                  </a:cxn>
                  <a:cxn ang="0">
                    <a:pos x="T4" y="T5"/>
                  </a:cxn>
                  <a:cxn ang="0">
                    <a:pos x="T6" y="T7"/>
                  </a:cxn>
                  <a:cxn ang="0">
                    <a:pos x="T8" y="T9"/>
                  </a:cxn>
                </a:cxnLst>
                <a:rect l="0" t="0" r="r" b="b"/>
                <a:pathLst>
                  <a:path w="44" h="30">
                    <a:moveTo>
                      <a:pt x="44" y="24"/>
                    </a:moveTo>
                    <a:lnTo>
                      <a:pt x="4" y="30"/>
                    </a:lnTo>
                    <a:lnTo>
                      <a:pt x="0" y="4"/>
                    </a:lnTo>
                    <a:lnTo>
                      <a:pt x="40" y="0"/>
                    </a:lnTo>
                    <a:lnTo>
                      <a:pt x="44" y="24"/>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255">
                <a:extLst>
                  <a:ext uri="{FF2B5EF4-FFF2-40B4-BE49-F238E27FC236}">
                    <a16:creationId xmlns:a16="http://schemas.microsoft.com/office/drawing/2014/main" id="{DFB622E0-DD1D-4137-AF90-EF14A14B5EB0}"/>
                  </a:ext>
                </a:extLst>
              </p:cNvPr>
              <p:cNvSpPr>
                <a:spLocks/>
              </p:cNvSpPr>
              <p:nvPr/>
            </p:nvSpPr>
            <p:spPr bwMode="auto">
              <a:xfrm>
                <a:off x="10897341" y="5989333"/>
                <a:ext cx="95287" cy="24858"/>
              </a:xfrm>
              <a:custGeom>
                <a:avLst/>
                <a:gdLst>
                  <a:gd name="T0" fmla="*/ 69 w 69"/>
                  <a:gd name="T1" fmla="*/ 10 h 18"/>
                  <a:gd name="T2" fmla="*/ 0 w 69"/>
                  <a:gd name="T3" fmla="*/ 18 h 18"/>
                  <a:gd name="T4" fmla="*/ 0 w 69"/>
                  <a:gd name="T5" fmla="*/ 8 h 18"/>
                  <a:gd name="T6" fmla="*/ 67 w 69"/>
                  <a:gd name="T7" fmla="*/ 0 h 18"/>
                  <a:gd name="T8" fmla="*/ 69 w 69"/>
                  <a:gd name="T9" fmla="*/ 10 h 18"/>
                </a:gdLst>
                <a:ahLst/>
                <a:cxnLst>
                  <a:cxn ang="0">
                    <a:pos x="T0" y="T1"/>
                  </a:cxn>
                  <a:cxn ang="0">
                    <a:pos x="T2" y="T3"/>
                  </a:cxn>
                  <a:cxn ang="0">
                    <a:pos x="T4" y="T5"/>
                  </a:cxn>
                  <a:cxn ang="0">
                    <a:pos x="T6" y="T7"/>
                  </a:cxn>
                  <a:cxn ang="0">
                    <a:pos x="T8" y="T9"/>
                  </a:cxn>
                </a:cxnLst>
                <a:rect l="0" t="0" r="r" b="b"/>
                <a:pathLst>
                  <a:path w="69" h="18">
                    <a:moveTo>
                      <a:pt x="69" y="10"/>
                    </a:moveTo>
                    <a:lnTo>
                      <a:pt x="0" y="18"/>
                    </a:lnTo>
                    <a:lnTo>
                      <a:pt x="0" y="8"/>
                    </a:lnTo>
                    <a:lnTo>
                      <a:pt x="67" y="0"/>
                    </a:lnTo>
                    <a:lnTo>
                      <a:pt x="69"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56">
                <a:extLst>
                  <a:ext uri="{FF2B5EF4-FFF2-40B4-BE49-F238E27FC236}">
                    <a16:creationId xmlns:a16="http://schemas.microsoft.com/office/drawing/2014/main" id="{5A8A93D4-02E7-49EA-BB44-8087B1C19EBE}"/>
                  </a:ext>
                </a:extLst>
              </p:cNvPr>
              <p:cNvSpPr>
                <a:spLocks/>
              </p:cNvSpPr>
              <p:nvPr/>
            </p:nvSpPr>
            <p:spPr bwMode="auto">
              <a:xfrm>
                <a:off x="10998153" y="5981047"/>
                <a:ext cx="58001" cy="22096"/>
              </a:xfrm>
              <a:custGeom>
                <a:avLst/>
                <a:gdLst>
                  <a:gd name="T0" fmla="*/ 42 w 42"/>
                  <a:gd name="T1" fmla="*/ 10 h 16"/>
                  <a:gd name="T2" fmla="*/ 2 w 42"/>
                  <a:gd name="T3" fmla="*/ 16 h 16"/>
                  <a:gd name="T4" fmla="*/ 0 w 42"/>
                  <a:gd name="T5" fmla="*/ 6 h 16"/>
                  <a:gd name="T6" fmla="*/ 40 w 42"/>
                  <a:gd name="T7" fmla="*/ 0 h 16"/>
                  <a:gd name="T8" fmla="*/ 42 w 42"/>
                  <a:gd name="T9" fmla="*/ 10 h 16"/>
                </a:gdLst>
                <a:ahLst/>
                <a:cxnLst>
                  <a:cxn ang="0">
                    <a:pos x="T0" y="T1"/>
                  </a:cxn>
                  <a:cxn ang="0">
                    <a:pos x="T2" y="T3"/>
                  </a:cxn>
                  <a:cxn ang="0">
                    <a:pos x="T4" y="T5"/>
                  </a:cxn>
                  <a:cxn ang="0">
                    <a:pos x="T6" y="T7"/>
                  </a:cxn>
                  <a:cxn ang="0">
                    <a:pos x="T8" y="T9"/>
                  </a:cxn>
                </a:cxnLst>
                <a:rect l="0" t="0" r="r" b="b"/>
                <a:pathLst>
                  <a:path w="42" h="16">
                    <a:moveTo>
                      <a:pt x="42" y="10"/>
                    </a:moveTo>
                    <a:lnTo>
                      <a:pt x="2" y="16"/>
                    </a:lnTo>
                    <a:lnTo>
                      <a:pt x="0" y="6"/>
                    </a:lnTo>
                    <a:lnTo>
                      <a:pt x="40" y="0"/>
                    </a:lnTo>
                    <a:lnTo>
                      <a:pt x="42"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257">
                <a:extLst>
                  <a:ext uri="{FF2B5EF4-FFF2-40B4-BE49-F238E27FC236}">
                    <a16:creationId xmlns:a16="http://schemas.microsoft.com/office/drawing/2014/main" id="{3705AC3F-428C-4185-A1F9-42646FD7D923}"/>
                  </a:ext>
                </a:extLst>
              </p:cNvPr>
              <p:cNvSpPr>
                <a:spLocks/>
              </p:cNvSpPr>
              <p:nvPr/>
            </p:nvSpPr>
            <p:spPr bwMode="auto">
              <a:xfrm>
                <a:off x="11067202" y="5969999"/>
                <a:ext cx="74573" cy="24858"/>
              </a:xfrm>
              <a:custGeom>
                <a:avLst/>
                <a:gdLst>
                  <a:gd name="T0" fmla="*/ 54 w 54"/>
                  <a:gd name="T1" fmla="*/ 10 h 18"/>
                  <a:gd name="T2" fmla="*/ 0 w 54"/>
                  <a:gd name="T3" fmla="*/ 18 h 18"/>
                  <a:gd name="T4" fmla="*/ 0 w 54"/>
                  <a:gd name="T5" fmla="*/ 8 h 18"/>
                  <a:gd name="T6" fmla="*/ 54 w 54"/>
                  <a:gd name="T7" fmla="*/ 0 h 18"/>
                  <a:gd name="T8" fmla="*/ 54 w 54"/>
                  <a:gd name="T9" fmla="*/ 10 h 18"/>
                </a:gdLst>
                <a:ahLst/>
                <a:cxnLst>
                  <a:cxn ang="0">
                    <a:pos x="T0" y="T1"/>
                  </a:cxn>
                  <a:cxn ang="0">
                    <a:pos x="T2" y="T3"/>
                  </a:cxn>
                  <a:cxn ang="0">
                    <a:pos x="T4" y="T5"/>
                  </a:cxn>
                  <a:cxn ang="0">
                    <a:pos x="T6" y="T7"/>
                  </a:cxn>
                  <a:cxn ang="0">
                    <a:pos x="T8" y="T9"/>
                  </a:cxn>
                </a:cxnLst>
                <a:rect l="0" t="0" r="r" b="b"/>
                <a:pathLst>
                  <a:path w="54" h="18">
                    <a:moveTo>
                      <a:pt x="54" y="10"/>
                    </a:moveTo>
                    <a:lnTo>
                      <a:pt x="0" y="18"/>
                    </a:lnTo>
                    <a:lnTo>
                      <a:pt x="0" y="8"/>
                    </a:lnTo>
                    <a:lnTo>
                      <a:pt x="54" y="0"/>
                    </a:lnTo>
                    <a:lnTo>
                      <a:pt x="54"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258">
                <a:extLst>
                  <a:ext uri="{FF2B5EF4-FFF2-40B4-BE49-F238E27FC236}">
                    <a16:creationId xmlns:a16="http://schemas.microsoft.com/office/drawing/2014/main" id="{A9C9F953-63EA-469A-BB04-7F8BDB8F97AB}"/>
                  </a:ext>
                </a:extLst>
              </p:cNvPr>
              <p:cNvSpPr>
                <a:spLocks noEditPoints="1"/>
              </p:cNvSpPr>
              <p:nvPr/>
            </p:nvSpPr>
            <p:spPr bwMode="auto">
              <a:xfrm>
                <a:off x="11034058" y="5855378"/>
                <a:ext cx="96668" cy="92526"/>
              </a:xfrm>
              <a:custGeom>
                <a:avLst/>
                <a:gdLst>
                  <a:gd name="T0" fmla="*/ 17 w 35"/>
                  <a:gd name="T1" fmla="*/ 34 h 34"/>
                  <a:gd name="T2" fmla="*/ 1 w 35"/>
                  <a:gd name="T3" fmla="*/ 20 h 34"/>
                  <a:gd name="T4" fmla="*/ 15 w 35"/>
                  <a:gd name="T5" fmla="*/ 1 h 34"/>
                  <a:gd name="T6" fmla="*/ 34 w 35"/>
                  <a:gd name="T7" fmla="*/ 16 h 34"/>
                  <a:gd name="T8" fmla="*/ 19 w 35"/>
                  <a:gd name="T9" fmla="*/ 34 h 34"/>
                  <a:gd name="T10" fmla="*/ 17 w 35"/>
                  <a:gd name="T11" fmla="*/ 34 h 34"/>
                  <a:gd name="T12" fmla="*/ 17 w 35"/>
                  <a:gd name="T13" fmla="*/ 4 h 34"/>
                  <a:gd name="T14" fmla="*/ 16 w 35"/>
                  <a:gd name="T15" fmla="*/ 4 h 34"/>
                  <a:gd name="T16" fmla="*/ 4 w 35"/>
                  <a:gd name="T17" fmla="*/ 19 h 34"/>
                  <a:gd name="T18" fmla="*/ 19 w 35"/>
                  <a:gd name="T19" fmla="*/ 31 h 34"/>
                  <a:gd name="T20" fmla="*/ 31 w 35"/>
                  <a:gd name="T21" fmla="*/ 16 h 34"/>
                  <a:gd name="T22" fmla="*/ 17 w 35"/>
                  <a:gd name="T2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17" y="34"/>
                    </a:moveTo>
                    <a:cubicBezTo>
                      <a:pt x="9" y="34"/>
                      <a:pt x="2" y="28"/>
                      <a:pt x="1" y="20"/>
                    </a:cubicBezTo>
                    <a:cubicBezTo>
                      <a:pt x="0" y="11"/>
                      <a:pt x="6" y="2"/>
                      <a:pt x="15" y="1"/>
                    </a:cubicBezTo>
                    <a:cubicBezTo>
                      <a:pt x="24" y="0"/>
                      <a:pt x="32" y="7"/>
                      <a:pt x="34" y="16"/>
                    </a:cubicBezTo>
                    <a:cubicBezTo>
                      <a:pt x="35" y="25"/>
                      <a:pt x="28" y="33"/>
                      <a:pt x="19" y="34"/>
                    </a:cubicBezTo>
                    <a:cubicBezTo>
                      <a:pt x="19" y="34"/>
                      <a:pt x="18" y="34"/>
                      <a:pt x="17" y="34"/>
                    </a:cubicBezTo>
                    <a:close/>
                    <a:moveTo>
                      <a:pt x="17" y="4"/>
                    </a:moveTo>
                    <a:cubicBezTo>
                      <a:pt x="17" y="4"/>
                      <a:pt x="16" y="4"/>
                      <a:pt x="16" y="4"/>
                    </a:cubicBezTo>
                    <a:cubicBezTo>
                      <a:pt x="8" y="5"/>
                      <a:pt x="3" y="12"/>
                      <a:pt x="4" y="19"/>
                    </a:cubicBezTo>
                    <a:cubicBezTo>
                      <a:pt x="5" y="27"/>
                      <a:pt x="12" y="32"/>
                      <a:pt x="19" y="31"/>
                    </a:cubicBezTo>
                    <a:cubicBezTo>
                      <a:pt x="26" y="30"/>
                      <a:pt x="32" y="23"/>
                      <a:pt x="31" y="16"/>
                    </a:cubicBezTo>
                    <a:cubicBezTo>
                      <a:pt x="30" y="9"/>
                      <a:pt x="24" y="4"/>
                      <a:pt x="17" y="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259">
                <a:extLst>
                  <a:ext uri="{FF2B5EF4-FFF2-40B4-BE49-F238E27FC236}">
                    <a16:creationId xmlns:a16="http://schemas.microsoft.com/office/drawing/2014/main" id="{2499E94D-17AB-49BA-8DAA-BB877551D169}"/>
                  </a:ext>
                </a:extLst>
              </p:cNvPr>
              <p:cNvSpPr>
                <a:spLocks noEditPoints="1"/>
              </p:cNvSpPr>
              <p:nvPr/>
            </p:nvSpPr>
            <p:spPr bwMode="auto">
              <a:xfrm>
                <a:off x="11058916" y="5858140"/>
                <a:ext cx="44191" cy="89764"/>
              </a:xfrm>
              <a:custGeom>
                <a:avLst/>
                <a:gdLst>
                  <a:gd name="T0" fmla="*/ 10 w 16"/>
                  <a:gd name="T1" fmla="*/ 33 h 33"/>
                  <a:gd name="T2" fmla="*/ 1 w 16"/>
                  <a:gd name="T3" fmla="*/ 18 h 33"/>
                  <a:gd name="T4" fmla="*/ 6 w 16"/>
                  <a:gd name="T5" fmla="*/ 1 h 33"/>
                  <a:gd name="T6" fmla="*/ 16 w 16"/>
                  <a:gd name="T7" fmla="*/ 16 h 33"/>
                  <a:gd name="T8" fmla="*/ 15 w 16"/>
                  <a:gd name="T9" fmla="*/ 27 h 33"/>
                  <a:gd name="T10" fmla="*/ 10 w 16"/>
                  <a:gd name="T11" fmla="*/ 33 h 33"/>
                  <a:gd name="T12" fmla="*/ 10 w 16"/>
                  <a:gd name="T13" fmla="*/ 33 h 33"/>
                  <a:gd name="T14" fmla="*/ 7 w 16"/>
                  <a:gd name="T15" fmla="*/ 4 h 33"/>
                  <a:gd name="T16" fmla="*/ 4 w 16"/>
                  <a:gd name="T17" fmla="*/ 17 h 33"/>
                  <a:gd name="T18" fmla="*/ 10 w 16"/>
                  <a:gd name="T19" fmla="*/ 30 h 33"/>
                  <a:gd name="T20" fmla="*/ 10 w 16"/>
                  <a:gd name="T21" fmla="*/ 30 h 33"/>
                  <a:gd name="T22" fmla="*/ 13 w 16"/>
                  <a:gd name="T23" fmla="*/ 26 h 33"/>
                  <a:gd name="T24" fmla="*/ 13 w 16"/>
                  <a:gd name="T25" fmla="*/ 16 h 33"/>
                  <a:gd name="T26" fmla="*/ 7 w 16"/>
                  <a:gd name="T2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10" y="33"/>
                    </a:moveTo>
                    <a:cubicBezTo>
                      <a:pt x="5" y="33"/>
                      <a:pt x="2" y="25"/>
                      <a:pt x="1" y="18"/>
                    </a:cubicBezTo>
                    <a:cubicBezTo>
                      <a:pt x="0" y="8"/>
                      <a:pt x="2" y="1"/>
                      <a:pt x="6" y="1"/>
                    </a:cubicBezTo>
                    <a:cubicBezTo>
                      <a:pt x="11" y="0"/>
                      <a:pt x="15" y="8"/>
                      <a:pt x="16" y="16"/>
                    </a:cubicBezTo>
                    <a:cubicBezTo>
                      <a:pt x="16" y="20"/>
                      <a:pt x="16" y="24"/>
                      <a:pt x="15" y="27"/>
                    </a:cubicBezTo>
                    <a:cubicBezTo>
                      <a:pt x="14" y="30"/>
                      <a:pt x="13" y="32"/>
                      <a:pt x="10" y="33"/>
                    </a:cubicBezTo>
                    <a:cubicBezTo>
                      <a:pt x="10" y="33"/>
                      <a:pt x="10" y="33"/>
                      <a:pt x="10" y="33"/>
                    </a:cubicBezTo>
                    <a:close/>
                    <a:moveTo>
                      <a:pt x="7" y="4"/>
                    </a:moveTo>
                    <a:cubicBezTo>
                      <a:pt x="5" y="4"/>
                      <a:pt x="3" y="9"/>
                      <a:pt x="4" y="17"/>
                    </a:cubicBezTo>
                    <a:cubicBezTo>
                      <a:pt x="5" y="25"/>
                      <a:pt x="8" y="30"/>
                      <a:pt x="10" y="30"/>
                    </a:cubicBezTo>
                    <a:cubicBezTo>
                      <a:pt x="10" y="30"/>
                      <a:pt x="10" y="30"/>
                      <a:pt x="10" y="30"/>
                    </a:cubicBezTo>
                    <a:cubicBezTo>
                      <a:pt x="11" y="30"/>
                      <a:pt x="12" y="28"/>
                      <a:pt x="13" y="26"/>
                    </a:cubicBezTo>
                    <a:cubicBezTo>
                      <a:pt x="13" y="23"/>
                      <a:pt x="13" y="20"/>
                      <a:pt x="13" y="16"/>
                    </a:cubicBezTo>
                    <a:cubicBezTo>
                      <a:pt x="12" y="8"/>
                      <a:pt x="9" y="4"/>
                      <a:pt x="7" y="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260">
                <a:extLst>
                  <a:ext uri="{FF2B5EF4-FFF2-40B4-BE49-F238E27FC236}">
                    <a16:creationId xmlns:a16="http://schemas.microsoft.com/office/drawing/2014/main" id="{E27A3135-31C9-4FFA-A273-140F0A4DE9AB}"/>
                  </a:ext>
                </a:extLst>
              </p:cNvPr>
              <p:cNvSpPr>
                <a:spLocks/>
              </p:cNvSpPr>
              <p:nvPr/>
            </p:nvSpPr>
            <p:spPr bwMode="auto">
              <a:xfrm>
                <a:off x="11036820" y="5894045"/>
                <a:ext cx="91145" cy="19334"/>
              </a:xfrm>
              <a:custGeom>
                <a:avLst/>
                <a:gdLst>
                  <a:gd name="T0" fmla="*/ 2 w 33"/>
                  <a:gd name="T1" fmla="*/ 7 h 7"/>
                  <a:gd name="T2" fmla="*/ 0 w 33"/>
                  <a:gd name="T3" fmla="*/ 6 h 7"/>
                  <a:gd name="T4" fmla="*/ 1 w 33"/>
                  <a:gd name="T5" fmla="*/ 4 h 7"/>
                  <a:gd name="T6" fmla="*/ 31 w 33"/>
                  <a:gd name="T7" fmla="*/ 0 h 7"/>
                  <a:gd name="T8" fmla="*/ 33 w 33"/>
                  <a:gd name="T9" fmla="*/ 2 h 7"/>
                  <a:gd name="T10" fmla="*/ 31 w 33"/>
                  <a:gd name="T11" fmla="*/ 3 h 7"/>
                  <a:gd name="T12" fmla="*/ 2 w 33"/>
                  <a:gd name="T13" fmla="*/ 7 h 7"/>
                  <a:gd name="T14" fmla="*/ 2 w 33"/>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
                    <a:moveTo>
                      <a:pt x="2" y="7"/>
                    </a:moveTo>
                    <a:cubicBezTo>
                      <a:pt x="1" y="7"/>
                      <a:pt x="0" y="6"/>
                      <a:pt x="0" y="6"/>
                    </a:cubicBezTo>
                    <a:cubicBezTo>
                      <a:pt x="0" y="5"/>
                      <a:pt x="1" y="4"/>
                      <a:pt x="1" y="4"/>
                    </a:cubicBezTo>
                    <a:cubicBezTo>
                      <a:pt x="31" y="0"/>
                      <a:pt x="31" y="0"/>
                      <a:pt x="31" y="0"/>
                    </a:cubicBezTo>
                    <a:cubicBezTo>
                      <a:pt x="32" y="0"/>
                      <a:pt x="33" y="1"/>
                      <a:pt x="33" y="2"/>
                    </a:cubicBezTo>
                    <a:cubicBezTo>
                      <a:pt x="33" y="2"/>
                      <a:pt x="32" y="3"/>
                      <a:pt x="31" y="3"/>
                    </a:cubicBezTo>
                    <a:cubicBezTo>
                      <a:pt x="2" y="7"/>
                      <a:pt x="2" y="7"/>
                      <a:pt x="2" y="7"/>
                    </a:cubicBezTo>
                    <a:cubicBezTo>
                      <a:pt x="2" y="7"/>
                      <a:pt x="2" y="7"/>
                      <a:pt x="2" y="7"/>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261">
                <a:extLst>
                  <a:ext uri="{FF2B5EF4-FFF2-40B4-BE49-F238E27FC236}">
                    <a16:creationId xmlns:a16="http://schemas.microsoft.com/office/drawing/2014/main" id="{0691A3D1-DBE1-4C1F-A4C9-078720DF71F6}"/>
                  </a:ext>
                </a:extLst>
              </p:cNvPr>
              <p:cNvSpPr>
                <a:spLocks/>
              </p:cNvSpPr>
              <p:nvPr/>
            </p:nvSpPr>
            <p:spPr bwMode="auto">
              <a:xfrm>
                <a:off x="11042344" y="5877474"/>
                <a:ext cx="74573" cy="16572"/>
              </a:xfrm>
              <a:custGeom>
                <a:avLst/>
                <a:gdLst>
                  <a:gd name="T0" fmla="*/ 1 w 27"/>
                  <a:gd name="T1" fmla="*/ 6 h 6"/>
                  <a:gd name="T2" fmla="*/ 0 w 27"/>
                  <a:gd name="T3" fmla="*/ 4 h 6"/>
                  <a:gd name="T4" fmla="*/ 1 w 27"/>
                  <a:gd name="T5" fmla="*/ 3 h 6"/>
                  <a:gd name="T6" fmla="*/ 26 w 27"/>
                  <a:gd name="T7" fmla="*/ 0 h 6"/>
                  <a:gd name="T8" fmla="*/ 27 w 27"/>
                  <a:gd name="T9" fmla="*/ 1 h 6"/>
                  <a:gd name="T10" fmla="*/ 26 w 27"/>
                  <a:gd name="T11" fmla="*/ 3 h 6"/>
                  <a:gd name="T12" fmla="*/ 1 w 27"/>
                  <a:gd name="T13" fmla="*/ 6 h 6"/>
                  <a:gd name="T14" fmla="*/ 1 w 27"/>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
                    <a:moveTo>
                      <a:pt x="1" y="6"/>
                    </a:moveTo>
                    <a:cubicBezTo>
                      <a:pt x="0" y="6"/>
                      <a:pt x="0" y="5"/>
                      <a:pt x="0" y="4"/>
                    </a:cubicBezTo>
                    <a:cubicBezTo>
                      <a:pt x="0" y="4"/>
                      <a:pt x="0" y="3"/>
                      <a:pt x="1" y="3"/>
                    </a:cubicBezTo>
                    <a:cubicBezTo>
                      <a:pt x="26" y="0"/>
                      <a:pt x="26" y="0"/>
                      <a:pt x="26" y="0"/>
                    </a:cubicBezTo>
                    <a:cubicBezTo>
                      <a:pt x="26" y="0"/>
                      <a:pt x="27" y="0"/>
                      <a:pt x="27" y="1"/>
                    </a:cubicBezTo>
                    <a:cubicBezTo>
                      <a:pt x="27" y="2"/>
                      <a:pt x="27" y="3"/>
                      <a:pt x="26" y="3"/>
                    </a:cubicBezTo>
                    <a:cubicBezTo>
                      <a:pt x="1" y="6"/>
                      <a:pt x="1" y="6"/>
                      <a:pt x="1" y="6"/>
                    </a:cubicBezTo>
                    <a:cubicBezTo>
                      <a:pt x="1" y="6"/>
                      <a:pt x="1" y="6"/>
                      <a:pt x="1" y="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62">
                <a:extLst>
                  <a:ext uri="{FF2B5EF4-FFF2-40B4-BE49-F238E27FC236}">
                    <a16:creationId xmlns:a16="http://schemas.microsoft.com/office/drawing/2014/main" id="{68B8498A-E1D2-4328-95FB-4A59FE951516}"/>
                  </a:ext>
                </a:extLst>
              </p:cNvPr>
              <p:cNvSpPr>
                <a:spLocks/>
              </p:cNvSpPr>
              <p:nvPr/>
            </p:nvSpPr>
            <p:spPr bwMode="auto">
              <a:xfrm>
                <a:off x="11045106" y="5916141"/>
                <a:ext cx="77335" cy="15191"/>
              </a:xfrm>
              <a:custGeom>
                <a:avLst/>
                <a:gdLst>
                  <a:gd name="T0" fmla="*/ 2 w 28"/>
                  <a:gd name="T1" fmla="*/ 6 h 6"/>
                  <a:gd name="T2" fmla="*/ 0 w 28"/>
                  <a:gd name="T3" fmla="*/ 4 h 6"/>
                  <a:gd name="T4" fmla="*/ 2 w 28"/>
                  <a:gd name="T5" fmla="*/ 3 h 6"/>
                  <a:gd name="T6" fmla="*/ 26 w 28"/>
                  <a:gd name="T7" fmla="*/ 0 h 6"/>
                  <a:gd name="T8" fmla="*/ 28 w 28"/>
                  <a:gd name="T9" fmla="*/ 1 h 6"/>
                  <a:gd name="T10" fmla="*/ 27 w 28"/>
                  <a:gd name="T11" fmla="*/ 3 h 6"/>
                  <a:gd name="T12" fmla="*/ 2 w 28"/>
                  <a:gd name="T13" fmla="*/ 6 h 6"/>
                  <a:gd name="T14" fmla="*/ 2 w 2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 y="6"/>
                    </a:moveTo>
                    <a:cubicBezTo>
                      <a:pt x="1" y="6"/>
                      <a:pt x="0" y="5"/>
                      <a:pt x="0" y="4"/>
                    </a:cubicBezTo>
                    <a:cubicBezTo>
                      <a:pt x="0" y="4"/>
                      <a:pt x="1" y="3"/>
                      <a:pt x="2" y="3"/>
                    </a:cubicBezTo>
                    <a:cubicBezTo>
                      <a:pt x="26" y="0"/>
                      <a:pt x="26" y="0"/>
                      <a:pt x="26" y="0"/>
                    </a:cubicBezTo>
                    <a:cubicBezTo>
                      <a:pt x="27" y="0"/>
                      <a:pt x="28" y="0"/>
                      <a:pt x="28" y="1"/>
                    </a:cubicBezTo>
                    <a:cubicBezTo>
                      <a:pt x="28" y="2"/>
                      <a:pt x="28" y="2"/>
                      <a:pt x="27" y="3"/>
                    </a:cubicBezTo>
                    <a:cubicBezTo>
                      <a:pt x="2" y="6"/>
                      <a:pt x="2" y="6"/>
                      <a:pt x="2" y="6"/>
                    </a:cubicBezTo>
                    <a:cubicBezTo>
                      <a:pt x="2" y="6"/>
                      <a:pt x="2" y="6"/>
                      <a:pt x="2" y="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椭圆 14">
              <a:extLst>
                <a:ext uri="{FF2B5EF4-FFF2-40B4-BE49-F238E27FC236}">
                  <a16:creationId xmlns:a16="http://schemas.microsoft.com/office/drawing/2014/main" id="{C5EF2E50-2C6E-4BAA-861F-E0FDB6118B18}"/>
                </a:ext>
              </a:extLst>
            </p:cNvPr>
            <p:cNvSpPr/>
            <p:nvPr/>
          </p:nvSpPr>
          <p:spPr>
            <a:xfrm>
              <a:off x="6392927" y="3440916"/>
              <a:ext cx="584258" cy="584258"/>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71DD3A7F-B37D-4F20-B01D-33698331BC35}"/>
              </a:ext>
            </a:extLst>
          </p:cNvPr>
          <p:cNvGrpSpPr/>
          <p:nvPr/>
        </p:nvGrpSpPr>
        <p:grpSpPr>
          <a:xfrm>
            <a:off x="5314957" y="3099140"/>
            <a:ext cx="584258" cy="584258"/>
            <a:chOff x="6392927" y="4916998"/>
            <a:chExt cx="584258" cy="584258"/>
          </a:xfrm>
        </p:grpSpPr>
        <p:sp>
          <p:nvSpPr>
            <p:cNvPr id="29" name="椭圆 28">
              <a:extLst>
                <a:ext uri="{FF2B5EF4-FFF2-40B4-BE49-F238E27FC236}">
                  <a16:creationId xmlns:a16="http://schemas.microsoft.com/office/drawing/2014/main" id="{91089468-35F9-42A5-8C9F-3CAD66AB7129}"/>
                </a:ext>
              </a:extLst>
            </p:cNvPr>
            <p:cNvSpPr/>
            <p:nvPr/>
          </p:nvSpPr>
          <p:spPr>
            <a:xfrm>
              <a:off x="6392927" y="4916998"/>
              <a:ext cx="584258" cy="584258"/>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KSO_Shape">
              <a:extLst>
                <a:ext uri="{FF2B5EF4-FFF2-40B4-BE49-F238E27FC236}">
                  <a16:creationId xmlns:a16="http://schemas.microsoft.com/office/drawing/2014/main" id="{2AD1BEFA-18CF-4E1B-80DC-81014FE27029}"/>
                </a:ext>
              </a:extLst>
            </p:cNvPr>
            <p:cNvSpPr/>
            <p:nvPr/>
          </p:nvSpPr>
          <p:spPr>
            <a:xfrm>
              <a:off x="6551154" y="5092901"/>
              <a:ext cx="336707" cy="276661"/>
            </a:xfrm>
            <a:custGeom>
              <a:avLst/>
              <a:gdLst/>
              <a:ahLst/>
              <a:cxnLst/>
              <a:rect l="l" t="t" r="r" b="b"/>
              <a:pathLst>
                <a:path w="2100462" h="1726264">
                  <a:moveTo>
                    <a:pt x="1169148" y="1434056"/>
                  </a:moveTo>
                  <a:cubicBezTo>
                    <a:pt x="1249839" y="1434056"/>
                    <a:pt x="1315252" y="1499469"/>
                    <a:pt x="1315252" y="1580160"/>
                  </a:cubicBezTo>
                  <a:cubicBezTo>
                    <a:pt x="1315252" y="1660851"/>
                    <a:pt x="1249839" y="1726264"/>
                    <a:pt x="1169148" y="1726264"/>
                  </a:cubicBezTo>
                  <a:cubicBezTo>
                    <a:pt x="1088457" y="1726264"/>
                    <a:pt x="1023044" y="1660851"/>
                    <a:pt x="1023044" y="1580160"/>
                  </a:cubicBezTo>
                  <a:cubicBezTo>
                    <a:pt x="1023044" y="1499469"/>
                    <a:pt x="1088457" y="1434056"/>
                    <a:pt x="1169148" y="1434056"/>
                  </a:cubicBezTo>
                  <a:close/>
                  <a:moveTo>
                    <a:pt x="561082" y="1434056"/>
                  </a:moveTo>
                  <a:cubicBezTo>
                    <a:pt x="641773" y="1434056"/>
                    <a:pt x="707186" y="1499469"/>
                    <a:pt x="707186" y="1580160"/>
                  </a:cubicBezTo>
                  <a:cubicBezTo>
                    <a:pt x="707186" y="1660851"/>
                    <a:pt x="641773" y="1726264"/>
                    <a:pt x="561082" y="1726264"/>
                  </a:cubicBezTo>
                  <a:cubicBezTo>
                    <a:pt x="480391" y="1726264"/>
                    <a:pt x="414978" y="1660851"/>
                    <a:pt x="414978" y="1580160"/>
                  </a:cubicBezTo>
                  <a:cubicBezTo>
                    <a:pt x="414978" y="1499469"/>
                    <a:pt x="480391" y="1434056"/>
                    <a:pt x="561082" y="1434056"/>
                  </a:cubicBezTo>
                  <a:close/>
                  <a:moveTo>
                    <a:pt x="1382881" y="785189"/>
                  </a:moveTo>
                  <a:cubicBezTo>
                    <a:pt x="1348673" y="785189"/>
                    <a:pt x="1320942" y="812920"/>
                    <a:pt x="1320942" y="847128"/>
                  </a:cubicBezTo>
                  <a:cubicBezTo>
                    <a:pt x="1320942" y="881336"/>
                    <a:pt x="1348673" y="909067"/>
                    <a:pt x="1382881" y="909067"/>
                  </a:cubicBezTo>
                  <a:cubicBezTo>
                    <a:pt x="1417089" y="909067"/>
                    <a:pt x="1444820" y="881336"/>
                    <a:pt x="1444820" y="847128"/>
                  </a:cubicBezTo>
                  <a:cubicBezTo>
                    <a:pt x="1444820" y="812920"/>
                    <a:pt x="1417089" y="785189"/>
                    <a:pt x="1382881" y="785189"/>
                  </a:cubicBezTo>
                  <a:close/>
                  <a:moveTo>
                    <a:pt x="1210442" y="785189"/>
                  </a:moveTo>
                  <a:cubicBezTo>
                    <a:pt x="1176234" y="785189"/>
                    <a:pt x="1148503" y="812920"/>
                    <a:pt x="1148503" y="847128"/>
                  </a:cubicBezTo>
                  <a:cubicBezTo>
                    <a:pt x="1148503" y="881336"/>
                    <a:pt x="1176234" y="909067"/>
                    <a:pt x="1210442" y="909067"/>
                  </a:cubicBezTo>
                  <a:cubicBezTo>
                    <a:pt x="1244650" y="909067"/>
                    <a:pt x="1272381" y="881336"/>
                    <a:pt x="1272381" y="847128"/>
                  </a:cubicBezTo>
                  <a:cubicBezTo>
                    <a:pt x="1272381" y="812920"/>
                    <a:pt x="1244650" y="785189"/>
                    <a:pt x="1210442" y="785189"/>
                  </a:cubicBezTo>
                  <a:close/>
                  <a:moveTo>
                    <a:pt x="1038003" y="785189"/>
                  </a:moveTo>
                  <a:cubicBezTo>
                    <a:pt x="1003795" y="785189"/>
                    <a:pt x="976064" y="812920"/>
                    <a:pt x="976064" y="847128"/>
                  </a:cubicBezTo>
                  <a:cubicBezTo>
                    <a:pt x="976064" y="881336"/>
                    <a:pt x="1003795" y="909067"/>
                    <a:pt x="1038003" y="909067"/>
                  </a:cubicBezTo>
                  <a:cubicBezTo>
                    <a:pt x="1072211" y="909067"/>
                    <a:pt x="1099942" y="881336"/>
                    <a:pt x="1099942" y="847128"/>
                  </a:cubicBezTo>
                  <a:cubicBezTo>
                    <a:pt x="1099942" y="812920"/>
                    <a:pt x="1072211" y="785189"/>
                    <a:pt x="1038003" y="785189"/>
                  </a:cubicBezTo>
                  <a:close/>
                  <a:moveTo>
                    <a:pt x="865564" y="785189"/>
                  </a:moveTo>
                  <a:cubicBezTo>
                    <a:pt x="831356" y="785189"/>
                    <a:pt x="803625" y="812920"/>
                    <a:pt x="803625" y="847128"/>
                  </a:cubicBezTo>
                  <a:cubicBezTo>
                    <a:pt x="803625" y="881336"/>
                    <a:pt x="831356" y="909067"/>
                    <a:pt x="865564" y="909067"/>
                  </a:cubicBezTo>
                  <a:cubicBezTo>
                    <a:pt x="899772" y="909067"/>
                    <a:pt x="927503" y="881336"/>
                    <a:pt x="927503" y="847128"/>
                  </a:cubicBezTo>
                  <a:cubicBezTo>
                    <a:pt x="927503" y="812920"/>
                    <a:pt x="899772" y="785189"/>
                    <a:pt x="865564" y="785189"/>
                  </a:cubicBezTo>
                  <a:close/>
                  <a:moveTo>
                    <a:pt x="693125" y="785189"/>
                  </a:moveTo>
                  <a:cubicBezTo>
                    <a:pt x="658917" y="785189"/>
                    <a:pt x="631186" y="812920"/>
                    <a:pt x="631186" y="847128"/>
                  </a:cubicBezTo>
                  <a:cubicBezTo>
                    <a:pt x="631186" y="881336"/>
                    <a:pt x="658917" y="909067"/>
                    <a:pt x="693125" y="909067"/>
                  </a:cubicBezTo>
                  <a:cubicBezTo>
                    <a:pt x="727333" y="909067"/>
                    <a:pt x="755064" y="881336"/>
                    <a:pt x="755064" y="847128"/>
                  </a:cubicBezTo>
                  <a:cubicBezTo>
                    <a:pt x="755064" y="812920"/>
                    <a:pt x="727333" y="785189"/>
                    <a:pt x="693125" y="785189"/>
                  </a:cubicBezTo>
                  <a:close/>
                  <a:moveTo>
                    <a:pt x="520686" y="785189"/>
                  </a:moveTo>
                  <a:cubicBezTo>
                    <a:pt x="486478" y="785189"/>
                    <a:pt x="458747" y="812920"/>
                    <a:pt x="458747" y="847128"/>
                  </a:cubicBezTo>
                  <a:cubicBezTo>
                    <a:pt x="458747" y="881336"/>
                    <a:pt x="486478" y="909067"/>
                    <a:pt x="520686" y="909067"/>
                  </a:cubicBezTo>
                  <a:cubicBezTo>
                    <a:pt x="554894" y="909067"/>
                    <a:pt x="582625" y="881336"/>
                    <a:pt x="582625" y="847128"/>
                  </a:cubicBezTo>
                  <a:cubicBezTo>
                    <a:pt x="582625" y="812920"/>
                    <a:pt x="554894" y="785189"/>
                    <a:pt x="520686" y="785189"/>
                  </a:cubicBezTo>
                  <a:close/>
                  <a:moveTo>
                    <a:pt x="348247" y="785189"/>
                  </a:moveTo>
                  <a:cubicBezTo>
                    <a:pt x="314039" y="785189"/>
                    <a:pt x="286308" y="812920"/>
                    <a:pt x="286308" y="847128"/>
                  </a:cubicBezTo>
                  <a:cubicBezTo>
                    <a:pt x="286308" y="881336"/>
                    <a:pt x="314039" y="909067"/>
                    <a:pt x="348247" y="909067"/>
                  </a:cubicBezTo>
                  <a:cubicBezTo>
                    <a:pt x="382455" y="909067"/>
                    <a:pt x="410186" y="881336"/>
                    <a:pt x="410186" y="847128"/>
                  </a:cubicBezTo>
                  <a:cubicBezTo>
                    <a:pt x="410186" y="812920"/>
                    <a:pt x="382455" y="785189"/>
                    <a:pt x="348247" y="785189"/>
                  </a:cubicBezTo>
                  <a:close/>
                  <a:moveTo>
                    <a:pt x="1382881" y="525228"/>
                  </a:moveTo>
                  <a:cubicBezTo>
                    <a:pt x="1348673" y="525228"/>
                    <a:pt x="1320942" y="552959"/>
                    <a:pt x="1320942" y="587167"/>
                  </a:cubicBezTo>
                  <a:cubicBezTo>
                    <a:pt x="1320942" y="621375"/>
                    <a:pt x="1348673" y="649106"/>
                    <a:pt x="1382881" y="649106"/>
                  </a:cubicBezTo>
                  <a:cubicBezTo>
                    <a:pt x="1417089" y="649106"/>
                    <a:pt x="1444820" y="621375"/>
                    <a:pt x="1444820" y="587167"/>
                  </a:cubicBezTo>
                  <a:cubicBezTo>
                    <a:pt x="1444820" y="552959"/>
                    <a:pt x="1417089" y="525228"/>
                    <a:pt x="1382881" y="525228"/>
                  </a:cubicBezTo>
                  <a:close/>
                  <a:moveTo>
                    <a:pt x="1210442" y="525228"/>
                  </a:moveTo>
                  <a:cubicBezTo>
                    <a:pt x="1176234" y="525228"/>
                    <a:pt x="1148503" y="552959"/>
                    <a:pt x="1148503" y="587167"/>
                  </a:cubicBezTo>
                  <a:cubicBezTo>
                    <a:pt x="1148503" y="621375"/>
                    <a:pt x="1176234" y="649106"/>
                    <a:pt x="1210442" y="649106"/>
                  </a:cubicBezTo>
                  <a:cubicBezTo>
                    <a:pt x="1244650" y="649106"/>
                    <a:pt x="1272381" y="621375"/>
                    <a:pt x="1272381" y="587167"/>
                  </a:cubicBezTo>
                  <a:cubicBezTo>
                    <a:pt x="1272381" y="552959"/>
                    <a:pt x="1244650" y="525228"/>
                    <a:pt x="1210442" y="525228"/>
                  </a:cubicBezTo>
                  <a:close/>
                  <a:moveTo>
                    <a:pt x="1038003" y="525228"/>
                  </a:moveTo>
                  <a:cubicBezTo>
                    <a:pt x="1003795" y="525228"/>
                    <a:pt x="976064" y="552959"/>
                    <a:pt x="976064" y="587167"/>
                  </a:cubicBezTo>
                  <a:cubicBezTo>
                    <a:pt x="976064" y="621375"/>
                    <a:pt x="1003795" y="649106"/>
                    <a:pt x="1038003" y="649106"/>
                  </a:cubicBezTo>
                  <a:cubicBezTo>
                    <a:pt x="1072211" y="649106"/>
                    <a:pt x="1099942" y="621375"/>
                    <a:pt x="1099942" y="587167"/>
                  </a:cubicBezTo>
                  <a:cubicBezTo>
                    <a:pt x="1099942" y="552959"/>
                    <a:pt x="1072211" y="525228"/>
                    <a:pt x="1038003" y="525228"/>
                  </a:cubicBezTo>
                  <a:close/>
                  <a:moveTo>
                    <a:pt x="865564" y="525228"/>
                  </a:moveTo>
                  <a:cubicBezTo>
                    <a:pt x="831356" y="525228"/>
                    <a:pt x="803625" y="552959"/>
                    <a:pt x="803625" y="587167"/>
                  </a:cubicBezTo>
                  <a:cubicBezTo>
                    <a:pt x="803625" y="621375"/>
                    <a:pt x="831356" y="649106"/>
                    <a:pt x="865564" y="649106"/>
                  </a:cubicBezTo>
                  <a:cubicBezTo>
                    <a:pt x="899772" y="649106"/>
                    <a:pt x="927503" y="621375"/>
                    <a:pt x="927503" y="587167"/>
                  </a:cubicBezTo>
                  <a:cubicBezTo>
                    <a:pt x="927503" y="552959"/>
                    <a:pt x="899772" y="525228"/>
                    <a:pt x="865564" y="525228"/>
                  </a:cubicBezTo>
                  <a:close/>
                  <a:moveTo>
                    <a:pt x="693125" y="525228"/>
                  </a:moveTo>
                  <a:cubicBezTo>
                    <a:pt x="658917" y="525228"/>
                    <a:pt x="631186" y="552959"/>
                    <a:pt x="631186" y="587167"/>
                  </a:cubicBezTo>
                  <a:cubicBezTo>
                    <a:pt x="631186" y="621375"/>
                    <a:pt x="658917" y="649106"/>
                    <a:pt x="693125" y="649106"/>
                  </a:cubicBezTo>
                  <a:cubicBezTo>
                    <a:pt x="727333" y="649106"/>
                    <a:pt x="755064" y="621375"/>
                    <a:pt x="755064" y="587167"/>
                  </a:cubicBezTo>
                  <a:cubicBezTo>
                    <a:pt x="755064" y="552959"/>
                    <a:pt x="727333" y="525228"/>
                    <a:pt x="693125" y="525228"/>
                  </a:cubicBezTo>
                  <a:close/>
                  <a:moveTo>
                    <a:pt x="520686" y="525228"/>
                  </a:moveTo>
                  <a:cubicBezTo>
                    <a:pt x="486478" y="525228"/>
                    <a:pt x="458747" y="552959"/>
                    <a:pt x="458747" y="587167"/>
                  </a:cubicBezTo>
                  <a:cubicBezTo>
                    <a:pt x="458747" y="621375"/>
                    <a:pt x="486478" y="649106"/>
                    <a:pt x="520686" y="649106"/>
                  </a:cubicBezTo>
                  <a:cubicBezTo>
                    <a:pt x="554894" y="649106"/>
                    <a:pt x="582625" y="621375"/>
                    <a:pt x="582625" y="587167"/>
                  </a:cubicBezTo>
                  <a:cubicBezTo>
                    <a:pt x="582625" y="552959"/>
                    <a:pt x="554894" y="525228"/>
                    <a:pt x="520686" y="525228"/>
                  </a:cubicBezTo>
                  <a:close/>
                  <a:moveTo>
                    <a:pt x="348247" y="525228"/>
                  </a:moveTo>
                  <a:cubicBezTo>
                    <a:pt x="314039" y="525228"/>
                    <a:pt x="286308" y="552959"/>
                    <a:pt x="286308" y="587167"/>
                  </a:cubicBezTo>
                  <a:cubicBezTo>
                    <a:pt x="286308" y="621375"/>
                    <a:pt x="314039" y="649106"/>
                    <a:pt x="348247" y="649106"/>
                  </a:cubicBezTo>
                  <a:cubicBezTo>
                    <a:pt x="382455" y="649106"/>
                    <a:pt x="410186" y="621375"/>
                    <a:pt x="410186" y="587167"/>
                  </a:cubicBezTo>
                  <a:cubicBezTo>
                    <a:pt x="410186" y="552959"/>
                    <a:pt x="382455" y="525228"/>
                    <a:pt x="348247" y="525228"/>
                  </a:cubicBezTo>
                  <a:close/>
                  <a:moveTo>
                    <a:pt x="1682783" y="0"/>
                  </a:moveTo>
                  <a:lnTo>
                    <a:pt x="1683253" y="0"/>
                  </a:lnTo>
                  <a:lnTo>
                    <a:pt x="1792389" y="0"/>
                  </a:lnTo>
                  <a:lnTo>
                    <a:pt x="2100462" y="0"/>
                  </a:lnTo>
                  <a:lnTo>
                    <a:pt x="2100462" y="93967"/>
                  </a:lnTo>
                  <a:lnTo>
                    <a:pt x="1768897" y="93967"/>
                  </a:lnTo>
                  <a:lnTo>
                    <a:pt x="1660768" y="526483"/>
                  </a:lnTo>
                  <a:lnTo>
                    <a:pt x="1506783" y="1221203"/>
                  </a:lnTo>
                  <a:lnTo>
                    <a:pt x="1399131" y="1221203"/>
                  </a:lnTo>
                  <a:lnTo>
                    <a:pt x="1352302" y="1408516"/>
                  </a:lnTo>
                  <a:lnTo>
                    <a:pt x="1250787" y="1408516"/>
                  </a:lnTo>
                  <a:lnTo>
                    <a:pt x="1243167" y="1408516"/>
                  </a:lnTo>
                  <a:lnTo>
                    <a:pt x="299178" y="1408516"/>
                  </a:lnTo>
                  <a:lnTo>
                    <a:pt x="276953" y="1319616"/>
                  </a:lnTo>
                  <a:lnTo>
                    <a:pt x="1265392" y="1319616"/>
                  </a:lnTo>
                  <a:lnTo>
                    <a:pt x="1289995" y="1221203"/>
                  </a:lnTo>
                  <a:lnTo>
                    <a:pt x="223448" y="1221203"/>
                  </a:lnTo>
                  <a:lnTo>
                    <a:pt x="0" y="213091"/>
                  </a:lnTo>
                  <a:lnTo>
                    <a:pt x="1629980" y="213091"/>
                  </a:lnTo>
                  <a:lnTo>
                    <a:pt x="1682783" y="1879"/>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spTree>
    <p:extLst>
      <p:ext uri="{BB962C8B-B14F-4D97-AF65-F5344CB8AC3E}">
        <p14:creationId xmlns:p14="http://schemas.microsoft.com/office/powerpoint/2010/main" val="401654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85FEBE-1BBE-49DD-A71E-261CB7654FA4}"/>
              </a:ext>
            </a:extLst>
          </p:cNvPr>
          <p:cNvSpPr/>
          <p:nvPr/>
        </p:nvSpPr>
        <p:spPr>
          <a:xfrm>
            <a:off x="223880" y="99770"/>
            <a:ext cx="5891785" cy="584775"/>
          </a:xfrm>
          <a:prstGeom prst="rect">
            <a:avLst/>
          </a:prstGeom>
          <a:noFill/>
        </p:spPr>
        <p:txBody>
          <a:bodyPr wrap="square" rtlCol="0">
            <a:spAutoFit/>
          </a:bodyPr>
          <a:lstStyle/>
          <a:p>
            <a:r>
              <a:rPr lang="en-US" altLang="zh-CN" sz="3200">
                <a:latin typeface="微软雅黑 Light" panose="020B0502040204020203" pitchFamily="34" charset="-122"/>
                <a:ea typeface="微软雅黑 Light" panose="020B0502040204020203" pitchFamily="34" charset="-122"/>
              </a:rPr>
              <a:t>ggplot2</a:t>
            </a:r>
            <a:r>
              <a:rPr lang="zh-CN" altLang="en-US" sz="3200">
                <a:latin typeface="微软雅黑 Light" panose="020B0502040204020203" pitchFamily="34" charset="-122"/>
                <a:ea typeface="微软雅黑 Light" panose="020B0502040204020203" pitchFamily="34" charset="-122"/>
              </a:rPr>
              <a:t>图层语法框架概览</a:t>
            </a:r>
          </a:p>
        </p:txBody>
      </p:sp>
      <p:cxnSp>
        <p:nvCxnSpPr>
          <p:cNvPr id="3" name="直接连接符 2">
            <a:extLst>
              <a:ext uri="{FF2B5EF4-FFF2-40B4-BE49-F238E27FC236}">
                <a16:creationId xmlns:a16="http://schemas.microsoft.com/office/drawing/2014/main" id="{93F4FE35-B84E-4848-9CF5-1104057AB5F4}"/>
              </a:ext>
            </a:extLst>
          </p:cNvPr>
          <p:cNvCxnSpPr/>
          <p:nvPr/>
        </p:nvCxnSpPr>
        <p:spPr>
          <a:xfrm>
            <a:off x="0" y="838201"/>
            <a:ext cx="12192000"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CFA7ECA-4294-46CD-98C6-A00AA31C19D2}"/>
              </a:ext>
            </a:extLst>
          </p:cNvPr>
          <p:cNvSpPr txBox="1"/>
          <p:nvPr/>
        </p:nvSpPr>
        <p:spPr>
          <a:xfrm>
            <a:off x="834709" y="2906741"/>
            <a:ext cx="1524080" cy="369332"/>
          </a:xfrm>
          <a:prstGeom prst="rect">
            <a:avLst/>
          </a:prstGeom>
          <a:solidFill>
            <a:srgbClr val="FD412D"/>
          </a:solidFill>
        </p:spPr>
        <p:txBody>
          <a:bodyPr wrap="square" rtlCol="0">
            <a:spAutoFit/>
          </a:bodyPr>
          <a:lstStyle>
            <a:defPPr>
              <a:defRPr lang="zh-CN"/>
            </a:defPPr>
            <a:lvl1pPr algn="ctr">
              <a:defRPr>
                <a:solidFill>
                  <a:schemeClr val="bg1"/>
                </a:solidFill>
              </a:defRPr>
            </a:lvl1pPr>
          </a:lstStyle>
          <a:p>
            <a:r>
              <a:rPr lang="en-US" altLang="zh-CN">
                <a:cs typeface="+mn-ea"/>
                <a:sym typeface="+mn-lt"/>
              </a:rPr>
              <a:t>geom_XXX()</a:t>
            </a:r>
            <a:endParaRPr lang="zh-CN" altLang="en-US">
              <a:cs typeface="+mn-ea"/>
              <a:sym typeface="+mn-lt"/>
            </a:endParaRPr>
          </a:p>
        </p:txBody>
      </p:sp>
      <p:sp>
        <p:nvSpPr>
          <p:cNvPr id="28" name="文本框 27">
            <a:extLst>
              <a:ext uri="{FF2B5EF4-FFF2-40B4-BE49-F238E27FC236}">
                <a16:creationId xmlns:a16="http://schemas.microsoft.com/office/drawing/2014/main" id="{18F153C9-71E4-4AED-87D8-07B8A3679A33}"/>
              </a:ext>
            </a:extLst>
          </p:cNvPr>
          <p:cNvSpPr txBox="1"/>
          <p:nvPr/>
        </p:nvSpPr>
        <p:spPr>
          <a:xfrm>
            <a:off x="2384172" y="2906741"/>
            <a:ext cx="1274924" cy="369332"/>
          </a:xfrm>
          <a:prstGeom prst="rect">
            <a:avLst/>
          </a:prstGeom>
          <a:solidFill>
            <a:srgbClr val="FD412D"/>
          </a:solidFill>
        </p:spPr>
        <p:txBody>
          <a:bodyPr wrap="square" rtlCol="0">
            <a:spAutoFit/>
          </a:bodyPr>
          <a:lstStyle>
            <a:defPPr>
              <a:defRPr lang="zh-CN"/>
            </a:defPPr>
            <a:lvl1pPr algn="ctr">
              <a:defRPr>
                <a:solidFill>
                  <a:schemeClr val="bg1"/>
                </a:solidFill>
              </a:defRPr>
            </a:lvl1pPr>
          </a:lstStyle>
          <a:p>
            <a:r>
              <a:rPr lang="en-US" altLang="zh-CN">
                <a:cs typeface="+mn-ea"/>
                <a:sym typeface="+mn-lt"/>
              </a:rPr>
              <a:t>stat_XXX()</a:t>
            </a:r>
            <a:endParaRPr lang="zh-CN" altLang="en-US">
              <a:cs typeface="+mn-ea"/>
              <a:sym typeface="+mn-lt"/>
            </a:endParaRPr>
          </a:p>
        </p:txBody>
      </p:sp>
      <p:sp>
        <p:nvSpPr>
          <p:cNvPr id="29" name="矩形 28">
            <a:extLst>
              <a:ext uri="{FF2B5EF4-FFF2-40B4-BE49-F238E27FC236}">
                <a16:creationId xmlns:a16="http://schemas.microsoft.com/office/drawing/2014/main" id="{28FC0771-AFC8-4618-A696-BDCEAB8CFEFE}"/>
              </a:ext>
            </a:extLst>
          </p:cNvPr>
          <p:cNvSpPr/>
          <p:nvPr/>
        </p:nvSpPr>
        <p:spPr>
          <a:xfrm>
            <a:off x="1071476" y="5120161"/>
            <a:ext cx="2172390" cy="369332"/>
          </a:xfrm>
          <a:prstGeom prst="rect">
            <a:avLst/>
          </a:prstGeom>
          <a:noFill/>
        </p:spPr>
        <p:txBody>
          <a:bodyPr wrap="square" rtlCol="0">
            <a:spAutoFit/>
          </a:bodyPr>
          <a:lstStyle/>
          <a:p>
            <a:pPr algn="ctr"/>
            <a:r>
              <a:rPr lang="en-US" altLang="zh-CN">
                <a:solidFill>
                  <a:schemeClr val="accent2"/>
                </a:solidFill>
                <a:cs typeface="+mn-ea"/>
                <a:sym typeface="+mn-lt"/>
              </a:rPr>
              <a:t>position adjustment</a:t>
            </a:r>
          </a:p>
        </p:txBody>
      </p:sp>
      <p:sp>
        <p:nvSpPr>
          <p:cNvPr id="30" name="矩形 29">
            <a:extLst>
              <a:ext uri="{FF2B5EF4-FFF2-40B4-BE49-F238E27FC236}">
                <a16:creationId xmlns:a16="http://schemas.microsoft.com/office/drawing/2014/main" id="{7BEC4270-F947-4C56-96D6-B04F2936BCD2}"/>
              </a:ext>
            </a:extLst>
          </p:cNvPr>
          <p:cNvSpPr/>
          <p:nvPr/>
        </p:nvSpPr>
        <p:spPr>
          <a:xfrm>
            <a:off x="9144765" y="5282454"/>
            <a:ext cx="1377300"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annotations</a:t>
            </a:r>
          </a:p>
        </p:txBody>
      </p:sp>
      <p:sp>
        <p:nvSpPr>
          <p:cNvPr id="31" name="矩形 30">
            <a:extLst>
              <a:ext uri="{FF2B5EF4-FFF2-40B4-BE49-F238E27FC236}">
                <a16:creationId xmlns:a16="http://schemas.microsoft.com/office/drawing/2014/main" id="{68160FC3-E7A5-4462-AB80-4921A1CDF652}"/>
              </a:ext>
            </a:extLst>
          </p:cNvPr>
          <p:cNvSpPr/>
          <p:nvPr/>
        </p:nvSpPr>
        <p:spPr>
          <a:xfrm>
            <a:off x="771438" y="3258587"/>
            <a:ext cx="2772467" cy="369332"/>
          </a:xfrm>
          <a:prstGeom prst="rect">
            <a:avLst/>
          </a:prstGeom>
          <a:noFill/>
        </p:spPr>
        <p:txBody>
          <a:bodyPr wrap="square" rtlCol="0">
            <a:spAutoFit/>
          </a:bodyPr>
          <a:lstStyle/>
          <a:p>
            <a:pPr algn="ctr"/>
            <a:r>
              <a:rPr lang="en-US" altLang="zh-CN">
                <a:solidFill>
                  <a:schemeClr val="accent2"/>
                </a:solidFill>
                <a:cs typeface="+mn-ea"/>
                <a:sym typeface="+mn-lt"/>
              </a:rPr>
              <a:t>mapping——aesthetics</a:t>
            </a:r>
          </a:p>
        </p:txBody>
      </p:sp>
      <p:sp>
        <p:nvSpPr>
          <p:cNvPr id="32" name="矩形 31">
            <a:extLst>
              <a:ext uri="{FF2B5EF4-FFF2-40B4-BE49-F238E27FC236}">
                <a16:creationId xmlns:a16="http://schemas.microsoft.com/office/drawing/2014/main" id="{13A69809-6780-42BA-AE71-01D1B67EB04F}"/>
              </a:ext>
            </a:extLst>
          </p:cNvPr>
          <p:cNvSpPr/>
          <p:nvPr/>
        </p:nvSpPr>
        <p:spPr>
          <a:xfrm>
            <a:off x="5703125" y="2906741"/>
            <a:ext cx="943152"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scales</a:t>
            </a:r>
          </a:p>
        </p:txBody>
      </p:sp>
      <p:sp>
        <p:nvSpPr>
          <p:cNvPr id="33" name="矩形 32">
            <a:extLst>
              <a:ext uri="{FF2B5EF4-FFF2-40B4-BE49-F238E27FC236}">
                <a16:creationId xmlns:a16="http://schemas.microsoft.com/office/drawing/2014/main" id="{FEA98812-60BB-46CA-A230-D907D15ABBC2}"/>
              </a:ext>
            </a:extLst>
          </p:cNvPr>
          <p:cNvSpPr/>
          <p:nvPr/>
        </p:nvSpPr>
        <p:spPr>
          <a:xfrm>
            <a:off x="9344805" y="2922157"/>
            <a:ext cx="864339"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guides</a:t>
            </a:r>
          </a:p>
        </p:txBody>
      </p:sp>
      <p:sp>
        <p:nvSpPr>
          <p:cNvPr id="34" name="矩形 33">
            <a:extLst>
              <a:ext uri="{FF2B5EF4-FFF2-40B4-BE49-F238E27FC236}">
                <a16:creationId xmlns:a16="http://schemas.microsoft.com/office/drawing/2014/main" id="{85CAC8AF-ED07-4DA9-8457-BAB249EC7638}"/>
              </a:ext>
            </a:extLst>
          </p:cNvPr>
          <p:cNvSpPr/>
          <p:nvPr/>
        </p:nvSpPr>
        <p:spPr>
          <a:xfrm>
            <a:off x="7009744" y="2906741"/>
            <a:ext cx="1133644"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Facetting</a:t>
            </a:r>
          </a:p>
        </p:txBody>
      </p:sp>
      <p:sp>
        <p:nvSpPr>
          <p:cNvPr id="35" name="矩形 34">
            <a:extLst>
              <a:ext uri="{FF2B5EF4-FFF2-40B4-BE49-F238E27FC236}">
                <a16:creationId xmlns:a16="http://schemas.microsoft.com/office/drawing/2014/main" id="{D180571C-2984-4B9B-AED5-5A0E722698BA}"/>
              </a:ext>
            </a:extLst>
          </p:cNvPr>
          <p:cNvSpPr/>
          <p:nvPr/>
        </p:nvSpPr>
        <p:spPr>
          <a:xfrm>
            <a:off x="4050182" y="2906741"/>
            <a:ext cx="1313180"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Coordinate</a:t>
            </a:r>
          </a:p>
        </p:txBody>
      </p:sp>
      <p:sp>
        <p:nvSpPr>
          <p:cNvPr id="36" name="矩形 35">
            <a:extLst>
              <a:ext uri="{FF2B5EF4-FFF2-40B4-BE49-F238E27FC236}">
                <a16:creationId xmlns:a16="http://schemas.microsoft.com/office/drawing/2014/main" id="{2691A7C8-92A6-4773-B6B6-DB0DE7025810}"/>
              </a:ext>
            </a:extLst>
          </p:cNvPr>
          <p:cNvSpPr/>
          <p:nvPr/>
        </p:nvSpPr>
        <p:spPr>
          <a:xfrm>
            <a:off x="10476214" y="2922359"/>
            <a:ext cx="1166278"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Themes</a:t>
            </a:r>
          </a:p>
        </p:txBody>
      </p:sp>
      <p:sp>
        <p:nvSpPr>
          <p:cNvPr id="37" name="矩形: 圆角 36">
            <a:extLst>
              <a:ext uri="{FF2B5EF4-FFF2-40B4-BE49-F238E27FC236}">
                <a16:creationId xmlns:a16="http://schemas.microsoft.com/office/drawing/2014/main" id="{563F9B8A-3A9C-4E1B-B56C-58381A40DFB1}"/>
              </a:ext>
            </a:extLst>
          </p:cNvPr>
          <p:cNvSpPr/>
          <p:nvPr/>
        </p:nvSpPr>
        <p:spPr>
          <a:xfrm>
            <a:off x="525106" y="2374647"/>
            <a:ext cx="8036980" cy="4222874"/>
          </a:xfrm>
          <a:prstGeom prst="roundRect">
            <a:avLst>
              <a:gd name="adj" fmla="val 357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8" name="矩形: 圆角 37">
            <a:extLst>
              <a:ext uri="{FF2B5EF4-FFF2-40B4-BE49-F238E27FC236}">
                <a16:creationId xmlns:a16="http://schemas.microsoft.com/office/drawing/2014/main" id="{9ECAA046-8B9E-4DA3-88CE-A93754B19FF0}"/>
              </a:ext>
            </a:extLst>
          </p:cNvPr>
          <p:cNvSpPr/>
          <p:nvPr/>
        </p:nvSpPr>
        <p:spPr>
          <a:xfrm>
            <a:off x="8861791" y="2374647"/>
            <a:ext cx="3063510" cy="4222870"/>
          </a:xfrm>
          <a:prstGeom prst="roundRect">
            <a:avLst>
              <a:gd name="adj" fmla="val 3613"/>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9" name="箭头: 下 38">
            <a:extLst>
              <a:ext uri="{FF2B5EF4-FFF2-40B4-BE49-F238E27FC236}">
                <a16:creationId xmlns:a16="http://schemas.microsoft.com/office/drawing/2014/main" id="{F66E1210-2DF2-4742-9705-34E1E77318EC}"/>
              </a:ext>
            </a:extLst>
          </p:cNvPr>
          <p:cNvSpPr/>
          <p:nvPr/>
        </p:nvSpPr>
        <p:spPr>
          <a:xfrm>
            <a:off x="6108218" y="1504924"/>
            <a:ext cx="472138" cy="364068"/>
          </a:xfrm>
          <a:prstGeom prst="downArrow">
            <a:avLst/>
          </a:prstGeom>
          <a:solidFill>
            <a:srgbClr val="FD412D"/>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0" name="任意多边形: 形状 39">
            <a:extLst>
              <a:ext uri="{FF2B5EF4-FFF2-40B4-BE49-F238E27FC236}">
                <a16:creationId xmlns:a16="http://schemas.microsoft.com/office/drawing/2014/main" id="{2D41768B-7351-4F9B-A83A-A029A31D5F9B}"/>
              </a:ext>
            </a:extLst>
          </p:cNvPr>
          <p:cNvSpPr/>
          <p:nvPr/>
        </p:nvSpPr>
        <p:spPr>
          <a:xfrm>
            <a:off x="2379133" y="1974233"/>
            <a:ext cx="8297334" cy="334763"/>
          </a:xfrm>
          <a:custGeom>
            <a:avLst/>
            <a:gdLst>
              <a:gd name="connsiteX0" fmla="*/ 0 w 7721600"/>
              <a:gd name="connsiteY0" fmla="*/ 575733 h 575733"/>
              <a:gd name="connsiteX1" fmla="*/ 0 w 7721600"/>
              <a:gd name="connsiteY1" fmla="*/ 0 h 575733"/>
              <a:gd name="connsiteX2" fmla="*/ 7721600 w 7721600"/>
              <a:gd name="connsiteY2" fmla="*/ 0 h 575733"/>
              <a:gd name="connsiteX3" fmla="*/ 7721600 w 7721600"/>
              <a:gd name="connsiteY3" fmla="*/ 567267 h 575733"/>
            </a:gdLst>
            <a:ahLst/>
            <a:cxnLst>
              <a:cxn ang="0">
                <a:pos x="connsiteX0" y="connsiteY0"/>
              </a:cxn>
              <a:cxn ang="0">
                <a:pos x="connsiteX1" y="connsiteY1"/>
              </a:cxn>
              <a:cxn ang="0">
                <a:pos x="connsiteX2" y="connsiteY2"/>
              </a:cxn>
              <a:cxn ang="0">
                <a:pos x="connsiteX3" y="connsiteY3"/>
              </a:cxn>
            </a:cxnLst>
            <a:rect l="l" t="t" r="r" b="b"/>
            <a:pathLst>
              <a:path w="7721600" h="575733">
                <a:moveTo>
                  <a:pt x="0" y="575733"/>
                </a:moveTo>
                <a:lnTo>
                  <a:pt x="0" y="0"/>
                </a:lnTo>
                <a:lnTo>
                  <a:pt x="7721600" y="0"/>
                </a:lnTo>
                <a:lnTo>
                  <a:pt x="7721600" y="567267"/>
                </a:ln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1" name="文本框 40">
            <a:extLst>
              <a:ext uri="{FF2B5EF4-FFF2-40B4-BE49-F238E27FC236}">
                <a16:creationId xmlns:a16="http://schemas.microsoft.com/office/drawing/2014/main" id="{59409155-C554-414E-A8F5-8ACA0B8190CF}"/>
              </a:ext>
            </a:extLst>
          </p:cNvPr>
          <p:cNvSpPr txBox="1"/>
          <p:nvPr/>
        </p:nvSpPr>
        <p:spPr>
          <a:xfrm>
            <a:off x="2526336" y="1456733"/>
            <a:ext cx="1193800" cy="369332"/>
          </a:xfrm>
          <a:prstGeom prst="rect">
            <a:avLst/>
          </a:prstGeom>
          <a:solidFill>
            <a:srgbClr val="FD412D"/>
          </a:solidFill>
        </p:spPr>
        <p:txBody>
          <a:bodyPr wrap="square" rtlCol="0">
            <a:spAutoFit/>
          </a:bodyPr>
          <a:lstStyle>
            <a:defPPr>
              <a:defRPr lang="zh-CN"/>
            </a:defPPr>
            <a:lvl1pPr algn="ctr">
              <a:defRPr>
                <a:solidFill>
                  <a:schemeClr val="bg1"/>
                </a:solidFill>
              </a:defRPr>
            </a:lvl1pPr>
          </a:lstStyle>
          <a:p>
            <a:r>
              <a:rPr lang="en-US" altLang="zh-CN">
                <a:cs typeface="+mn-ea"/>
                <a:sym typeface="+mn-lt"/>
              </a:rPr>
              <a:t>Data</a:t>
            </a:r>
            <a:endParaRPr lang="zh-CN" altLang="en-US">
              <a:cs typeface="+mn-ea"/>
              <a:sym typeface="+mn-lt"/>
            </a:endParaRPr>
          </a:p>
        </p:txBody>
      </p:sp>
      <p:sp>
        <p:nvSpPr>
          <p:cNvPr id="42" name="文本框 41">
            <a:extLst>
              <a:ext uri="{FF2B5EF4-FFF2-40B4-BE49-F238E27FC236}">
                <a16:creationId xmlns:a16="http://schemas.microsoft.com/office/drawing/2014/main" id="{25C728D3-C481-4D12-B1A7-214B2DEE4A76}"/>
              </a:ext>
            </a:extLst>
          </p:cNvPr>
          <p:cNvSpPr txBox="1"/>
          <p:nvPr/>
        </p:nvSpPr>
        <p:spPr>
          <a:xfrm>
            <a:off x="9833415" y="1450898"/>
            <a:ext cx="1646765" cy="369332"/>
          </a:xfrm>
          <a:prstGeom prst="rect">
            <a:avLst/>
          </a:prstGeom>
          <a:solidFill>
            <a:srgbClr val="FD412D"/>
          </a:solidFill>
        </p:spPr>
        <p:txBody>
          <a:bodyPr wrap="square" rtlCol="0">
            <a:spAutoFit/>
          </a:bodyPr>
          <a:lstStyle>
            <a:defPPr>
              <a:defRPr lang="zh-CN"/>
            </a:defPPr>
            <a:lvl1pPr algn="ctr">
              <a:defRPr>
                <a:solidFill>
                  <a:schemeClr val="bg1"/>
                </a:solidFill>
              </a:defRPr>
            </a:lvl1pPr>
          </a:lstStyle>
          <a:p>
            <a:r>
              <a:rPr lang="en-US" altLang="zh-CN">
                <a:cs typeface="+mn-ea"/>
                <a:sym typeface="+mn-lt"/>
              </a:rPr>
              <a:t>beautify</a:t>
            </a:r>
            <a:endParaRPr lang="zh-CN" altLang="en-US">
              <a:cs typeface="+mn-ea"/>
              <a:sym typeface="+mn-lt"/>
            </a:endParaRPr>
          </a:p>
        </p:txBody>
      </p:sp>
      <p:sp>
        <p:nvSpPr>
          <p:cNvPr id="43" name="矩形 42">
            <a:extLst>
              <a:ext uri="{FF2B5EF4-FFF2-40B4-BE49-F238E27FC236}">
                <a16:creationId xmlns:a16="http://schemas.microsoft.com/office/drawing/2014/main" id="{F7F32F20-7267-40C4-AB24-D37CA653070C}"/>
              </a:ext>
            </a:extLst>
          </p:cNvPr>
          <p:cNvSpPr/>
          <p:nvPr/>
        </p:nvSpPr>
        <p:spPr>
          <a:xfrm>
            <a:off x="5624426" y="3573494"/>
            <a:ext cx="1477384" cy="276999"/>
          </a:xfrm>
          <a:prstGeom prst="rect">
            <a:avLst/>
          </a:prstGeom>
          <a:noFill/>
        </p:spPr>
        <p:txBody>
          <a:bodyPr wrap="square" rtlCol="0">
            <a:spAutoFit/>
          </a:bodyPr>
          <a:lstStyle/>
          <a:p>
            <a:r>
              <a:rPr lang="en-US" altLang="zh-CN" sz="1200" err="1">
                <a:solidFill>
                  <a:schemeClr val="accent2"/>
                </a:solidFill>
                <a:cs typeface="+mn-ea"/>
                <a:sym typeface="+mn-lt"/>
              </a:rPr>
              <a:t>scale_x|y_xxx</a:t>
            </a:r>
            <a:endParaRPr lang="en-US" altLang="zh-CN" sz="1200">
              <a:solidFill>
                <a:schemeClr val="accent2"/>
              </a:solidFill>
              <a:cs typeface="+mn-ea"/>
              <a:sym typeface="+mn-lt"/>
            </a:endParaRPr>
          </a:p>
        </p:txBody>
      </p:sp>
      <p:sp>
        <p:nvSpPr>
          <p:cNvPr id="44" name="矩形 43">
            <a:extLst>
              <a:ext uri="{FF2B5EF4-FFF2-40B4-BE49-F238E27FC236}">
                <a16:creationId xmlns:a16="http://schemas.microsoft.com/office/drawing/2014/main" id="{D0269B39-E397-4F02-9CD8-0E11C87901F4}"/>
              </a:ext>
            </a:extLst>
          </p:cNvPr>
          <p:cNvSpPr/>
          <p:nvPr/>
        </p:nvSpPr>
        <p:spPr>
          <a:xfrm>
            <a:off x="5477327" y="4176268"/>
            <a:ext cx="1411030" cy="276999"/>
          </a:xfrm>
          <a:prstGeom prst="rect">
            <a:avLst/>
          </a:prstGeom>
          <a:noFill/>
        </p:spPr>
        <p:txBody>
          <a:bodyPr wrap="square" rtlCol="0">
            <a:spAutoFit/>
          </a:bodyPr>
          <a:lstStyle/>
          <a:p>
            <a:r>
              <a:rPr lang="en-US" altLang="zh-CN" sz="1200" err="1">
                <a:solidFill>
                  <a:schemeClr val="accent2"/>
                </a:solidFill>
                <a:cs typeface="+mn-ea"/>
                <a:sym typeface="+mn-lt"/>
              </a:rPr>
              <a:t>scale_fill</a:t>
            </a:r>
            <a:r>
              <a:rPr lang="en-US" altLang="zh-CN" sz="1200">
                <a:solidFill>
                  <a:schemeClr val="accent2"/>
                </a:solidFill>
                <a:cs typeface="+mn-ea"/>
                <a:sym typeface="+mn-lt"/>
              </a:rPr>
              <a:t>/</a:t>
            </a:r>
            <a:r>
              <a:rPr lang="en-US" altLang="zh-CN" sz="1200" err="1">
                <a:solidFill>
                  <a:schemeClr val="accent2"/>
                </a:solidFill>
                <a:cs typeface="+mn-ea"/>
                <a:sym typeface="+mn-lt"/>
              </a:rPr>
              <a:t>color_xxx</a:t>
            </a:r>
            <a:endParaRPr lang="en-US" altLang="zh-CN" sz="1200">
              <a:solidFill>
                <a:schemeClr val="accent2"/>
              </a:solidFill>
              <a:cs typeface="+mn-ea"/>
              <a:sym typeface="+mn-lt"/>
            </a:endParaRPr>
          </a:p>
        </p:txBody>
      </p:sp>
      <p:sp>
        <p:nvSpPr>
          <p:cNvPr id="45" name="矩形 44">
            <a:extLst>
              <a:ext uri="{FF2B5EF4-FFF2-40B4-BE49-F238E27FC236}">
                <a16:creationId xmlns:a16="http://schemas.microsoft.com/office/drawing/2014/main" id="{7BEFC080-FB13-4724-B237-027B44C7EF83}"/>
              </a:ext>
            </a:extLst>
          </p:cNvPr>
          <p:cNvSpPr/>
          <p:nvPr/>
        </p:nvSpPr>
        <p:spPr>
          <a:xfrm>
            <a:off x="5477327" y="4545691"/>
            <a:ext cx="1411030" cy="276999"/>
          </a:xfrm>
          <a:prstGeom prst="rect">
            <a:avLst/>
          </a:prstGeom>
          <a:noFill/>
        </p:spPr>
        <p:txBody>
          <a:bodyPr wrap="square" rtlCol="0">
            <a:spAutoFit/>
          </a:bodyPr>
          <a:lstStyle/>
          <a:p>
            <a:r>
              <a:rPr lang="en-US" altLang="zh-CN" sz="1200" err="1">
                <a:solidFill>
                  <a:schemeClr val="accent2"/>
                </a:solidFill>
                <a:cs typeface="+mn-ea"/>
                <a:sym typeface="+mn-lt"/>
              </a:rPr>
              <a:t>scale_size_xxx</a:t>
            </a:r>
            <a:endParaRPr lang="en-US" altLang="zh-CN" sz="1200">
              <a:solidFill>
                <a:schemeClr val="accent2"/>
              </a:solidFill>
              <a:cs typeface="+mn-ea"/>
              <a:sym typeface="+mn-lt"/>
            </a:endParaRPr>
          </a:p>
        </p:txBody>
      </p:sp>
      <p:sp>
        <p:nvSpPr>
          <p:cNvPr id="46" name="矩形 45">
            <a:extLst>
              <a:ext uri="{FF2B5EF4-FFF2-40B4-BE49-F238E27FC236}">
                <a16:creationId xmlns:a16="http://schemas.microsoft.com/office/drawing/2014/main" id="{26F93861-3691-4A3D-8A8A-14792FF4CBD3}"/>
              </a:ext>
            </a:extLst>
          </p:cNvPr>
          <p:cNvSpPr/>
          <p:nvPr/>
        </p:nvSpPr>
        <p:spPr>
          <a:xfrm>
            <a:off x="5477327" y="4906754"/>
            <a:ext cx="1348790" cy="276999"/>
          </a:xfrm>
          <a:prstGeom prst="rect">
            <a:avLst/>
          </a:prstGeom>
          <a:noFill/>
        </p:spPr>
        <p:txBody>
          <a:bodyPr wrap="square" rtlCol="0">
            <a:spAutoFit/>
          </a:bodyPr>
          <a:lstStyle/>
          <a:p>
            <a:r>
              <a:rPr lang="en-US" altLang="zh-CN" sz="1200" err="1">
                <a:solidFill>
                  <a:schemeClr val="accent2"/>
                </a:solidFill>
                <a:cs typeface="+mn-ea"/>
                <a:sym typeface="+mn-lt"/>
              </a:rPr>
              <a:t>scale_alpha_xxx</a:t>
            </a:r>
            <a:endParaRPr lang="en-US" altLang="zh-CN" sz="1200">
              <a:solidFill>
                <a:schemeClr val="accent2"/>
              </a:solidFill>
              <a:cs typeface="+mn-ea"/>
              <a:sym typeface="+mn-lt"/>
            </a:endParaRPr>
          </a:p>
        </p:txBody>
      </p:sp>
      <p:sp>
        <p:nvSpPr>
          <p:cNvPr id="47" name="矩形 46">
            <a:extLst>
              <a:ext uri="{FF2B5EF4-FFF2-40B4-BE49-F238E27FC236}">
                <a16:creationId xmlns:a16="http://schemas.microsoft.com/office/drawing/2014/main" id="{81B2F559-ED8E-41FC-B008-8E320085F6F7}"/>
              </a:ext>
            </a:extLst>
          </p:cNvPr>
          <p:cNvSpPr/>
          <p:nvPr/>
        </p:nvSpPr>
        <p:spPr>
          <a:xfrm>
            <a:off x="5477327" y="5267818"/>
            <a:ext cx="1348790" cy="276999"/>
          </a:xfrm>
          <a:prstGeom prst="rect">
            <a:avLst/>
          </a:prstGeom>
          <a:noFill/>
        </p:spPr>
        <p:txBody>
          <a:bodyPr wrap="square" rtlCol="0">
            <a:spAutoFit/>
          </a:bodyPr>
          <a:lstStyle/>
          <a:p>
            <a:r>
              <a:rPr lang="en-US" altLang="zh-CN" sz="1200" err="1">
                <a:solidFill>
                  <a:schemeClr val="accent2"/>
                </a:solidFill>
                <a:cs typeface="+mn-ea"/>
                <a:sym typeface="+mn-lt"/>
              </a:rPr>
              <a:t>scale_linetype_xxx</a:t>
            </a:r>
            <a:endParaRPr lang="en-US" altLang="zh-CN" sz="1200">
              <a:solidFill>
                <a:schemeClr val="accent2"/>
              </a:solidFill>
              <a:cs typeface="+mn-ea"/>
              <a:sym typeface="+mn-lt"/>
            </a:endParaRPr>
          </a:p>
        </p:txBody>
      </p:sp>
      <p:sp>
        <p:nvSpPr>
          <p:cNvPr id="48" name="矩形 47">
            <a:extLst>
              <a:ext uri="{FF2B5EF4-FFF2-40B4-BE49-F238E27FC236}">
                <a16:creationId xmlns:a16="http://schemas.microsoft.com/office/drawing/2014/main" id="{324E4C9F-4C5C-41D4-98B0-CBD99E72B6C8}"/>
              </a:ext>
            </a:extLst>
          </p:cNvPr>
          <p:cNvSpPr/>
          <p:nvPr/>
        </p:nvSpPr>
        <p:spPr>
          <a:xfrm>
            <a:off x="5477327" y="5620611"/>
            <a:ext cx="1336572" cy="276999"/>
          </a:xfrm>
          <a:prstGeom prst="rect">
            <a:avLst/>
          </a:prstGeom>
          <a:noFill/>
        </p:spPr>
        <p:txBody>
          <a:bodyPr wrap="square" rtlCol="0">
            <a:spAutoFit/>
          </a:bodyPr>
          <a:lstStyle/>
          <a:p>
            <a:r>
              <a:rPr lang="en-US" altLang="zh-CN" sz="1200" err="1">
                <a:solidFill>
                  <a:schemeClr val="accent2"/>
                </a:solidFill>
                <a:cs typeface="+mn-ea"/>
                <a:sym typeface="+mn-lt"/>
              </a:rPr>
              <a:t>scale_shape_xxx</a:t>
            </a:r>
            <a:endParaRPr lang="en-US" altLang="zh-CN" sz="1200">
              <a:solidFill>
                <a:schemeClr val="accent2"/>
              </a:solidFill>
              <a:cs typeface="+mn-ea"/>
              <a:sym typeface="+mn-lt"/>
            </a:endParaRPr>
          </a:p>
        </p:txBody>
      </p:sp>
      <p:sp>
        <p:nvSpPr>
          <p:cNvPr id="49" name="矩形: 圆角 48">
            <a:extLst>
              <a:ext uri="{FF2B5EF4-FFF2-40B4-BE49-F238E27FC236}">
                <a16:creationId xmlns:a16="http://schemas.microsoft.com/office/drawing/2014/main" id="{CABCC546-398D-4756-B2D6-5002D19F94E8}"/>
              </a:ext>
            </a:extLst>
          </p:cNvPr>
          <p:cNvSpPr/>
          <p:nvPr/>
        </p:nvSpPr>
        <p:spPr>
          <a:xfrm>
            <a:off x="5669426" y="3480373"/>
            <a:ext cx="1017780" cy="414189"/>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9">
            <a:extLst>
              <a:ext uri="{FF2B5EF4-FFF2-40B4-BE49-F238E27FC236}">
                <a16:creationId xmlns:a16="http://schemas.microsoft.com/office/drawing/2014/main" id="{F444687A-4A57-40AD-AF36-A9866932556C}"/>
              </a:ext>
            </a:extLst>
          </p:cNvPr>
          <p:cNvSpPr/>
          <p:nvPr/>
        </p:nvSpPr>
        <p:spPr>
          <a:xfrm>
            <a:off x="4042455" y="3469191"/>
            <a:ext cx="1268964" cy="1370814"/>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50">
            <a:extLst>
              <a:ext uri="{FF2B5EF4-FFF2-40B4-BE49-F238E27FC236}">
                <a16:creationId xmlns:a16="http://schemas.microsoft.com/office/drawing/2014/main" id="{8900F283-47ED-498E-9E38-5F63DFFEB92B}"/>
              </a:ext>
            </a:extLst>
          </p:cNvPr>
          <p:cNvSpPr/>
          <p:nvPr/>
        </p:nvSpPr>
        <p:spPr>
          <a:xfrm>
            <a:off x="9144765" y="3580492"/>
            <a:ext cx="1281120" cy="276999"/>
          </a:xfrm>
          <a:prstGeom prst="rect">
            <a:avLst/>
          </a:prstGeom>
        </p:spPr>
        <p:txBody>
          <a:bodyPr wrap="none">
            <a:spAutoFit/>
          </a:bodyPr>
          <a:lstStyle/>
          <a:p>
            <a:r>
              <a:rPr lang="en-US" altLang="zh-CN" sz="1200">
                <a:solidFill>
                  <a:schemeClr val="accent2"/>
                </a:solidFill>
                <a:cs typeface="+mn-ea"/>
                <a:sym typeface="+mn-lt"/>
              </a:rPr>
              <a:t>guide_colourbar</a:t>
            </a:r>
            <a:endParaRPr lang="zh-CN" altLang="en-US" sz="1200">
              <a:solidFill>
                <a:schemeClr val="accent2"/>
              </a:solidFill>
              <a:cs typeface="+mn-ea"/>
              <a:sym typeface="+mn-lt"/>
            </a:endParaRPr>
          </a:p>
        </p:txBody>
      </p:sp>
      <p:sp>
        <p:nvSpPr>
          <p:cNvPr id="52" name="矩形 51">
            <a:extLst>
              <a:ext uri="{FF2B5EF4-FFF2-40B4-BE49-F238E27FC236}">
                <a16:creationId xmlns:a16="http://schemas.microsoft.com/office/drawing/2014/main" id="{47E85526-5B6B-4E41-8E95-215E4EAED2EB}"/>
              </a:ext>
            </a:extLst>
          </p:cNvPr>
          <p:cNvSpPr/>
          <p:nvPr/>
        </p:nvSpPr>
        <p:spPr>
          <a:xfrm>
            <a:off x="9247115" y="4142227"/>
            <a:ext cx="1101584" cy="276999"/>
          </a:xfrm>
          <a:prstGeom prst="rect">
            <a:avLst/>
          </a:prstGeom>
        </p:spPr>
        <p:txBody>
          <a:bodyPr wrap="none">
            <a:spAutoFit/>
          </a:bodyPr>
          <a:lstStyle/>
          <a:p>
            <a:r>
              <a:rPr lang="en-US" altLang="zh-CN" sz="1200">
                <a:solidFill>
                  <a:schemeClr val="accent2"/>
                </a:solidFill>
                <a:cs typeface="+mn-ea"/>
                <a:sym typeface="+mn-lt"/>
              </a:rPr>
              <a:t>guide_legend</a:t>
            </a:r>
            <a:endParaRPr lang="zh-CN" altLang="en-US" sz="1200">
              <a:solidFill>
                <a:schemeClr val="accent2"/>
              </a:solidFill>
              <a:cs typeface="+mn-ea"/>
              <a:sym typeface="+mn-lt"/>
            </a:endParaRPr>
          </a:p>
        </p:txBody>
      </p:sp>
      <p:sp>
        <p:nvSpPr>
          <p:cNvPr id="53" name="矩形: 圆角 52">
            <a:extLst>
              <a:ext uri="{FF2B5EF4-FFF2-40B4-BE49-F238E27FC236}">
                <a16:creationId xmlns:a16="http://schemas.microsoft.com/office/drawing/2014/main" id="{332CCE19-D144-4B82-80DE-F83BC35EF6C3}"/>
              </a:ext>
            </a:extLst>
          </p:cNvPr>
          <p:cNvSpPr/>
          <p:nvPr/>
        </p:nvSpPr>
        <p:spPr>
          <a:xfrm>
            <a:off x="9166725" y="3505907"/>
            <a:ext cx="1188902" cy="388655"/>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53">
            <a:extLst>
              <a:ext uri="{FF2B5EF4-FFF2-40B4-BE49-F238E27FC236}">
                <a16:creationId xmlns:a16="http://schemas.microsoft.com/office/drawing/2014/main" id="{8932C0D2-4F81-4ED8-B7BF-CC7AFB302917}"/>
              </a:ext>
            </a:extLst>
          </p:cNvPr>
          <p:cNvSpPr/>
          <p:nvPr/>
        </p:nvSpPr>
        <p:spPr>
          <a:xfrm>
            <a:off x="9166725" y="4101310"/>
            <a:ext cx="1188902" cy="332405"/>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54">
            <a:extLst>
              <a:ext uri="{FF2B5EF4-FFF2-40B4-BE49-F238E27FC236}">
                <a16:creationId xmlns:a16="http://schemas.microsoft.com/office/drawing/2014/main" id="{27E8A728-50B6-4DA4-8BA4-3177805D0D4F}"/>
              </a:ext>
            </a:extLst>
          </p:cNvPr>
          <p:cNvSpPr/>
          <p:nvPr/>
        </p:nvSpPr>
        <p:spPr>
          <a:xfrm>
            <a:off x="7167082" y="3469191"/>
            <a:ext cx="857927" cy="276999"/>
          </a:xfrm>
          <a:prstGeom prst="rect">
            <a:avLst/>
          </a:prstGeom>
        </p:spPr>
        <p:txBody>
          <a:bodyPr wrap="none">
            <a:spAutoFit/>
          </a:bodyPr>
          <a:lstStyle/>
          <a:p>
            <a:r>
              <a:rPr lang="en-US" altLang="zh-CN" sz="1200">
                <a:solidFill>
                  <a:schemeClr val="accent2"/>
                </a:solidFill>
                <a:cs typeface="+mn-ea"/>
                <a:sym typeface="+mn-lt"/>
              </a:rPr>
              <a:t>facet_grid</a:t>
            </a:r>
            <a:endParaRPr lang="zh-CN" altLang="en-US" sz="1200">
              <a:solidFill>
                <a:schemeClr val="accent2"/>
              </a:solidFill>
              <a:cs typeface="+mn-ea"/>
              <a:sym typeface="+mn-lt"/>
            </a:endParaRPr>
          </a:p>
        </p:txBody>
      </p:sp>
      <p:sp>
        <p:nvSpPr>
          <p:cNvPr id="56" name="矩形: 圆角 55">
            <a:extLst>
              <a:ext uri="{FF2B5EF4-FFF2-40B4-BE49-F238E27FC236}">
                <a16:creationId xmlns:a16="http://schemas.microsoft.com/office/drawing/2014/main" id="{37F77326-517C-477A-A057-42E56A0B3F3E}"/>
              </a:ext>
            </a:extLst>
          </p:cNvPr>
          <p:cNvSpPr/>
          <p:nvPr/>
        </p:nvSpPr>
        <p:spPr>
          <a:xfrm>
            <a:off x="7125608" y="3476197"/>
            <a:ext cx="1017780" cy="286531"/>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307DDE52-37C9-4C3E-9198-9F1014D6C0D3}"/>
              </a:ext>
            </a:extLst>
          </p:cNvPr>
          <p:cNvSpPr/>
          <p:nvPr/>
        </p:nvSpPr>
        <p:spPr>
          <a:xfrm>
            <a:off x="7118904" y="3798449"/>
            <a:ext cx="1017780" cy="286531"/>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8" name="矩形 57">
            <a:extLst>
              <a:ext uri="{FF2B5EF4-FFF2-40B4-BE49-F238E27FC236}">
                <a16:creationId xmlns:a16="http://schemas.microsoft.com/office/drawing/2014/main" id="{FE93F82C-4AE5-45E4-AC74-41DA75F30B7A}"/>
              </a:ext>
            </a:extLst>
          </p:cNvPr>
          <p:cNvSpPr/>
          <p:nvPr/>
        </p:nvSpPr>
        <p:spPr>
          <a:xfrm>
            <a:off x="7167597" y="3783216"/>
            <a:ext cx="934871" cy="276999"/>
          </a:xfrm>
          <a:prstGeom prst="rect">
            <a:avLst/>
          </a:prstGeom>
        </p:spPr>
        <p:txBody>
          <a:bodyPr wrap="none">
            <a:spAutoFit/>
          </a:bodyPr>
          <a:lstStyle/>
          <a:p>
            <a:r>
              <a:rPr lang="en-US" altLang="zh-CN" sz="1200">
                <a:solidFill>
                  <a:schemeClr val="accent2"/>
                </a:solidFill>
                <a:cs typeface="+mn-ea"/>
                <a:sym typeface="+mn-lt"/>
              </a:rPr>
              <a:t>facet_wrap</a:t>
            </a:r>
            <a:endParaRPr lang="zh-CN" altLang="en-US" sz="1200">
              <a:solidFill>
                <a:schemeClr val="accent2"/>
              </a:solidFill>
              <a:cs typeface="+mn-ea"/>
              <a:sym typeface="+mn-lt"/>
            </a:endParaRPr>
          </a:p>
        </p:txBody>
      </p:sp>
      <p:sp>
        <p:nvSpPr>
          <p:cNvPr id="59" name="矩形 58">
            <a:extLst>
              <a:ext uri="{FF2B5EF4-FFF2-40B4-BE49-F238E27FC236}">
                <a16:creationId xmlns:a16="http://schemas.microsoft.com/office/drawing/2014/main" id="{EF0B90B0-59B1-4F88-9A62-FB1C0834AFAB}"/>
              </a:ext>
            </a:extLst>
          </p:cNvPr>
          <p:cNvSpPr/>
          <p:nvPr/>
        </p:nvSpPr>
        <p:spPr>
          <a:xfrm>
            <a:off x="4077488" y="3522853"/>
            <a:ext cx="1405984" cy="285029"/>
          </a:xfrm>
          <a:prstGeom prst="rect">
            <a:avLst/>
          </a:prstGeom>
          <a:noFill/>
        </p:spPr>
        <p:txBody>
          <a:bodyPr wrap="square" rtlCol="0">
            <a:spAutoFit/>
          </a:bodyPr>
          <a:lstStyle/>
          <a:p>
            <a:r>
              <a:rPr lang="en-US" altLang="zh-CN" sz="1200" b="1">
                <a:solidFill>
                  <a:srgbClr val="FF0000"/>
                </a:solidFill>
                <a:cs typeface="+mn-ea"/>
                <a:sym typeface="+mn-lt"/>
              </a:rPr>
              <a:t>coord_cartesian</a:t>
            </a:r>
            <a:endParaRPr lang="zh-CN" altLang="en-US" sz="1200" b="1">
              <a:solidFill>
                <a:srgbClr val="FF0000"/>
              </a:solidFill>
              <a:cs typeface="+mn-ea"/>
              <a:sym typeface="+mn-lt"/>
            </a:endParaRPr>
          </a:p>
        </p:txBody>
      </p:sp>
      <p:sp>
        <p:nvSpPr>
          <p:cNvPr id="60" name="矩形 59">
            <a:extLst>
              <a:ext uri="{FF2B5EF4-FFF2-40B4-BE49-F238E27FC236}">
                <a16:creationId xmlns:a16="http://schemas.microsoft.com/office/drawing/2014/main" id="{3BCDB6C5-159B-40B0-9C4C-CB7FA5591E96}"/>
              </a:ext>
            </a:extLst>
          </p:cNvPr>
          <p:cNvSpPr/>
          <p:nvPr/>
        </p:nvSpPr>
        <p:spPr>
          <a:xfrm>
            <a:off x="4077861" y="3766644"/>
            <a:ext cx="1227777" cy="276999"/>
          </a:xfrm>
          <a:prstGeom prst="rect">
            <a:avLst/>
          </a:prstGeom>
          <a:noFill/>
        </p:spPr>
        <p:txBody>
          <a:bodyPr wrap="square" rtlCol="0">
            <a:spAutoFit/>
          </a:bodyPr>
          <a:lstStyle/>
          <a:p>
            <a:r>
              <a:rPr lang="en-US" altLang="zh-CN" sz="1200" b="1">
                <a:solidFill>
                  <a:srgbClr val="FF0000"/>
                </a:solidFill>
                <a:cs typeface="+mn-ea"/>
                <a:sym typeface="+mn-lt"/>
              </a:rPr>
              <a:t>coord_fixed</a:t>
            </a:r>
            <a:endParaRPr lang="zh-CN" altLang="en-US" sz="1200" b="1">
              <a:solidFill>
                <a:srgbClr val="FF0000"/>
              </a:solidFill>
              <a:cs typeface="+mn-ea"/>
              <a:sym typeface="+mn-lt"/>
            </a:endParaRPr>
          </a:p>
        </p:txBody>
      </p:sp>
      <p:sp>
        <p:nvSpPr>
          <p:cNvPr id="61" name="矩形 60">
            <a:extLst>
              <a:ext uri="{FF2B5EF4-FFF2-40B4-BE49-F238E27FC236}">
                <a16:creationId xmlns:a16="http://schemas.microsoft.com/office/drawing/2014/main" id="{AF3FB7FD-B208-4000-97D7-1BF0DC5D88E1}"/>
              </a:ext>
            </a:extLst>
          </p:cNvPr>
          <p:cNvSpPr/>
          <p:nvPr/>
        </p:nvSpPr>
        <p:spPr>
          <a:xfrm>
            <a:off x="4079771" y="3976378"/>
            <a:ext cx="1029623" cy="276999"/>
          </a:xfrm>
          <a:prstGeom prst="rect">
            <a:avLst/>
          </a:prstGeom>
          <a:noFill/>
        </p:spPr>
        <p:txBody>
          <a:bodyPr wrap="square" rtlCol="0">
            <a:spAutoFit/>
          </a:bodyPr>
          <a:lstStyle/>
          <a:p>
            <a:r>
              <a:rPr lang="en-US" altLang="zh-CN" sz="1200" b="1">
                <a:solidFill>
                  <a:srgbClr val="FF0000"/>
                </a:solidFill>
                <a:cs typeface="+mn-ea"/>
                <a:sym typeface="+mn-lt"/>
              </a:rPr>
              <a:t>coord_flip</a:t>
            </a:r>
            <a:endParaRPr lang="zh-CN" altLang="en-US" sz="1200" b="1">
              <a:solidFill>
                <a:srgbClr val="FF0000"/>
              </a:solidFill>
              <a:cs typeface="+mn-ea"/>
              <a:sym typeface="+mn-lt"/>
            </a:endParaRPr>
          </a:p>
        </p:txBody>
      </p:sp>
      <p:sp>
        <p:nvSpPr>
          <p:cNvPr id="62" name="矩形 61">
            <a:extLst>
              <a:ext uri="{FF2B5EF4-FFF2-40B4-BE49-F238E27FC236}">
                <a16:creationId xmlns:a16="http://schemas.microsoft.com/office/drawing/2014/main" id="{0D232582-AABB-4545-9ACC-F211D5CC68ED}"/>
              </a:ext>
            </a:extLst>
          </p:cNvPr>
          <p:cNvSpPr/>
          <p:nvPr/>
        </p:nvSpPr>
        <p:spPr>
          <a:xfrm>
            <a:off x="4052692" y="4220169"/>
            <a:ext cx="1178560" cy="276999"/>
          </a:xfrm>
          <a:prstGeom prst="rect">
            <a:avLst/>
          </a:prstGeom>
          <a:noFill/>
        </p:spPr>
        <p:txBody>
          <a:bodyPr wrap="square" rtlCol="0">
            <a:spAutoFit/>
          </a:bodyPr>
          <a:lstStyle/>
          <a:p>
            <a:r>
              <a:rPr lang="en-US" altLang="zh-CN" sz="1200">
                <a:solidFill>
                  <a:schemeClr val="accent2"/>
                </a:solidFill>
                <a:cs typeface="+mn-ea"/>
                <a:sym typeface="+mn-lt"/>
              </a:rPr>
              <a:t>coord_polar</a:t>
            </a:r>
            <a:endParaRPr lang="zh-CN" altLang="en-US" sz="1200">
              <a:solidFill>
                <a:schemeClr val="accent2"/>
              </a:solidFill>
              <a:cs typeface="+mn-ea"/>
              <a:sym typeface="+mn-lt"/>
            </a:endParaRPr>
          </a:p>
        </p:txBody>
      </p:sp>
      <p:sp>
        <p:nvSpPr>
          <p:cNvPr id="63" name="矩形 62">
            <a:extLst>
              <a:ext uri="{FF2B5EF4-FFF2-40B4-BE49-F238E27FC236}">
                <a16:creationId xmlns:a16="http://schemas.microsoft.com/office/drawing/2014/main" id="{F4D7EF0B-3FE1-4538-A216-EA9605BC329C}"/>
              </a:ext>
            </a:extLst>
          </p:cNvPr>
          <p:cNvSpPr/>
          <p:nvPr/>
        </p:nvSpPr>
        <p:spPr>
          <a:xfrm>
            <a:off x="4046515" y="4454661"/>
            <a:ext cx="1184738" cy="276999"/>
          </a:xfrm>
          <a:prstGeom prst="rect">
            <a:avLst/>
          </a:prstGeom>
          <a:noFill/>
        </p:spPr>
        <p:txBody>
          <a:bodyPr wrap="square" rtlCol="0">
            <a:spAutoFit/>
          </a:bodyPr>
          <a:lstStyle/>
          <a:p>
            <a:r>
              <a:rPr lang="en-US" altLang="zh-CN" sz="1200">
                <a:solidFill>
                  <a:schemeClr val="accent2"/>
                </a:solidFill>
                <a:cs typeface="+mn-ea"/>
                <a:sym typeface="+mn-lt"/>
              </a:rPr>
              <a:t>coord_map</a:t>
            </a:r>
            <a:endParaRPr lang="zh-CN" altLang="en-US" sz="1200">
              <a:solidFill>
                <a:schemeClr val="accent2"/>
              </a:solidFill>
              <a:cs typeface="+mn-ea"/>
              <a:sym typeface="+mn-lt"/>
            </a:endParaRPr>
          </a:p>
        </p:txBody>
      </p:sp>
      <p:sp>
        <p:nvSpPr>
          <p:cNvPr id="64" name="矩形 63">
            <a:extLst>
              <a:ext uri="{FF2B5EF4-FFF2-40B4-BE49-F238E27FC236}">
                <a16:creationId xmlns:a16="http://schemas.microsoft.com/office/drawing/2014/main" id="{0E62060F-49FA-4D8C-9331-D27FB87D0DC3}"/>
              </a:ext>
            </a:extLst>
          </p:cNvPr>
          <p:cNvSpPr/>
          <p:nvPr/>
        </p:nvSpPr>
        <p:spPr>
          <a:xfrm>
            <a:off x="1716849" y="3765660"/>
            <a:ext cx="994313" cy="261610"/>
          </a:xfrm>
          <a:prstGeom prst="rect">
            <a:avLst/>
          </a:prstGeom>
          <a:noFill/>
        </p:spPr>
        <p:txBody>
          <a:bodyPr wrap="square" rtlCol="0">
            <a:spAutoFit/>
          </a:bodyPr>
          <a:lstStyle/>
          <a:p>
            <a:r>
              <a:rPr lang="en-US" altLang="zh-CN" sz="1100">
                <a:solidFill>
                  <a:schemeClr val="accent5"/>
                </a:solidFill>
                <a:cs typeface="+mn-ea"/>
                <a:sym typeface="+mn-lt"/>
              </a:rPr>
              <a:t>x/y</a:t>
            </a:r>
          </a:p>
        </p:txBody>
      </p:sp>
      <p:sp>
        <p:nvSpPr>
          <p:cNvPr id="65" name="矩形 64">
            <a:extLst>
              <a:ext uri="{FF2B5EF4-FFF2-40B4-BE49-F238E27FC236}">
                <a16:creationId xmlns:a16="http://schemas.microsoft.com/office/drawing/2014/main" id="{547A226F-7EA2-4C8C-AAC8-8C0323EF5A70}"/>
              </a:ext>
            </a:extLst>
          </p:cNvPr>
          <p:cNvSpPr/>
          <p:nvPr/>
        </p:nvSpPr>
        <p:spPr>
          <a:xfrm>
            <a:off x="1716849" y="4005903"/>
            <a:ext cx="1327584" cy="261610"/>
          </a:xfrm>
          <a:prstGeom prst="rect">
            <a:avLst/>
          </a:prstGeom>
          <a:noFill/>
        </p:spPr>
        <p:txBody>
          <a:bodyPr wrap="square" rtlCol="0">
            <a:spAutoFit/>
          </a:bodyPr>
          <a:lstStyle/>
          <a:p>
            <a:r>
              <a:rPr lang="en-US" altLang="zh-CN" sz="1100">
                <a:solidFill>
                  <a:schemeClr val="accent5"/>
                </a:solidFill>
                <a:cs typeface="+mn-ea"/>
                <a:sym typeface="+mn-lt"/>
              </a:rPr>
              <a:t>col/color/colour</a:t>
            </a:r>
          </a:p>
        </p:txBody>
      </p:sp>
      <p:sp>
        <p:nvSpPr>
          <p:cNvPr id="66" name="矩形 65">
            <a:extLst>
              <a:ext uri="{FF2B5EF4-FFF2-40B4-BE49-F238E27FC236}">
                <a16:creationId xmlns:a16="http://schemas.microsoft.com/office/drawing/2014/main" id="{B19AD4FC-842E-49BB-AE2C-AAE97F31A575}"/>
              </a:ext>
            </a:extLst>
          </p:cNvPr>
          <p:cNvSpPr/>
          <p:nvPr/>
        </p:nvSpPr>
        <p:spPr>
          <a:xfrm>
            <a:off x="1716849" y="4235367"/>
            <a:ext cx="1327584" cy="261610"/>
          </a:xfrm>
          <a:prstGeom prst="rect">
            <a:avLst/>
          </a:prstGeom>
          <a:noFill/>
        </p:spPr>
        <p:txBody>
          <a:bodyPr wrap="square" rtlCol="0">
            <a:spAutoFit/>
          </a:bodyPr>
          <a:lstStyle/>
          <a:p>
            <a:r>
              <a:rPr lang="en-US" altLang="zh-CN" sz="1100">
                <a:solidFill>
                  <a:schemeClr val="accent5"/>
                </a:solidFill>
                <a:cs typeface="+mn-ea"/>
                <a:sym typeface="+mn-lt"/>
              </a:rPr>
              <a:t>group</a:t>
            </a:r>
          </a:p>
        </p:txBody>
      </p:sp>
      <p:sp>
        <p:nvSpPr>
          <p:cNvPr id="67" name="矩形 66">
            <a:extLst>
              <a:ext uri="{FF2B5EF4-FFF2-40B4-BE49-F238E27FC236}">
                <a16:creationId xmlns:a16="http://schemas.microsoft.com/office/drawing/2014/main" id="{5E901F6C-0E8A-4FD0-AC66-64550037D60D}"/>
              </a:ext>
            </a:extLst>
          </p:cNvPr>
          <p:cNvSpPr/>
          <p:nvPr/>
        </p:nvSpPr>
        <p:spPr>
          <a:xfrm>
            <a:off x="1716849" y="4447290"/>
            <a:ext cx="1327584" cy="261610"/>
          </a:xfrm>
          <a:prstGeom prst="rect">
            <a:avLst/>
          </a:prstGeom>
          <a:noFill/>
        </p:spPr>
        <p:txBody>
          <a:bodyPr wrap="square" rtlCol="0">
            <a:spAutoFit/>
          </a:bodyPr>
          <a:lstStyle/>
          <a:p>
            <a:r>
              <a:rPr lang="en-US" altLang="zh-CN" sz="1100">
                <a:solidFill>
                  <a:schemeClr val="accent5"/>
                </a:solidFill>
                <a:cs typeface="+mn-ea"/>
                <a:sym typeface="+mn-lt"/>
              </a:rPr>
              <a:t>size</a:t>
            </a:r>
          </a:p>
        </p:txBody>
      </p:sp>
      <p:sp>
        <p:nvSpPr>
          <p:cNvPr id="68" name="矩形 67">
            <a:extLst>
              <a:ext uri="{FF2B5EF4-FFF2-40B4-BE49-F238E27FC236}">
                <a16:creationId xmlns:a16="http://schemas.microsoft.com/office/drawing/2014/main" id="{974C1F29-A7C9-45C6-8E75-B710710689BB}"/>
              </a:ext>
            </a:extLst>
          </p:cNvPr>
          <p:cNvSpPr/>
          <p:nvPr/>
        </p:nvSpPr>
        <p:spPr>
          <a:xfrm>
            <a:off x="1716849" y="4633240"/>
            <a:ext cx="1327584" cy="261610"/>
          </a:xfrm>
          <a:prstGeom prst="rect">
            <a:avLst/>
          </a:prstGeom>
          <a:noFill/>
        </p:spPr>
        <p:txBody>
          <a:bodyPr wrap="square" rtlCol="0">
            <a:spAutoFit/>
          </a:bodyPr>
          <a:lstStyle/>
          <a:p>
            <a:r>
              <a:rPr lang="en-US" altLang="zh-CN" sz="1100">
                <a:solidFill>
                  <a:schemeClr val="accent5"/>
                </a:solidFill>
                <a:cs typeface="+mn-ea"/>
                <a:sym typeface="+mn-lt"/>
              </a:rPr>
              <a:t>alpha</a:t>
            </a:r>
          </a:p>
        </p:txBody>
      </p:sp>
      <p:sp>
        <p:nvSpPr>
          <p:cNvPr id="69" name="矩形 68">
            <a:extLst>
              <a:ext uri="{FF2B5EF4-FFF2-40B4-BE49-F238E27FC236}">
                <a16:creationId xmlns:a16="http://schemas.microsoft.com/office/drawing/2014/main" id="{951965F0-4EC7-4209-A055-0A2FDE5157D8}"/>
              </a:ext>
            </a:extLst>
          </p:cNvPr>
          <p:cNvSpPr/>
          <p:nvPr/>
        </p:nvSpPr>
        <p:spPr>
          <a:xfrm>
            <a:off x="1716848" y="4864971"/>
            <a:ext cx="915981" cy="261610"/>
          </a:xfrm>
          <a:prstGeom prst="rect">
            <a:avLst/>
          </a:prstGeom>
          <a:noFill/>
        </p:spPr>
        <p:txBody>
          <a:bodyPr wrap="square" rtlCol="0">
            <a:spAutoFit/>
          </a:bodyPr>
          <a:lstStyle/>
          <a:p>
            <a:r>
              <a:rPr lang="en-US" altLang="zh-CN" sz="1100">
                <a:solidFill>
                  <a:schemeClr val="accent5"/>
                </a:solidFill>
                <a:cs typeface="+mn-ea"/>
                <a:sym typeface="+mn-lt"/>
              </a:rPr>
              <a:t>linetype</a:t>
            </a:r>
            <a:endParaRPr lang="zh-CN" altLang="en-US" sz="1100">
              <a:solidFill>
                <a:schemeClr val="accent5"/>
              </a:solidFill>
              <a:cs typeface="+mn-ea"/>
              <a:sym typeface="+mn-lt"/>
            </a:endParaRPr>
          </a:p>
        </p:txBody>
      </p:sp>
      <p:sp>
        <p:nvSpPr>
          <p:cNvPr id="70" name="矩形 69">
            <a:extLst>
              <a:ext uri="{FF2B5EF4-FFF2-40B4-BE49-F238E27FC236}">
                <a16:creationId xmlns:a16="http://schemas.microsoft.com/office/drawing/2014/main" id="{5837DCDE-C3F5-45C9-8B6C-3F2657B2E866}"/>
              </a:ext>
            </a:extLst>
          </p:cNvPr>
          <p:cNvSpPr/>
          <p:nvPr/>
        </p:nvSpPr>
        <p:spPr>
          <a:xfrm>
            <a:off x="1740486" y="5496299"/>
            <a:ext cx="660758" cy="261610"/>
          </a:xfrm>
          <a:prstGeom prst="rect">
            <a:avLst/>
          </a:prstGeom>
          <a:noFill/>
        </p:spPr>
        <p:txBody>
          <a:bodyPr wrap="square" rtlCol="0">
            <a:spAutoFit/>
          </a:bodyPr>
          <a:lstStyle/>
          <a:p>
            <a:r>
              <a:rPr lang="en-US" altLang="zh-CN" sz="1100">
                <a:solidFill>
                  <a:schemeClr val="accent5"/>
                </a:solidFill>
                <a:cs typeface="+mn-ea"/>
                <a:sym typeface="+mn-lt"/>
              </a:rPr>
              <a:t>identity</a:t>
            </a:r>
            <a:endParaRPr lang="zh-CN" altLang="en-US" sz="1100">
              <a:solidFill>
                <a:schemeClr val="accent5"/>
              </a:solidFill>
              <a:cs typeface="+mn-ea"/>
              <a:sym typeface="+mn-lt"/>
            </a:endParaRPr>
          </a:p>
        </p:txBody>
      </p:sp>
      <p:sp>
        <p:nvSpPr>
          <p:cNvPr id="71" name="矩形 70">
            <a:extLst>
              <a:ext uri="{FF2B5EF4-FFF2-40B4-BE49-F238E27FC236}">
                <a16:creationId xmlns:a16="http://schemas.microsoft.com/office/drawing/2014/main" id="{87CDF78B-2F87-4083-9357-BDE3A9574A60}"/>
              </a:ext>
            </a:extLst>
          </p:cNvPr>
          <p:cNvSpPr/>
          <p:nvPr/>
        </p:nvSpPr>
        <p:spPr>
          <a:xfrm>
            <a:off x="1740486" y="5721610"/>
            <a:ext cx="660758" cy="261610"/>
          </a:xfrm>
          <a:prstGeom prst="rect">
            <a:avLst/>
          </a:prstGeom>
          <a:noFill/>
        </p:spPr>
        <p:txBody>
          <a:bodyPr wrap="square" rtlCol="0">
            <a:spAutoFit/>
          </a:bodyPr>
          <a:lstStyle/>
          <a:p>
            <a:r>
              <a:rPr lang="en-US" altLang="zh-CN" sz="1100">
                <a:solidFill>
                  <a:schemeClr val="accent5"/>
                </a:solidFill>
                <a:cs typeface="+mn-ea"/>
                <a:sym typeface="+mn-lt"/>
              </a:rPr>
              <a:t>stack</a:t>
            </a:r>
            <a:endParaRPr lang="zh-CN" altLang="en-US" sz="1100">
              <a:solidFill>
                <a:schemeClr val="accent5"/>
              </a:solidFill>
              <a:cs typeface="+mn-ea"/>
              <a:sym typeface="+mn-lt"/>
            </a:endParaRPr>
          </a:p>
        </p:txBody>
      </p:sp>
      <p:sp>
        <p:nvSpPr>
          <p:cNvPr id="72" name="矩形 71">
            <a:extLst>
              <a:ext uri="{FF2B5EF4-FFF2-40B4-BE49-F238E27FC236}">
                <a16:creationId xmlns:a16="http://schemas.microsoft.com/office/drawing/2014/main" id="{2467F2E1-11E9-49CB-B4D6-51A7FC54D707}"/>
              </a:ext>
            </a:extLst>
          </p:cNvPr>
          <p:cNvSpPr/>
          <p:nvPr/>
        </p:nvSpPr>
        <p:spPr>
          <a:xfrm>
            <a:off x="1740486" y="5936127"/>
            <a:ext cx="660758" cy="261610"/>
          </a:xfrm>
          <a:prstGeom prst="rect">
            <a:avLst/>
          </a:prstGeom>
          <a:noFill/>
        </p:spPr>
        <p:txBody>
          <a:bodyPr wrap="square" rtlCol="0">
            <a:spAutoFit/>
          </a:bodyPr>
          <a:lstStyle/>
          <a:p>
            <a:r>
              <a:rPr lang="en-US" altLang="zh-CN" sz="1100">
                <a:solidFill>
                  <a:schemeClr val="accent5"/>
                </a:solidFill>
                <a:cs typeface="+mn-ea"/>
                <a:sym typeface="+mn-lt"/>
              </a:rPr>
              <a:t>dodge</a:t>
            </a:r>
            <a:endParaRPr lang="zh-CN" altLang="en-US" sz="1100">
              <a:solidFill>
                <a:schemeClr val="accent5"/>
              </a:solidFill>
              <a:cs typeface="+mn-ea"/>
              <a:sym typeface="+mn-lt"/>
            </a:endParaRPr>
          </a:p>
        </p:txBody>
      </p:sp>
      <p:sp>
        <p:nvSpPr>
          <p:cNvPr id="73" name="矩形 72">
            <a:extLst>
              <a:ext uri="{FF2B5EF4-FFF2-40B4-BE49-F238E27FC236}">
                <a16:creationId xmlns:a16="http://schemas.microsoft.com/office/drawing/2014/main" id="{6BD1EE39-9775-4DF3-9F8A-6EF72BC5733A}"/>
              </a:ext>
            </a:extLst>
          </p:cNvPr>
          <p:cNvSpPr/>
          <p:nvPr/>
        </p:nvSpPr>
        <p:spPr>
          <a:xfrm>
            <a:off x="1740486" y="6137787"/>
            <a:ext cx="660758" cy="261610"/>
          </a:xfrm>
          <a:prstGeom prst="rect">
            <a:avLst/>
          </a:prstGeom>
          <a:noFill/>
        </p:spPr>
        <p:txBody>
          <a:bodyPr wrap="square" rtlCol="0">
            <a:spAutoFit/>
          </a:bodyPr>
          <a:lstStyle/>
          <a:p>
            <a:r>
              <a:rPr lang="en-US" altLang="zh-CN" sz="1100">
                <a:solidFill>
                  <a:schemeClr val="accent5"/>
                </a:solidFill>
                <a:cs typeface="+mn-ea"/>
                <a:sym typeface="+mn-lt"/>
              </a:rPr>
              <a:t>fill</a:t>
            </a:r>
            <a:endParaRPr lang="zh-CN" altLang="en-US" sz="1100">
              <a:solidFill>
                <a:schemeClr val="accent5"/>
              </a:solidFill>
              <a:cs typeface="+mn-ea"/>
              <a:sym typeface="+mn-lt"/>
            </a:endParaRPr>
          </a:p>
        </p:txBody>
      </p:sp>
      <p:sp>
        <p:nvSpPr>
          <p:cNvPr id="74" name="矩形 73">
            <a:extLst>
              <a:ext uri="{FF2B5EF4-FFF2-40B4-BE49-F238E27FC236}">
                <a16:creationId xmlns:a16="http://schemas.microsoft.com/office/drawing/2014/main" id="{7287E2A6-1C0A-4BC5-828C-98AA54B91A1B}"/>
              </a:ext>
            </a:extLst>
          </p:cNvPr>
          <p:cNvSpPr/>
          <p:nvPr/>
        </p:nvSpPr>
        <p:spPr>
          <a:xfrm>
            <a:off x="10503698" y="3513023"/>
            <a:ext cx="1051891" cy="276999"/>
          </a:xfrm>
          <a:prstGeom prst="rect">
            <a:avLst/>
          </a:prstGeom>
        </p:spPr>
        <p:txBody>
          <a:bodyPr wrap="none">
            <a:spAutoFit/>
          </a:bodyPr>
          <a:lstStyle/>
          <a:p>
            <a:r>
              <a:rPr lang="en-US" altLang="zh-CN" sz="1200">
                <a:solidFill>
                  <a:schemeClr val="accent2"/>
                </a:solidFill>
                <a:cs typeface="+mn-ea"/>
                <a:sym typeface="+mn-lt"/>
              </a:rPr>
              <a:t>element_line</a:t>
            </a:r>
            <a:endParaRPr lang="zh-CN" altLang="en-US" sz="1200">
              <a:solidFill>
                <a:schemeClr val="accent2"/>
              </a:solidFill>
              <a:cs typeface="+mn-ea"/>
              <a:sym typeface="+mn-lt"/>
            </a:endParaRPr>
          </a:p>
        </p:txBody>
      </p:sp>
      <p:sp>
        <p:nvSpPr>
          <p:cNvPr id="78" name="矩形 77">
            <a:extLst>
              <a:ext uri="{FF2B5EF4-FFF2-40B4-BE49-F238E27FC236}">
                <a16:creationId xmlns:a16="http://schemas.microsoft.com/office/drawing/2014/main" id="{CFDE1282-590C-4445-87B1-ED2ADC6ACBAA}"/>
              </a:ext>
            </a:extLst>
          </p:cNvPr>
          <p:cNvSpPr/>
          <p:nvPr/>
        </p:nvSpPr>
        <p:spPr>
          <a:xfrm>
            <a:off x="10503698" y="3741424"/>
            <a:ext cx="1063112" cy="276999"/>
          </a:xfrm>
          <a:prstGeom prst="rect">
            <a:avLst/>
          </a:prstGeom>
        </p:spPr>
        <p:txBody>
          <a:bodyPr wrap="none">
            <a:spAutoFit/>
          </a:bodyPr>
          <a:lstStyle/>
          <a:p>
            <a:r>
              <a:rPr lang="en-US" altLang="zh-CN" sz="1200">
                <a:solidFill>
                  <a:schemeClr val="accent2"/>
                </a:solidFill>
                <a:cs typeface="+mn-ea"/>
                <a:sym typeface="+mn-lt"/>
              </a:rPr>
              <a:t>element_text</a:t>
            </a:r>
            <a:endParaRPr lang="zh-CN" altLang="en-US" sz="1200">
              <a:solidFill>
                <a:schemeClr val="accent2"/>
              </a:solidFill>
              <a:cs typeface="+mn-ea"/>
              <a:sym typeface="+mn-lt"/>
            </a:endParaRPr>
          </a:p>
        </p:txBody>
      </p:sp>
      <p:sp>
        <p:nvSpPr>
          <p:cNvPr id="82" name="矩形 81">
            <a:extLst>
              <a:ext uri="{FF2B5EF4-FFF2-40B4-BE49-F238E27FC236}">
                <a16:creationId xmlns:a16="http://schemas.microsoft.com/office/drawing/2014/main" id="{D128589E-A0E3-4F5C-A8B1-7EC18BF658E2}"/>
              </a:ext>
            </a:extLst>
          </p:cNvPr>
          <p:cNvSpPr/>
          <p:nvPr/>
        </p:nvSpPr>
        <p:spPr>
          <a:xfrm>
            <a:off x="10503698" y="3979690"/>
            <a:ext cx="1071127" cy="276999"/>
          </a:xfrm>
          <a:prstGeom prst="rect">
            <a:avLst/>
          </a:prstGeom>
        </p:spPr>
        <p:txBody>
          <a:bodyPr wrap="none">
            <a:spAutoFit/>
          </a:bodyPr>
          <a:lstStyle/>
          <a:p>
            <a:r>
              <a:rPr lang="en-US" altLang="zh-CN" sz="1200">
                <a:solidFill>
                  <a:schemeClr val="accent2"/>
                </a:solidFill>
                <a:cs typeface="+mn-ea"/>
                <a:sym typeface="+mn-lt"/>
              </a:rPr>
              <a:t>element_rect</a:t>
            </a:r>
            <a:endParaRPr lang="zh-CN" altLang="en-US" sz="1200">
              <a:solidFill>
                <a:schemeClr val="accent2"/>
              </a:solidFill>
              <a:cs typeface="+mn-ea"/>
              <a:sym typeface="+mn-lt"/>
            </a:endParaRPr>
          </a:p>
        </p:txBody>
      </p:sp>
      <p:sp>
        <p:nvSpPr>
          <p:cNvPr id="84" name="矩形 83">
            <a:extLst>
              <a:ext uri="{FF2B5EF4-FFF2-40B4-BE49-F238E27FC236}">
                <a16:creationId xmlns:a16="http://schemas.microsoft.com/office/drawing/2014/main" id="{DAD06E70-92C9-42AD-ACFA-59186F4901C7}"/>
              </a:ext>
            </a:extLst>
          </p:cNvPr>
          <p:cNvSpPr/>
          <p:nvPr/>
        </p:nvSpPr>
        <p:spPr>
          <a:xfrm>
            <a:off x="10486764" y="4178060"/>
            <a:ext cx="1180131" cy="276999"/>
          </a:xfrm>
          <a:prstGeom prst="rect">
            <a:avLst/>
          </a:prstGeom>
        </p:spPr>
        <p:txBody>
          <a:bodyPr wrap="none">
            <a:spAutoFit/>
          </a:bodyPr>
          <a:lstStyle/>
          <a:p>
            <a:r>
              <a:rPr lang="en-US" altLang="zh-CN" sz="1200">
                <a:solidFill>
                  <a:schemeClr val="accent2"/>
                </a:solidFill>
                <a:cs typeface="+mn-ea"/>
                <a:sym typeface="+mn-lt"/>
              </a:rPr>
              <a:t>element_blank</a:t>
            </a:r>
            <a:endParaRPr lang="zh-CN" altLang="en-US" sz="1200">
              <a:solidFill>
                <a:schemeClr val="accent2"/>
              </a:solidFill>
              <a:cs typeface="+mn-ea"/>
              <a:sym typeface="+mn-lt"/>
            </a:endParaRPr>
          </a:p>
        </p:txBody>
      </p:sp>
      <p:sp>
        <p:nvSpPr>
          <p:cNvPr id="85" name="矩形: 圆角 84">
            <a:extLst>
              <a:ext uri="{FF2B5EF4-FFF2-40B4-BE49-F238E27FC236}">
                <a16:creationId xmlns:a16="http://schemas.microsoft.com/office/drawing/2014/main" id="{B50C8E8D-5DCC-4FF4-93A5-D41278A5C2DD}"/>
              </a:ext>
            </a:extLst>
          </p:cNvPr>
          <p:cNvSpPr/>
          <p:nvPr/>
        </p:nvSpPr>
        <p:spPr>
          <a:xfrm>
            <a:off x="10438091" y="3488228"/>
            <a:ext cx="1188902" cy="966433"/>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6" name="矩形: 圆角 85">
            <a:extLst>
              <a:ext uri="{FF2B5EF4-FFF2-40B4-BE49-F238E27FC236}">
                <a16:creationId xmlns:a16="http://schemas.microsoft.com/office/drawing/2014/main" id="{7B26E5B6-BB07-48AD-BE01-CD04EEF90F0D}"/>
              </a:ext>
            </a:extLst>
          </p:cNvPr>
          <p:cNvSpPr/>
          <p:nvPr/>
        </p:nvSpPr>
        <p:spPr>
          <a:xfrm>
            <a:off x="1548208" y="3798448"/>
            <a:ext cx="1323852" cy="1298485"/>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7" name="矩形: 圆角 86">
            <a:extLst>
              <a:ext uri="{FF2B5EF4-FFF2-40B4-BE49-F238E27FC236}">
                <a16:creationId xmlns:a16="http://schemas.microsoft.com/office/drawing/2014/main" id="{AD0E8149-F39F-4D20-BC5D-418B0A9B1F55}"/>
              </a:ext>
            </a:extLst>
          </p:cNvPr>
          <p:cNvSpPr/>
          <p:nvPr/>
        </p:nvSpPr>
        <p:spPr>
          <a:xfrm>
            <a:off x="1539318" y="5467120"/>
            <a:ext cx="1268964" cy="932277"/>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9" name="文本框 88">
            <a:extLst>
              <a:ext uri="{FF2B5EF4-FFF2-40B4-BE49-F238E27FC236}">
                <a16:creationId xmlns:a16="http://schemas.microsoft.com/office/drawing/2014/main" id="{CCAB4406-175D-4360-A7A5-4F0B02D7A338}"/>
              </a:ext>
            </a:extLst>
          </p:cNvPr>
          <p:cNvSpPr txBox="1"/>
          <p:nvPr/>
        </p:nvSpPr>
        <p:spPr>
          <a:xfrm>
            <a:off x="5427821" y="1092272"/>
            <a:ext cx="1752600"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ggplot</a:t>
            </a:r>
            <a:endParaRPr lang="zh-CN" altLang="en-US">
              <a:solidFill>
                <a:schemeClr val="bg1"/>
              </a:solidFill>
              <a:latin typeface="微软雅黑 Light" panose="020B0502040204020203" pitchFamily="34" charset="-122"/>
              <a:ea typeface="微软雅黑 Light" panose="020B0502040204020203" pitchFamily="34" charset="-122"/>
              <a:cs typeface="+mn-ea"/>
              <a:sym typeface="+mn-lt"/>
            </a:endParaRPr>
          </a:p>
        </p:txBody>
      </p:sp>
      <p:sp>
        <p:nvSpPr>
          <p:cNvPr id="90" name="矩形: 圆角 89">
            <a:extLst>
              <a:ext uri="{FF2B5EF4-FFF2-40B4-BE49-F238E27FC236}">
                <a16:creationId xmlns:a16="http://schemas.microsoft.com/office/drawing/2014/main" id="{1D7B4B54-51C9-4902-852F-2AA033506037}"/>
              </a:ext>
            </a:extLst>
          </p:cNvPr>
          <p:cNvSpPr/>
          <p:nvPr/>
        </p:nvSpPr>
        <p:spPr>
          <a:xfrm>
            <a:off x="771772" y="2541113"/>
            <a:ext cx="2949022" cy="3987189"/>
          </a:xfrm>
          <a:prstGeom prst="roundRect">
            <a:avLst>
              <a:gd name="adj" fmla="val 4706"/>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5" name="矩形: 圆角 74">
            <a:extLst>
              <a:ext uri="{FF2B5EF4-FFF2-40B4-BE49-F238E27FC236}">
                <a16:creationId xmlns:a16="http://schemas.microsoft.com/office/drawing/2014/main" id="{A762AFD1-EC45-4A85-87E1-E2653546A18C}"/>
              </a:ext>
            </a:extLst>
          </p:cNvPr>
          <p:cNvSpPr/>
          <p:nvPr/>
        </p:nvSpPr>
        <p:spPr>
          <a:xfrm>
            <a:off x="5528925" y="4081796"/>
            <a:ext cx="1284973" cy="1815814"/>
          </a:xfrm>
          <a:prstGeom prst="roundRect">
            <a:avLst>
              <a:gd name="adj" fmla="val 909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6" name="文本框 75">
            <a:extLst>
              <a:ext uri="{FF2B5EF4-FFF2-40B4-BE49-F238E27FC236}">
                <a16:creationId xmlns:a16="http://schemas.microsoft.com/office/drawing/2014/main" id="{ACE18D22-D3E7-4F67-A3EC-628855CEDB5C}"/>
              </a:ext>
            </a:extLst>
          </p:cNvPr>
          <p:cNvSpPr txBox="1"/>
          <p:nvPr/>
        </p:nvSpPr>
        <p:spPr>
          <a:xfrm>
            <a:off x="1408232" y="2570039"/>
            <a:ext cx="1915353"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几何图层（统计变换）</a:t>
            </a:r>
          </a:p>
        </p:txBody>
      </p:sp>
      <p:sp>
        <p:nvSpPr>
          <p:cNvPr id="77" name="文本框 76">
            <a:extLst>
              <a:ext uri="{FF2B5EF4-FFF2-40B4-BE49-F238E27FC236}">
                <a16:creationId xmlns:a16="http://schemas.microsoft.com/office/drawing/2014/main" id="{90951480-C5D6-41B5-A5E6-08101A0E1CD8}"/>
              </a:ext>
            </a:extLst>
          </p:cNvPr>
          <p:cNvSpPr txBox="1"/>
          <p:nvPr/>
        </p:nvSpPr>
        <p:spPr>
          <a:xfrm>
            <a:off x="1334547" y="3499673"/>
            <a:ext cx="1915353"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美学映射参数</a:t>
            </a:r>
          </a:p>
        </p:txBody>
      </p:sp>
      <p:sp>
        <p:nvSpPr>
          <p:cNvPr id="79" name="文本框 78">
            <a:extLst>
              <a:ext uri="{FF2B5EF4-FFF2-40B4-BE49-F238E27FC236}">
                <a16:creationId xmlns:a16="http://schemas.microsoft.com/office/drawing/2014/main" id="{25721FFE-D4F3-41D4-9544-F81CD141DF9F}"/>
              </a:ext>
            </a:extLst>
          </p:cNvPr>
          <p:cNvSpPr txBox="1"/>
          <p:nvPr/>
        </p:nvSpPr>
        <p:spPr>
          <a:xfrm>
            <a:off x="2600474" y="5637661"/>
            <a:ext cx="1424554" cy="523220"/>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位置调整</a:t>
            </a:r>
            <a:endParaRPr lang="en-US" altLang="zh-CN" sz="1400">
              <a:solidFill>
                <a:schemeClr val="tx1"/>
              </a:solidFill>
              <a:latin typeface="微软雅黑 Light" panose="020B0502040204020203" pitchFamily="34" charset="-122"/>
              <a:ea typeface="微软雅黑 Light" panose="020B0502040204020203" pitchFamily="34" charset="-122"/>
              <a:cs typeface="+mn-ea"/>
              <a:sym typeface="+mn-lt"/>
            </a:endParaRPr>
          </a:p>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参数</a:t>
            </a:r>
          </a:p>
        </p:txBody>
      </p:sp>
      <p:sp>
        <p:nvSpPr>
          <p:cNvPr id="80" name="文本框 79">
            <a:extLst>
              <a:ext uri="{FF2B5EF4-FFF2-40B4-BE49-F238E27FC236}">
                <a16:creationId xmlns:a16="http://schemas.microsoft.com/office/drawing/2014/main" id="{BA25A44B-1FCD-4181-AD4F-068A8B120C09}"/>
              </a:ext>
            </a:extLst>
          </p:cNvPr>
          <p:cNvSpPr txBox="1"/>
          <p:nvPr/>
        </p:nvSpPr>
        <p:spPr>
          <a:xfrm>
            <a:off x="4046515" y="2570039"/>
            <a:ext cx="1313181"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坐标系转换</a:t>
            </a:r>
          </a:p>
        </p:txBody>
      </p:sp>
      <p:sp>
        <p:nvSpPr>
          <p:cNvPr id="81" name="文本框 80">
            <a:extLst>
              <a:ext uri="{FF2B5EF4-FFF2-40B4-BE49-F238E27FC236}">
                <a16:creationId xmlns:a16="http://schemas.microsoft.com/office/drawing/2014/main" id="{B857EE05-2D8E-4A3B-B3EF-A51F495471C6}"/>
              </a:ext>
            </a:extLst>
          </p:cNvPr>
          <p:cNvSpPr txBox="1"/>
          <p:nvPr/>
        </p:nvSpPr>
        <p:spPr>
          <a:xfrm>
            <a:off x="5500717" y="2570039"/>
            <a:ext cx="1313181"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标度调整</a:t>
            </a:r>
          </a:p>
        </p:txBody>
      </p:sp>
      <p:sp>
        <p:nvSpPr>
          <p:cNvPr id="83" name="文本框 82">
            <a:extLst>
              <a:ext uri="{FF2B5EF4-FFF2-40B4-BE49-F238E27FC236}">
                <a16:creationId xmlns:a16="http://schemas.microsoft.com/office/drawing/2014/main" id="{5A0D87D8-EAF7-4405-A037-186A7D814432}"/>
              </a:ext>
            </a:extLst>
          </p:cNvPr>
          <p:cNvSpPr txBox="1"/>
          <p:nvPr/>
        </p:nvSpPr>
        <p:spPr>
          <a:xfrm>
            <a:off x="6971203" y="2570039"/>
            <a:ext cx="1313181"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分面系统</a:t>
            </a:r>
          </a:p>
        </p:txBody>
      </p:sp>
      <p:sp>
        <p:nvSpPr>
          <p:cNvPr id="92" name="文本框 91">
            <a:extLst>
              <a:ext uri="{FF2B5EF4-FFF2-40B4-BE49-F238E27FC236}">
                <a16:creationId xmlns:a16="http://schemas.microsoft.com/office/drawing/2014/main" id="{40C539D4-CAB3-4E09-9F1B-F77CACEE10C6}"/>
              </a:ext>
            </a:extLst>
          </p:cNvPr>
          <p:cNvSpPr txBox="1"/>
          <p:nvPr/>
        </p:nvSpPr>
        <p:spPr>
          <a:xfrm>
            <a:off x="9120383" y="2570038"/>
            <a:ext cx="1313181"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图例调整系统</a:t>
            </a:r>
          </a:p>
        </p:txBody>
      </p:sp>
      <p:sp>
        <p:nvSpPr>
          <p:cNvPr id="93" name="矩形 92">
            <a:extLst>
              <a:ext uri="{FF2B5EF4-FFF2-40B4-BE49-F238E27FC236}">
                <a16:creationId xmlns:a16="http://schemas.microsoft.com/office/drawing/2014/main" id="{84892EE1-989A-4DFE-A7D9-C16A6470F6C3}"/>
              </a:ext>
            </a:extLst>
          </p:cNvPr>
          <p:cNvSpPr/>
          <p:nvPr/>
        </p:nvSpPr>
        <p:spPr>
          <a:xfrm>
            <a:off x="9126398" y="5922017"/>
            <a:ext cx="1377300"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labs</a:t>
            </a:r>
          </a:p>
        </p:txBody>
      </p:sp>
      <p:sp>
        <p:nvSpPr>
          <p:cNvPr id="94" name="文本框 93">
            <a:extLst>
              <a:ext uri="{FF2B5EF4-FFF2-40B4-BE49-F238E27FC236}">
                <a16:creationId xmlns:a16="http://schemas.microsoft.com/office/drawing/2014/main" id="{5D770BC3-6269-4053-B2D4-7A66F3C60863}"/>
              </a:ext>
            </a:extLst>
          </p:cNvPr>
          <p:cNvSpPr txBox="1"/>
          <p:nvPr/>
        </p:nvSpPr>
        <p:spPr>
          <a:xfrm>
            <a:off x="9056264" y="5637661"/>
            <a:ext cx="1497015"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添加自定义注释</a:t>
            </a:r>
          </a:p>
        </p:txBody>
      </p:sp>
      <p:sp>
        <p:nvSpPr>
          <p:cNvPr id="95" name="文本框 94">
            <a:extLst>
              <a:ext uri="{FF2B5EF4-FFF2-40B4-BE49-F238E27FC236}">
                <a16:creationId xmlns:a16="http://schemas.microsoft.com/office/drawing/2014/main" id="{8D4DA522-F539-4637-B72C-D9F9DB065A0C}"/>
              </a:ext>
            </a:extLst>
          </p:cNvPr>
          <p:cNvSpPr txBox="1"/>
          <p:nvPr/>
        </p:nvSpPr>
        <p:spPr>
          <a:xfrm>
            <a:off x="9056264" y="6262633"/>
            <a:ext cx="1898608" cy="307777"/>
          </a:xfrm>
          <a:prstGeom prst="rect">
            <a:avLst/>
          </a:prstGeom>
          <a:noFill/>
        </p:spPr>
        <p:txBody>
          <a:bodyPr wrap="square" rtlCol="0">
            <a:spAutoFit/>
          </a:bodyPr>
          <a:lstStyle>
            <a:defPPr>
              <a:defRPr lang="zh-CN"/>
            </a:defPPr>
            <a:lvl1pPr algn="ctr">
              <a:defRPr>
                <a:solidFill>
                  <a:schemeClr val="bg1"/>
                </a:solidFill>
              </a:defRPr>
            </a:lvl1pPr>
          </a:lstStyle>
          <a:p>
            <a:pPr algn="l"/>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标题、副标题、备注</a:t>
            </a:r>
          </a:p>
        </p:txBody>
      </p:sp>
      <p:sp>
        <p:nvSpPr>
          <p:cNvPr id="96" name="矩形 95">
            <a:extLst>
              <a:ext uri="{FF2B5EF4-FFF2-40B4-BE49-F238E27FC236}">
                <a16:creationId xmlns:a16="http://schemas.microsoft.com/office/drawing/2014/main" id="{991F277D-262F-47B0-9CF7-115F49D0CB03}"/>
              </a:ext>
            </a:extLst>
          </p:cNvPr>
          <p:cNvSpPr/>
          <p:nvPr/>
        </p:nvSpPr>
        <p:spPr>
          <a:xfrm>
            <a:off x="9126398" y="4549208"/>
            <a:ext cx="1377300" cy="369332"/>
          </a:xfrm>
          <a:prstGeom prst="rect">
            <a:avLst/>
          </a:prstGeom>
          <a:solidFill>
            <a:srgbClr val="FD412D"/>
          </a:solidFill>
        </p:spPr>
        <p:txBody>
          <a:bodyPr wrap="square" rtlCol="0">
            <a:spAutoFit/>
          </a:bodyPr>
          <a:lstStyle/>
          <a:p>
            <a:pPr algn="ctr"/>
            <a:r>
              <a:rPr lang="en-US" altLang="zh-CN">
                <a:solidFill>
                  <a:schemeClr val="bg1"/>
                </a:solidFill>
                <a:cs typeface="+mn-ea"/>
                <a:sym typeface="+mn-lt"/>
              </a:rPr>
              <a:t>geom_text()</a:t>
            </a:r>
          </a:p>
        </p:txBody>
      </p:sp>
      <p:sp>
        <p:nvSpPr>
          <p:cNvPr id="97" name="文本框 96">
            <a:extLst>
              <a:ext uri="{FF2B5EF4-FFF2-40B4-BE49-F238E27FC236}">
                <a16:creationId xmlns:a16="http://schemas.microsoft.com/office/drawing/2014/main" id="{707C3DBD-D8DC-42F5-8D57-7B7719A6DF17}"/>
              </a:ext>
            </a:extLst>
          </p:cNvPr>
          <p:cNvSpPr txBox="1"/>
          <p:nvPr/>
        </p:nvSpPr>
        <p:spPr>
          <a:xfrm>
            <a:off x="9137528" y="4943044"/>
            <a:ext cx="1313181" cy="307777"/>
          </a:xfrm>
          <a:prstGeom prst="rect">
            <a:avLst/>
          </a:prstGeom>
          <a:noFill/>
        </p:spPr>
        <p:txBody>
          <a:bodyPr wrap="square" rtlCol="0">
            <a:spAutoFit/>
          </a:bodyPr>
          <a:lstStyle>
            <a:defPPr>
              <a:defRPr lang="zh-CN"/>
            </a:defPPr>
            <a:lvl1pPr algn="ctr">
              <a:defRPr>
                <a:solidFill>
                  <a:schemeClr val="bg1"/>
                </a:solidFill>
              </a:defRPr>
            </a:lvl1pPr>
          </a:lstStyle>
          <a:p>
            <a:r>
              <a:rPr lang="zh-CN" altLang="en-US" sz="1400">
                <a:solidFill>
                  <a:schemeClr val="tx1"/>
                </a:solidFill>
                <a:latin typeface="微软雅黑 Light" panose="020B0502040204020203" pitchFamily="34" charset="-122"/>
                <a:ea typeface="微软雅黑 Light" panose="020B0502040204020203" pitchFamily="34" charset="-122"/>
                <a:cs typeface="+mn-ea"/>
                <a:sym typeface="+mn-lt"/>
              </a:rPr>
              <a:t>数据标签</a:t>
            </a:r>
          </a:p>
        </p:txBody>
      </p:sp>
    </p:spTree>
    <p:extLst>
      <p:ext uri="{BB962C8B-B14F-4D97-AF65-F5344CB8AC3E}">
        <p14:creationId xmlns:p14="http://schemas.microsoft.com/office/powerpoint/2010/main" val="225679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C2B1351-CB48-4194-A7BC-4CA5890ECBE9}"/>
              </a:ext>
            </a:extLst>
          </p:cNvPr>
          <p:cNvGrpSpPr/>
          <p:nvPr/>
        </p:nvGrpSpPr>
        <p:grpSpPr>
          <a:xfrm>
            <a:off x="3212283" y="3780160"/>
            <a:ext cx="1774252" cy="1774252"/>
            <a:chOff x="5472233" y="1657297"/>
            <a:chExt cx="1774252" cy="1774252"/>
          </a:xfrm>
        </p:grpSpPr>
        <p:sp>
          <p:nvSpPr>
            <p:cNvPr id="3" name="椭圆 2">
              <a:extLst>
                <a:ext uri="{FF2B5EF4-FFF2-40B4-BE49-F238E27FC236}">
                  <a16:creationId xmlns:a16="http://schemas.microsoft.com/office/drawing/2014/main" id="{57DF482C-A97F-4FA1-AC5E-10A17041ED94}"/>
                </a:ext>
              </a:extLst>
            </p:cNvPr>
            <p:cNvSpPr/>
            <p:nvPr/>
          </p:nvSpPr>
          <p:spPr>
            <a:xfrm>
              <a:off x="6128226" y="2313290"/>
              <a:ext cx="462264" cy="462264"/>
            </a:xfrm>
            <a:prstGeom prst="ellipse">
              <a:avLst/>
            </a:prstGeom>
            <a:solidFill>
              <a:srgbClr val="00A4D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 空心 1">
              <a:extLst>
                <a:ext uri="{FF2B5EF4-FFF2-40B4-BE49-F238E27FC236}">
                  <a16:creationId xmlns:a16="http://schemas.microsoft.com/office/drawing/2014/main" id="{82561C9C-A685-4F3D-9A9A-3865B666AE16}"/>
                </a:ext>
              </a:extLst>
            </p:cNvPr>
            <p:cNvSpPr/>
            <p:nvPr/>
          </p:nvSpPr>
          <p:spPr>
            <a:xfrm>
              <a:off x="5472233" y="1657297"/>
              <a:ext cx="1774252" cy="1774252"/>
            </a:xfrm>
            <a:prstGeom prst="donut">
              <a:avLst>
                <a:gd name="adj" fmla="val 21879"/>
              </a:avLst>
            </a:prstGeom>
            <a:solidFill>
              <a:srgbClr val="F0593E"/>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圆: 空心 107">
              <a:extLst>
                <a:ext uri="{FF2B5EF4-FFF2-40B4-BE49-F238E27FC236}">
                  <a16:creationId xmlns:a16="http://schemas.microsoft.com/office/drawing/2014/main" id="{C3840EA3-D468-41FA-AB0C-AAD16C33F80D}"/>
                </a:ext>
              </a:extLst>
            </p:cNvPr>
            <p:cNvSpPr/>
            <p:nvPr/>
          </p:nvSpPr>
          <p:spPr>
            <a:xfrm>
              <a:off x="5867182" y="2052246"/>
              <a:ext cx="984352" cy="984352"/>
            </a:xfrm>
            <a:prstGeom prst="donut">
              <a:avLst>
                <a:gd name="adj" fmla="val 28465"/>
              </a:avLst>
            </a:prstGeom>
            <a:solidFill>
              <a:srgbClr val="00898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0"/>
            <a:ext cx="5235775"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7.1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极坐标系参数转换原理</a:t>
            </a:r>
          </a:p>
        </p:txBody>
      </p:sp>
      <p:grpSp>
        <p:nvGrpSpPr>
          <p:cNvPr id="59" name="组合 58">
            <a:extLst>
              <a:ext uri="{FF2B5EF4-FFF2-40B4-BE49-F238E27FC236}">
                <a16:creationId xmlns:a16="http://schemas.microsoft.com/office/drawing/2014/main" id="{9028E0E6-A8F2-4828-A344-AEE24E050F04}"/>
              </a:ext>
            </a:extLst>
          </p:cNvPr>
          <p:cNvGrpSpPr/>
          <p:nvPr/>
        </p:nvGrpSpPr>
        <p:grpSpPr>
          <a:xfrm>
            <a:off x="8785525" y="3723280"/>
            <a:ext cx="1836556" cy="1836556"/>
            <a:chOff x="5973279" y="4162002"/>
            <a:chExt cx="2474425" cy="2474425"/>
          </a:xfrm>
        </p:grpSpPr>
        <p:sp>
          <p:nvSpPr>
            <p:cNvPr id="60" name="空心弧 59">
              <a:extLst>
                <a:ext uri="{FF2B5EF4-FFF2-40B4-BE49-F238E27FC236}">
                  <a16:creationId xmlns:a16="http://schemas.microsoft.com/office/drawing/2014/main" id="{B061C2D4-C397-454D-855E-51C89086B9AC}"/>
                </a:ext>
              </a:extLst>
            </p:cNvPr>
            <p:cNvSpPr/>
            <p:nvPr/>
          </p:nvSpPr>
          <p:spPr>
            <a:xfrm>
              <a:off x="5973279" y="4162002"/>
              <a:ext cx="2474425" cy="2474425"/>
            </a:xfrm>
            <a:prstGeom prst="blockArc">
              <a:avLst>
                <a:gd name="adj1" fmla="val 16251781"/>
                <a:gd name="adj2" fmla="val 3262011"/>
                <a:gd name="adj3" fmla="val 6427"/>
              </a:avLst>
            </a:prstGeom>
            <a:solidFill>
              <a:srgbClr val="00A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空心弧 60">
              <a:extLst>
                <a:ext uri="{FF2B5EF4-FFF2-40B4-BE49-F238E27FC236}">
                  <a16:creationId xmlns:a16="http://schemas.microsoft.com/office/drawing/2014/main" id="{3B9FD06B-5A06-4F65-BDA6-0DD513CDA89E}"/>
                </a:ext>
              </a:extLst>
            </p:cNvPr>
            <p:cNvSpPr/>
            <p:nvPr/>
          </p:nvSpPr>
          <p:spPr>
            <a:xfrm>
              <a:off x="6199771" y="4369509"/>
              <a:ext cx="2030654" cy="2030654"/>
            </a:xfrm>
            <a:prstGeom prst="blockArc">
              <a:avLst>
                <a:gd name="adj1" fmla="val 16251781"/>
                <a:gd name="adj2" fmla="val 4134786"/>
                <a:gd name="adj3" fmla="val 9710"/>
              </a:avLst>
            </a:prstGeom>
            <a:solidFill>
              <a:srgbClr val="008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空心弧 61">
              <a:extLst>
                <a:ext uri="{FF2B5EF4-FFF2-40B4-BE49-F238E27FC236}">
                  <a16:creationId xmlns:a16="http://schemas.microsoft.com/office/drawing/2014/main" id="{9A41E37C-22D8-492B-B322-AA04D6E4ACBF}"/>
                </a:ext>
              </a:extLst>
            </p:cNvPr>
            <p:cNvSpPr/>
            <p:nvPr/>
          </p:nvSpPr>
          <p:spPr>
            <a:xfrm>
              <a:off x="6478823" y="4634712"/>
              <a:ext cx="1483064" cy="1483064"/>
            </a:xfrm>
            <a:prstGeom prst="blockArc">
              <a:avLst>
                <a:gd name="adj1" fmla="val 16251781"/>
                <a:gd name="adj2" fmla="val 3381411"/>
                <a:gd name="adj3" fmla="val 12825"/>
              </a:avLst>
            </a:prstGeom>
            <a:solidFill>
              <a:srgbClr val="FD41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3" name="组合 62">
            <a:extLst>
              <a:ext uri="{FF2B5EF4-FFF2-40B4-BE49-F238E27FC236}">
                <a16:creationId xmlns:a16="http://schemas.microsoft.com/office/drawing/2014/main" id="{B79E3A6F-B2D4-4DD0-B805-7D36FCC17D50}"/>
              </a:ext>
            </a:extLst>
          </p:cNvPr>
          <p:cNvGrpSpPr/>
          <p:nvPr/>
        </p:nvGrpSpPr>
        <p:grpSpPr>
          <a:xfrm>
            <a:off x="4749129" y="2073682"/>
            <a:ext cx="5003694" cy="4758497"/>
            <a:chOff x="8718120" y="1667873"/>
            <a:chExt cx="5003694" cy="4758497"/>
          </a:xfrm>
        </p:grpSpPr>
        <p:sp>
          <p:nvSpPr>
            <p:cNvPr id="64" name="空心弧 63">
              <a:extLst>
                <a:ext uri="{FF2B5EF4-FFF2-40B4-BE49-F238E27FC236}">
                  <a16:creationId xmlns:a16="http://schemas.microsoft.com/office/drawing/2014/main" id="{19CD8EA1-F86E-4E23-8ABD-B8EB1572DDCB}"/>
                </a:ext>
              </a:extLst>
            </p:cNvPr>
            <p:cNvSpPr/>
            <p:nvPr/>
          </p:nvSpPr>
          <p:spPr>
            <a:xfrm rot="19200132">
              <a:off x="8872063" y="3005030"/>
              <a:ext cx="3421340" cy="3421340"/>
            </a:xfrm>
            <a:prstGeom prst="blockArc">
              <a:avLst>
                <a:gd name="adj1" fmla="val 20598688"/>
                <a:gd name="adj2" fmla="val 224509"/>
                <a:gd name="adj3" fmla="val 21416"/>
              </a:avLst>
            </a:prstGeom>
            <a:solidFill>
              <a:srgbClr val="00A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空心弧 64">
              <a:extLst>
                <a:ext uri="{FF2B5EF4-FFF2-40B4-BE49-F238E27FC236}">
                  <a16:creationId xmlns:a16="http://schemas.microsoft.com/office/drawing/2014/main" id="{BE7F2287-696D-45A2-B31C-963CA143E0AF}"/>
                </a:ext>
              </a:extLst>
            </p:cNvPr>
            <p:cNvSpPr/>
            <p:nvPr/>
          </p:nvSpPr>
          <p:spPr>
            <a:xfrm rot="3693462">
              <a:off x="8718120" y="1667873"/>
              <a:ext cx="3765871" cy="3765871"/>
            </a:xfrm>
            <a:prstGeom prst="blockArc">
              <a:avLst>
                <a:gd name="adj1" fmla="val 20598688"/>
                <a:gd name="adj2" fmla="val 224509"/>
                <a:gd name="adj3" fmla="val 21416"/>
              </a:avLst>
            </a:prstGeom>
            <a:solidFill>
              <a:srgbClr val="008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空心弧 65">
              <a:extLst>
                <a:ext uri="{FF2B5EF4-FFF2-40B4-BE49-F238E27FC236}">
                  <a16:creationId xmlns:a16="http://schemas.microsoft.com/office/drawing/2014/main" id="{D915BFB7-C6C7-49FB-8F4A-C5F2B1110E27}"/>
                </a:ext>
              </a:extLst>
            </p:cNvPr>
            <p:cNvSpPr/>
            <p:nvPr/>
          </p:nvSpPr>
          <p:spPr>
            <a:xfrm rot="12487227">
              <a:off x="9955943" y="2606937"/>
              <a:ext cx="3765871" cy="3765871"/>
            </a:xfrm>
            <a:prstGeom prst="blockArc">
              <a:avLst>
                <a:gd name="adj1" fmla="val 20598688"/>
                <a:gd name="adj2" fmla="val 224509"/>
                <a:gd name="adj3" fmla="val 21416"/>
              </a:avLst>
            </a:prstGeom>
            <a:solidFill>
              <a:srgbClr val="FD41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059286A8-2D0A-4B3D-8D7E-B09CB0AFC4D4}"/>
              </a:ext>
            </a:extLst>
          </p:cNvPr>
          <p:cNvGrpSpPr/>
          <p:nvPr/>
        </p:nvGrpSpPr>
        <p:grpSpPr>
          <a:xfrm>
            <a:off x="406918" y="3877744"/>
            <a:ext cx="1658194" cy="1558925"/>
            <a:chOff x="7664234" y="5025273"/>
            <a:chExt cx="1658194" cy="1558925"/>
          </a:xfrm>
        </p:grpSpPr>
        <p:sp>
          <p:nvSpPr>
            <p:cNvPr id="69" name="Freeform 5">
              <a:extLst>
                <a:ext uri="{FF2B5EF4-FFF2-40B4-BE49-F238E27FC236}">
                  <a16:creationId xmlns:a16="http://schemas.microsoft.com/office/drawing/2014/main" id="{AAC04959-D9DC-44A3-BBFD-B3F68F3E82F9}"/>
                </a:ext>
              </a:extLst>
            </p:cNvPr>
            <p:cNvSpPr>
              <a:spLocks/>
            </p:cNvSpPr>
            <p:nvPr/>
          </p:nvSpPr>
          <p:spPr bwMode="auto">
            <a:xfrm>
              <a:off x="7938217" y="5025273"/>
              <a:ext cx="1384211" cy="1558925"/>
            </a:xfrm>
            <a:custGeom>
              <a:avLst/>
              <a:gdLst>
                <a:gd name="T0" fmla="*/ 3499 w 8026"/>
                <a:gd name="T1" fmla="*/ 0 h 9053"/>
                <a:gd name="T2" fmla="*/ 8026 w 8026"/>
                <a:gd name="T3" fmla="*/ 4526 h 9053"/>
                <a:gd name="T4" fmla="*/ 3499 w 8026"/>
                <a:gd name="T5" fmla="*/ 9053 h 9053"/>
                <a:gd name="T6" fmla="*/ 0 w 8026"/>
                <a:gd name="T7" fmla="*/ 7398 h 9053"/>
                <a:gd name="T8" fmla="*/ 3499 w 8026"/>
                <a:gd name="T9" fmla="*/ 4526 h 9053"/>
                <a:gd name="T10" fmla="*/ 3499 w 8026"/>
                <a:gd name="T11" fmla="*/ 0 h 9053"/>
              </a:gdLst>
              <a:ahLst/>
              <a:cxnLst>
                <a:cxn ang="0">
                  <a:pos x="T0" y="T1"/>
                </a:cxn>
                <a:cxn ang="0">
                  <a:pos x="T2" y="T3"/>
                </a:cxn>
                <a:cxn ang="0">
                  <a:pos x="T4" y="T5"/>
                </a:cxn>
                <a:cxn ang="0">
                  <a:pos x="T6" y="T7"/>
                </a:cxn>
                <a:cxn ang="0">
                  <a:pos x="T8" y="T9"/>
                </a:cxn>
                <a:cxn ang="0">
                  <a:pos x="T10" y="T11"/>
                </a:cxn>
              </a:cxnLst>
              <a:rect l="0" t="0" r="r" b="b"/>
              <a:pathLst>
                <a:path w="8026" h="9053">
                  <a:moveTo>
                    <a:pt x="3499" y="0"/>
                  </a:moveTo>
                  <a:cubicBezTo>
                    <a:pt x="6000" y="0"/>
                    <a:pt x="8026" y="2026"/>
                    <a:pt x="8026" y="4526"/>
                  </a:cubicBezTo>
                  <a:cubicBezTo>
                    <a:pt x="8026" y="7026"/>
                    <a:pt x="6000" y="9053"/>
                    <a:pt x="3499" y="9053"/>
                  </a:cubicBezTo>
                  <a:cubicBezTo>
                    <a:pt x="2144" y="9053"/>
                    <a:pt x="860" y="8446"/>
                    <a:pt x="0" y="7398"/>
                  </a:cubicBezTo>
                  <a:lnTo>
                    <a:pt x="3499" y="4526"/>
                  </a:lnTo>
                  <a:lnTo>
                    <a:pt x="3499" y="0"/>
                  </a:lnTo>
                  <a:close/>
                </a:path>
              </a:pathLst>
            </a:custGeom>
            <a:solidFill>
              <a:srgbClr val="F0593E"/>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7">
              <a:extLst>
                <a:ext uri="{FF2B5EF4-FFF2-40B4-BE49-F238E27FC236}">
                  <a16:creationId xmlns:a16="http://schemas.microsoft.com/office/drawing/2014/main" id="{E7E501A2-60B9-4A83-9D88-BF979984347E}"/>
                </a:ext>
              </a:extLst>
            </p:cNvPr>
            <p:cNvSpPr>
              <a:spLocks/>
            </p:cNvSpPr>
            <p:nvPr/>
          </p:nvSpPr>
          <p:spPr bwMode="auto">
            <a:xfrm>
              <a:off x="7664234" y="5202370"/>
              <a:ext cx="877540" cy="1096727"/>
            </a:xfrm>
            <a:custGeom>
              <a:avLst/>
              <a:gdLst>
                <a:gd name="T0" fmla="*/ 1586 w 5085"/>
                <a:gd name="T1" fmla="*/ 6371 h 6371"/>
                <a:gd name="T2" fmla="*/ 2214 w 5085"/>
                <a:gd name="T3" fmla="*/ 0 h 6371"/>
                <a:gd name="T4" fmla="*/ 5085 w 5085"/>
                <a:gd name="T5" fmla="*/ 3499 h 6371"/>
                <a:gd name="T6" fmla="*/ 1586 w 5085"/>
                <a:gd name="T7" fmla="*/ 6371 h 6371"/>
              </a:gdLst>
              <a:ahLst/>
              <a:cxnLst>
                <a:cxn ang="0">
                  <a:pos x="T0" y="T1"/>
                </a:cxn>
                <a:cxn ang="0">
                  <a:pos x="T2" y="T3"/>
                </a:cxn>
                <a:cxn ang="0">
                  <a:pos x="T4" y="T5"/>
                </a:cxn>
                <a:cxn ang="0">
                  <a:pos x="T6" y="T7"/>
                </a:cxn>
              </a:cxnLst>
              <a:rect l="0" t="0" r="r" b="b"/>
              <a:pathLst>
                <a:path w="5085" h="6371">
                  <a:moveTo>
                    <a:pt x="1586" y="6371"/>
                  </a:moveTo>
                  <a:cubicBezTo>
                    <a:pt x="0" y="4438"/>
                    <a:pt x="281" y="1586"/>
                    <a:pt x="2214" y="0"/>
                  </a:cubicBezTo>
                  <a:lnTo>
                    <a:pt x="5085" y="3499"/>
                  </a:lnTo>
                  <a:lnTo>
                    <a:pt x="1586" y="6371"/>
                  </a:lnTo>
                  <a:close/>
                </a:path>
              </a:pathLst>
            </a:custGeom>
            <a:solidFill>
              <a:srgbClr val="008982"/>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9">
              <a:extLst>
                <a:ext uri="{FF2B5EF4-FFF2-40B4-BE49-F238E27FC236}">
                  <a16:creationId xmlns:a16="http://schemas.microsoft.com/office/drawing/2014/main" id="{2CFB9946-325A-4918-A45F-22FD69B90901}"/>
                </a:ext>
              </a:extLst>
            </p:cNvPr>
            <p:cNvSpPr>
              <a:spLocks/>
            </p:cNvSpPr>
            <p:nvPr/>
          </p:nvSpPr>
          <p:spPr bwMode="auto">
            <a:xfrm>
              <a:off x="8046222" y="5025273"/>
              <a:ext cx="495552" cy="779066"/>
            </a:xfrm>
            <a:custGeom>
              <a:avLst/>
              <a:gdLst>
                <a:gd name="T0" fmla="*/ 0 w 2871"/>
                <a:gd name="T1" fmla="*/ 1027 h 4526"/>
                <a:gd name="T2" fmla="*/ 2871 w 2871"/>
                <a:gd name="T3" fmla="*/ 0 h 4526"/>
                <a:gd name="T4" fmla="*/ 2871 w 2871"/>
                <a:gd name="T5" fmla="*/ 4526 h 4526"/>
                <a:gd name="T6" fmla="*/ 0 w 2871"/>
                <a:gd name="T7" fmla="*/ 1027 h 4526"/>
              </a:gdLst>
              <a:ahLst/>
              <a:cxnLst>
                <a:cxn ang="0">
                  <a:pos x="T0" y="T1"/>
                </a:cxn>
                <a:cxn ang="0">
                  <a:pos x="T2" y="T3"/>
                </a:cxn>
                <a:cxn ang="0">
                  <a:pos x="T4" y="T5"/>
                </a:cxn>
                <a:cxn ang="0">
                  <a:pos x="T6" y="T7"/>
                </a:cxn>
              </a:cxnLst>
              <a:rect l="0" t="0" r="r" b="b"/>
              <a:pathLst>
                <a:path w="2871" h="4526">
                  <a:moveTo>
                    <a:pt x="0" y="1027"/>
                  </a:moveTo>
                  <a:cubicBezTo>
                    <a:pt x="809" y="363"/>
                    <a:pt x="1824" y="0"/>
                    <a:pt x="2871" y="0"/>
                  </a:cubicBezTo>
                  <a:lnTo>
                    <a:pt x="2871" y="4526"/>
                  </a:lnTo>
                  <a:lnTo>
                    <a:pt x="0" y="1027"/>
                  </a:lnTo>
                  <a:close/>
                </a:path>
              </a:pathLst>
            </a:custGeom>
            <a:solidFill>
              <a:srgbClr val="00A4DC"/>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2" name="弧形 71">
            <a:extLst>
              <a:ext uri="{FF2B5EF4-FFF2-40B4-BE49-F238E27FC236}">
                <a16:creationId xmlns:a16="http://schemas.microsoft.com/office/drawing/2014/main" id="{04094893-9B95-4302-8CE9-93B4D93B589F}"/>
              </a:ext>
            </a:extLst>
          </p:cNvPr>
          <p:cNvSpPr/>
          <p:nvPr/>
        </p:nvSpPr>
        <p:spPr>
          <a:xfrm>
            <a:off x="283715" y="3657583"/>
            <a:ext cx="2013372" cy="2013372"/>
          </a:xfrm>
          <a:prstGeom prst="arc">
            <a:avLst>
              <a:gd name="adj1" fmla="val 16200000"/>
              <a:gd name="adj2" fmla="val 14577714"/>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BCF00D7E-04FD-44A3-9490-C00BAD8F4545}"/>
              </a:ext>
            </a:extLst>
          </p:cNvPr>
          <p:cNvCxnSpPr/>
          <p:nvPr/>
        </p:nvCxnSpPr>
        <p:spPr>
          <a:xfrm flipV="1">
            <a:off x="1290570" y="3492983"/>
            <a:ext cx="0" cy="117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DA7778E6-FA01-4FBE-AB5C-9E19BAA5D86A}"/>
              </a:ext>
            </a:extLst>
          </p:cNvPr>
          <p:cNvSpPr/>
          <p:nvPr/>
        </p:nvSpPr>
        <p:spPr>
          <a:xfrm>
            <a:off x="1013405" y="2543994"/>
            <a:ext cx="641632" cy="305426"/>
          </a:xfrm>
          <a:prstGeom prst="rect">
            <a:avLst/>
          </a:prstGeom>
          <a:solidFill>
            <a:srgbClr val="00A4D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102D2FC4-4054-4CEE-9D40-49B03D3BA095}"/>
              </a:ext>
            </a:extLst>
          </p:cNvPr>
          <p:cNvSpPr/>
          <p:nvPr/>
        </p:nvSpPr>
        <p:spPr>
          <a:xfrm>
            <a:off x="1013405" y="2230492"/>
            <a:ext cx="641632" cy="305426"/>
          </a:xfrm>
          <a:prstGeom prst="rect">
            <a:avLst/>
          </a:prstGeom>
          <a:solidFill>
            <a:srgbClr val="0089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4162F402-F4AB-4D0F-AD22-E58258BD4FF7}"/>
              </a:ext>
            </a:extLst>
          </p:cNvPr>
          <p:cNvSpPr/>
          <p:nvPr/>
        </p:nvSpPr>
        <p:spPr>
          <a:xfrm>
            <a:off x="1013405" y="1504009"/>
            <a:ext cx="641632" cy="718407"/>
          </a:xfrm>
          <a:prstGeom prst="rect">
            <a:avLst/>
          </a:prstGeom>
          <a:solidFill>
            <a:srgbClr val="F0593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箭头: 右 76">
            <a:extLst>
              <a:ext uri="{FF2B5EF4-FFF2-40B4-BE49-F238E27FC236}">
                <a16:creationId xmlns:a16="http://schemas.microsoft.com/office/drawing/2014/main" id="{27A6E122-EAB6-43A6-8553-054F660B1579}"/>
              </a:ext>
            </a:extLst>
          </p:cNvPr>
          <p:cNvSpPr/>
          <p:nvPr/>
        </p:nvSpPr>
        <p:spPr>
          <a:xfrm rot="5400000">
            <a:off x="1140812" y="3078578"/>
            <a:ext cx="347889" cy="227325"/>
          </a:xfrm>
          <a:prstGeom prst="rightArrow">
            <a:avLst>
              <a:gd name="adj1" fmla="val 41971"/>
              <a:gd name="adj2" fmla="val 50000"/>
            </a:avLst>
          </a:prstGeom>
          <a:solidFill>
            <a:srgbClr val="FF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a:extLst>
              <a:ext uri="{FF2B5EF4-FFF2-40B4-BE49-F238E27FC236}">
                <a16:creationId xmlns:a16="http://schemas.microsoft.com/office/drawing/2014/main" id="{FF3FF8AF-4F20-44BE-A530-383478E4A469}"/>
              </a:ext>
            </a:extLst>
          </p:cNvPr>
          <p:cNvCxnSpPr/>
          <p:nvPr/>
        </p:nvCxnSpPr>
        <p:spPr>
          <a:xfrm>
            <a:off x="616596" y="1353137"/>
            <a:ext cx="0" cy="1574800"/>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6CD9ECA-458F-4E01-AC4D-49899A3744FE}"/>
              </a:ext>
            </a:extLst>
          </p:cNvPr>
          <p:cNvCxnSpPr>
            <a:cxnSpLocks/>
          </p:cNvCxnSpPr>
          <p:nvPr/>
        </p:nvCxnSpPr>
        <p:spPr>
          <a:xfrm rot="5400000">
            <a:off x="1403996" y="2151686"/>
            <a:ext cx="0" cy="1574800"/>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E460AF60-A925-4ECF-AD12-6ED5DFF9D6C9}"/>
              </a:ext>
            </a:extLst>
          </p:cNvPr>
          <p:cNvSpPr/>
          <p:nvPr/>
        </p:nvSpPr>
        <p:spPr>
          <a:xfrm>
            <a:off x="6723303" y="2112437"/>
            <a:ext cx="213381" cy="826649"/>
          </a:xfrm>
          <a:prstGeom prst="rect">
            <a:avLst/>
          </a:prstGeom>
          <a:solidFill>
            <a:srgbClr val="00A4D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EC874157-F297-4ABD-A4EF-B2830EF78FBA}"/>
              </a:ext>
            </a:extLst>
          </p:cNvPr>
          <p:cNvSpPr/>
          <p:nvPr/>
        </p:nvSpPr>
        <p:spPr>
          <a:xfrm>
            <a:off x="7155570" y="2039223"/>
            <a:ext cx="213380" cy="899962"/>
          </a:xfrm>
          <a:prstGeom prst="rect">
            <a:avLst/>
          </a:prstGeom>
          <a:solidFill>
            <a:srgbClr val="0089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3C98395B-9005-435B-B074-A5378E54DC31}"/>
              </a:ext>
            </a:extLst>
          </p:cNvPr>
          <p:cNvSpPr/>
          <p:nvPr/>
        </p:nvSpPr>
        <p:spPr>
          <a:xfrm>
            <a:off x="7571517" y="1743322"/>
            <a:ext cx="207198" cy="1190190"/>
          </a:xfrm>
          <a:prstGeom prst="rect">
            <a:avLst/>
          </a:prstGeom>
          <a:solidFill>
            <a:srgbClr val="F0593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AAA1D7B9-B3E2-4799-807C-F130FE7042BA}"/>
              </a:ext>
            </a:extLst>
          </p:cNvPr>
          <p:cNvCxnSpPr/>
          <p:nvPr/>
        </p:nvCxnSpPr>
        <p:spPr>
          <a:xfrm>
            <a:off x="6516771" y="1353137"/>
            <a:ext cx="0" cy="1574800"/>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1D6DD5E-1D32-444A-B473-14AF736E958F}"/>
              </a:ext>
            </a:extLst>
          </p:cNvPr>
          <p:cNvCxnSpPr>
            <a:cxnSpLocks/>
          </p:cNvCxnSpPr>
          <p:nvPr/>
        </p:nvCxnSpPr>
        <p:spPr>
          <a:xfrm rot="5400000">
            <a:off x="7304171" y="2151686"/>
            <a:ext cx="0" cy="1574800"/>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弧形 84">
            <a:extLst>
              <a:ext uri="{FF2B5EF4-FFF2-40B4-BE49-F238E27FC236}">
                <a16:creationId xmlns:a16="http://schemas.microsoft.com/office/drawing/2014/main" id="{650790DF-9092-46C3-9933-AEDC9BCD82A3}"/>
              </a:ext>
            </a:extLst>
          </p:cNvPr>
          <p:cNvSpPr/>
          <p:nvPr/>
        </p:nvSpPr>
        <p:spPr>
          <a:xfrm>
            <a:off x="6109559" y="3579893"/>
            <a:ext cx="2062266" cy="2062266"/>
          </a:xfrm>
          <a:prstGeom prst="arc">
            <a:avLst>
              <a:gd name="adj1" fmla="val 16200000"/>
              <a:gd name="adj2" fmla="val 14577714"/>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30262D6-19AB-412C-8A46-351BF1CEACED}"/>
              </a:ext>
            </a:extLst>
          </p:cNvPr>
          <p:cNvCxnSpPr/>
          <p:nvPr/>
        </p:nvCxnSpPr>
        <p:spPr>
          <a:xfrm flipV="1">
            <a:off x="7148326" y="3492983"/>
            <a:ext cx="0" cy="117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275AC30D-7921-4DFC-941C-0F3BEF25DFAE}"/>
              </a:ext>
            </a:extLst>
          </p:cNvPr>
          <p:cNvSpPr/>
          <p:nvPr/>
        </p:nvSpPr>
        <p:spPr>
          <a:xfrm>
            <a:off x="6820468" y="4323021"/>
            <a:ext cx="602241" cy="6022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F6A5177F-BF68-4694-8FB3-3F4D4FE64922}"/>
              </a:ext>
            </a:extLst>
          </p:cNvPr>
          <p:cNvSpPr/>
          <p:nvPr/>
        </p:nvSpPr>
        <p:spPr>
          <a:xfrm>
            <a:off x="9292694" y="2112437"/>
            <a:ext cx="213381" cy="826649"/>
          </a:xfrm>
          <a:prstGeom prst="rect">
            <a:avLst/>
          </a:prstGeom>
          <a:solidFill>
            <a:srgbClr val="00A4D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28954010-9DD6-4103-9B0B-35D3C50F00B5}"/>
              </a:ext>
            </a:extLst>
          </p:cNvPr>
          <p:cNvSpPr/>
          <p:nvPr/>
        </p:nvSpPr>
        <p:spPr>
          <a:xfrm>
            <a:off x="9724961" y="2039223"/>
            <a:ext cx="213380" cy="899962"/>
          </a:xfrm>
          <a:prstGeom prst="rect">
            <a:avLst/>
          </a:prstGeom>
          <a:solidFill>
            <a:srgbClr val="0089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B3BC1576-DB2A-4CD0-81DF-0BC2A2559F4F}"/>
              </a:ext>
            </a:extLst>
          </p:cNvPr>
          <p:cNvSpPr/>
          <p:nvPr/>
        </p:nvSpPr>
        <p:spPr>
          <a:xfrm>
            <a:off x="10140908" y="1743322"/>
            <a:ext cx="207198" cy="1190190"/>
          </a:xfrm>
          <a:prstGeom prst="rect">
            <a:avLst/>
          </a:prstGeom>
          <a:solidFill>
            <a:srgbClr val="F0593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AD0A4ED2-0195-4072-A3E6-325421711815}"/>
              </a:ext>
            </a:extLst>
          </p:cNvPr>
          <p:cNvCxnSpPr/>
          <p:nvPr/>
        </p:nvCxnSpPr>
        <p:spPr>
          <a:xfrm>
            <a:off x="9086162" y="1353137"/>
            <a:ext cx="0" cy="1574800"/>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ADA35A6-AFA3-4518-9F08-AA66B7A9917E}"/>
              </a:ext>
            </a:extLst>
          </p:cNvPr>
          <p:cNvCxnSpPr>
            <a:cxnSpLocks/>
          </p:cNvCxnSpPr>
          <p:nvPr/>
        </p:nvCxnSpPr>
        <p:spPr>
          <a:xfrm rot="5400000">
            <a:off x="9873562" y="2151686"/>
            <a:ext cx="0" cy="1574800"/>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60DCC4EF-DA79-466C-9A90-67BE3662FCD4}"/>
              </a:ext>
            </a:extLst>
          </p:cNvPr>
          <p:cNvSpPr/>
          <p:nvPr/>
        </p:nvSpPr>
        <p:spPr>
          <a:xfrm>
            <a:off x="8750014" y="3611173"/>
            <a:ext cx="2013369" cy="2013369"/>
          </a:xfrm>
          <a:prstGeom prst="arc">
            <a:avLst>
              <a:gd name="adj1" fmla="val 16200000"/>
              <a:gd name="adj2" fmla="val 14577714"/>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箭头连接符 93">
            <a:extLst>
              <a:ext uri="{FF2B5EF4-FFF2-40B4-BE49-F238E27FC236}">
                <a16:creationId xmlns:a16="http://schemas.microsoft.com/office/drawing/2014/main" id="{35EBED1B-F347-458E-8DA1-0A4BB0A021DE}"/>
              </a:ext>
            </a:extLst>
          </p:cNvPr>
          <p:cNvCxnSpPr/>
          <p:nvPr/>
        </p:nvCxnSpPr>
        <p:spPr>
          <a:xfrm flipV="1">
            <a:off x="9717717" y="3492983"/>
            <a:ext cx="0" cy="117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88E7B63A-05BD-4930-9693-B431C2C36335}"/>
              </a:ext>
            </a:extLst>
          </p:cNvPr>
          <p:cNvSpPr/>
          <p:nvPr/>
        </p:nvSpPr>
        <p:spPr>
          <a:xfrm>
            <a:off x="9389859" y="4323021"/>
            <a:ext cx="602241" cy="6022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弧形 99">
            <a:extLst>
              <a:ext uri="{FF2B5EF4-FFF2-40B4-BE49-F238E27FC236}">
                <a16:creationId xmlns:a16="http://schemas.microsoft.com/office/drawing/2014/main" id="{A8321C27-2653-4312-9A2E-023DA40D357C}"/>
              </a:ext>
            </a:extLst>
          </p:cNvPr>
          <p:cNvSpPr/>
          <p:nvPr/>
        </p:nvSpPr>
        <p:spPr>
          <a:xfrm>
            <a:off x="3092723" y="3657583"/>
            <a:ext cx="2013372" cy="2013372"/>
          </a:xfrm>
          <a:prstGeom prst="arc">
            <a:avLst>
              <a:gd name="adj1" fmla="val 16200000"/>
              <a:gd name="adj2" fmla="val 14577714"/>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箭头连接符 100">
            <a:extLst>
              <a:ext uri="{FF2B5EF4-FFF2-40B4-BE49-F238E27FC236}">
                <a16:creationId xmlns:a16="http://schemas.microsoft.com/office/drawing/2014/main" id="{4422549E-61C8-4AA7-A373-9FB49814D707}"/>
              </a:ext>
            </a:extLst>
          </p:cNvPr>
          <p:cNvCxnSpPr/>
          <p:nvPr/>
        </p:nvCxnSpPr>
        <p:spPr>
          <a:xfrm flipV="1">
            <a:off x="4099578" y="3492983"/>
            <a:ext cx="0" cy="117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DB5ED204-5969-4595-A595-A02C83889439}"/>
              </a:ext>
            </a:extLst>
          </p:cNvPr>
          <p:cNvSpPr/>
          <p:nvPr/>
        </p:nvSpPr>
        <p:spPr>
          <a:xfrm>
            <a:off x="3822413" y="2543994"/>
            <a:ext cx="641632" cy="305426"/>
          </a:xfrm>
          <a:prstGeom prst="rect">
            <a:avLst/>
          </a:prstGeom>
          <a:solidFill>
            <a:srgbClr val="00A4D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49396278-89DA-4628-BED6-8D3BA36ABF45}"/>
              </a:ext>
            </a:extLst>
          </p:cNvPr>
          <p:cNvSpPr/>
          <p:nvPr/>
        </p:nvSpPr>
        <p:spPr>
          <a:xfrm>
            <a:off x="3822413" y="2230492"/>
            <a:ext cx="641632" cy="305426"/>
          </a:xfrm>
          <a:prstGeom prst="rect">
            <a:avLst/>
          </a:prstGeom>
          <a:solidFill>
            <a:srgbClr val="0089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907029DE-8A13-4732-A526-087FC0FA0B66}"/>
              </a:ext>
            </a:extLst>
          </p:cNvPr>
          <p:cNvSpPr/>
          <p:nvPr/>
        </p:nvSpPr>
        <p:spPr>
          <a:xfrm>
            <a:off x="3822413" y="1504009"/>
            <a:ext cx="641632" cy="718407"/>
          </a:xfrm>
          <a:prstGeom prst="rect">
            <a:avLst/>
          </a:prstGeom>
          <a:solidFill>
            <a:srgbClr val="F0593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箭头: 右 104">
            <a:extLst>
              <a:ext uri="{FF2B5EF4-FFF2-40B4-BE49-F238E27FC236}">
                <a16:creationId xmlns:a16="http://schemas.microsoft.com/office/drawing/2014/main" id="{26F68619-44DA-4C61-AAA8-60632BE50717}"/>
              </a:ext>
            </a:extLst>
          </p:cNvPr>
          <p:cNvSpPr/>
          <p:nvPr/>
        </p:nvSpPr>
        <p:spPr>
          <a:xfrm rot="5400000">
            <a:off x="3949820" y="3078578"/>
            <a:ext cx="347889" cy="227325"/>
          </a:xfrm>
          <a:prstGeom prst="rightArrow">
            <a:avLst>
              <a:gd name="adj1" fmla="val 41971"/>
              <a:gd name="adj2" fmla="val 50000"/>
            </a:avLst>
          </a:prstGeom>
          <a:solidFill>
            <a:srgbClr val="FF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86ED1D9E-5267-4EE0-8DF9-72EEAF1AC67F}"/>
              </a:ext>
            </a:extLst>
          </p:cNvPr>
          <p:cNvCxnSpPr/>
          <p:nvPr/>
        </p:nvCxnSpPr>
        <p:spPr>
          <a:xfrm>
            <a:off x="3425604" y="1353137"/>
            <a:ext cx="0" cy="1574800"/>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0B2CE41-A342-463B-9A8B-B635FE379117}"/>
              </a:ext>
            </a:extLst>
          </p:cNvPr>
          <p:cNvCxnSpPr>
            <a:cxnSpLocks/>
          </p:cNvCxnSpPr>
          <p:nvPr/>
        </p:nvCxnSpPr>
        <p:spPr>
          <a:xfrm rot="5400000">
            <a:off x="4213004" y="2151686"/>
            <a:ext cx="0" cy="1574800"/>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箭头: 右 108">
            <a:extLst>
              <a:ext uri="{FF2B5EF4-FFF2-40B4-BE49-F238E27FC236}">
                <a16:creationId xmlns:a16="http://schemas.microsoft.com/office/drawing/2014/main" id="{F4BA41D1-78D4-44C9-BEC9-0AB4DE1A6DD6}"/>
              </a:ext>
            </a:extLst>
          </p:cNvPr>
          <p:cNvSpPr/>
          <p:nvPr/>
        </p:nvSpPr>
        <p:spPr>
          <a:xfrm rot="5400000">
            <a:off x="6981625" y="3078578"/>
            <a:ext cx="347889" cy="227325"/>
          </a:xfrm>
          <a:prstGeom prst="rightArrow">
            <a:avLst>
              <a:gd name="adj1" fmla="val 41971"/>
              <a:gd name="adj2" fmla="val 50000"/>
            </a:avLst>
          </a:prstGeom>
          <a:solidFill>
            <a:srgbClr val="FF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4A6A98AC-6BDC-47EB-A8E9-5FA5C4550299}"/>
              </a:ext>
            </a:extLst>
          </p:cNvPr>
          <p:cNvSpPr/>
          <p:nvPr/>
        </p:nvSpPr>
        <p:spPr>
          <a:xfrm rot="5400000">
            <a:off x="9542845" y="3078578"/>
            <a:ext cx="347889" cy="227325"/>
          </a:xfrm>
          <a:prstGeom prst="rightArrow">
            <a:avLst>
              <a:gd name="adj1" fmla="val 41971"/>
              <a:gd name="adj2" fmla="val 50000"/>
            </a:avLst>
          </a:prstGeom>
          <a:solidFill>
            <a:srgbClr val="FF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F6134B2-DC7F-449D-A0D7-94708FC0B16B}"/>
              </a:ext>
            </a:extLst>
          </p:cNvPr>
          <p:cNvSpPr txBox="1"/>
          <p:nvPr/>
        </p:nvSpPr>
        <p:spPr>
          <a:xfrm>
            <a:off x="344849" y="5962353"/>
            <a:ext cx="2118293" cy="523220"/>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轴退化为圆周</a:t>
            </a:r>
          </a:p>
        </p:txBody>
      </p:sp>
      <p:sp>
        <p:nvSpPr>
          <p:cNvPr id="111" name="文本框 110">
            <a:extLst>
              <a:ext uri="{FF2B5EF4-FFF2-40B4-BE49-F238E27FC236}">
                <a16:creationId xmlns:a16="http://schemas.microsoft.com/office/drawing/2014/main" id="{D6233395-EF54-4AA2-9462-3563BD0F07EC}"/>
              </a:ext>
            </a:extLst>
          </p:cNvPr>
          <p:cNvSpPr txBox="1"/>
          <p:nvPr/>
        </p:nvSpPr>
        <p:spPr>
          <a:xfrm>
            <a:off x="3096574" y="5962353"/>
            <a:ext cx="2118293" cy="523220"/>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轴退化为圆周</a:t>
            </a:r>
          </a:p>
        </p:txBody>
      </p:sp>
      <p:sp>
        <p:nvSpPr>
          <p:cNvPr id="112" name="文本框 111">
            <a:extLst>
              <a:ext uri="{FF2B5EF4-FFF2-40B4-BE49-F238E27FC236}">
                <a16:creationId xmlns:a16="http://schemas.microsoft.com/office/drawing/2014/main" id="{9D050715-19E0-4CEC-A9CD-B115D8273A09}"/>
              </a:ext>
            </a:extLst>
          </p:cNvPr>
          <p:cNvSpPr txBox="1"/>
          <p:nvPr/>
        </p:nvSpPr>
        <p:spPr>
          <a:xfrm>
            <a:off x="8938379" y="5962353"/>
            <a:ext cx="2118293" cy="523220"/>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轴退化为圆周</a:t>
            </a:r>
          </a:p>
        </p:txBody>
      </p:sp>
      <p:sp>
        <p:nvSpPr>
          <p:cNvPr id="113" name="文本框 112">
            <a:extLst>
              <a:ext uri="{FF2B5EF4-FFF2-40B4-BE49-F238E27FC236}">
                <a16:creationId xmlns:a16="http://schemas.microsoft.com/office/drawing/2014/main" id="{9986A59C-47B4-49EF-BF06-DFE9D46776A3}"/>
              </a:ext>
            </a:extLst>
          </p:cNvPr>
          <p:cNvSpPr txBox="1"/>
          <p:nvPr/>
        </p:nvSpPr>
        <p:spPr>
          <a:xfrm>
            <a:off x="6128540" y="5962353"/>
            <a:ext cx="2118293" cy="523220"/>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轴退化为圆周</a:t>
            </a:r>
          </a:p>
        </p:txBody>
      </p:sp>
      <p:cxnSp>
        <p:nvCxnSpPr>
          <p:cNvPr id="7" name="直接连接符 6">
            <a:extLst>
              <a:ext uri="{FF2B5EF4-FFF2-40B4-BE49-F238E27FC236}">
                <a16:creationId xmlns:a16="http://schemas.microsoft.com/office/drawing/2014/main" id="{3038E13D-7F44-4C5E-9BFF-D9829B4A99B8}"/>
              </a:ext>
            </a:extLst>
          </p:cNvPr>
          <p:cNvCxnSpPr/>
          <p:nvPr/>
        </p:nvCxnSpPr>
        <p:spPr>
          <a:xfrm>
            <a:off x="5690598" y="1249960"/>
            <a:ext cx="0" cy="5335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15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0"/>
            <a:ext cx="5235775"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7.1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极坐标系参数转换原理</a:t>
            </a:r>
          </a:p>
        </p:txBody>
      </p:sp>
      <p:sp>
        <p:nvSpPr>
          <p:cNvPr id="9" name="文本框 8">
            <a:extLst>
              <a:ext uri="{FF2B5EF4-FFF2-40B4-BE49-F238E27FC236}">
                <a16:creationId xmlns:a16="http://schemas.microsoft.com/office/drawing/2014/main" id="{8A54E259-6553-481F-9D3A-ED92018584FA}"/>
              </a:ext>
            </a:extLst>
          </p:cNvPr>
          <p:cNvSpPr txBox="1"/>
          <p:nvPr/>
        </p:nvSpPr>
        <p:spPr>
          <a:xfrm>
            <a:off x="709255" y="1900462"/>
            <a:ext cx="1436931" cy="369332"/>
          </a:xfrm>
          <a:prstGeom prst="rect">
            <a:avLst/>
          </a:prstGeom>
          <a:noFill/>
        </p:spPr>
        <p:txBody>
          <a:bodyPr wrap="square" rtlCol="0">
            <a:spAutoFit/>
          </a:bodyPr>
          <a:lstStyle/>
          <a:p>
            <a:r>
              <a:rPr lang="zh-CN" altLang="en-US" b="1">
                <a:latin typeface="微软雅黑 Light" panose="020B0502040204020203" pitchFamily="34" charset="-122"/>
                <a:ea typeface="微软雅黑 Light" panose="020B0502040204020203" pitchFamily="34" charset="-122"/>
              </a:rPr>
              <a:t>原理要点一：</a:t>
            </a:r>
          </a:p>
        </p:txBody>
      </p:sp>
      <p:sp>
        <p:nvSpPr>
          <p:cNvPr id="114" name="文本框 113">
            <a:extLst>
              <a:ext uri="{FF2B5EF4-FFF2-40B4-BE49-F238E27FC236}">
                <a16:creationId xmlns:a16="http://schemas.microsoft.com/office/drawing/2014/main" id="{EF65F531-C7FB-42CA-83DC-7B58C6BADC20}"/>
              </a:ext>
            </a:extLst>
          </p:cNvPr>
          <p:cNvSpPr txBox="1"/>
          <p:nvPr/>
        </p:nvSpPr>
        <p:spPr>
          <a:xfrm>
            <a:off x="709255" y="2303569"/>
            <a:ext cx="4038914" cy="702052"/>
          </a:xfrm>
          <a:prstGeom prst="rect">
            <a:avLst/>
          </a:prstGeom>
          <a:noFill/>
        </p:spPr>
        <p:txBody>
          <a:bodyPr wrap="square" rtlCol="0">
            <a:spAutoFit/>
          </a:bodyPr>
          <a:lstStyle/>
          <a:p>
            <a:pPr>
              <a:lnSpc>
                <a:spcPct val="150000"/>
              </a:lnSpc>
            </a:pPr>
            <a:r>
              <a:rPr lang="en-US" altLang="zh-CN" sz="1400">
                <a:latin typeface="微软雅黑 Light" panose="020B0502040204020203" pitchFamily="34" charset="-122"/>
                <a:ea typeface="微软雅黑 Light" panose="020B0502040204020203" pitchFamily="34" charset="-122"/>
              </a:rPr>
              <a:t>ggplot2</a:t>
            </a:r>
            <a:r>
              <a:rPr lang="zh-CN" altLang="en-US" sz="1400">
                <a:latin typeface="微软雅黑 Light" panose="020B0502040204020203" pitchFamily="34" charset="-122"/>
                <a:ea typeface="微软雅黑 Light" panose="020B0502040204020203" pitchFamily="34" charset="-122"/>
              </a:rPr>
              <a:t>中的极坐标系不是原生坐标系，而是通过笛卡尔坐标系衍生而来</a:t>
            </a:r>
            <a:r>
              <a:rPr lang="en-US" altLang="zh-CN" sz="1400">
                <a:latin typeface="微软雅黑 Light" panose="020B0502040204020203" pitchFamily="34" charset="-122"/>
                <a:ea typeface="微软雅黑 Light" panose="020B0502040204020203" pitchFamily="34" charset="-122"/>
              </a:rPr>
              <a:t>——coord_polar()</a:t>
            </a:r>
            <a:endParaRPr lang="zh-CN" altLang="en-US" sz="1400">
              <a:latin typeface="微软雅黑 Light" panose="020B0502040204020203" pitchFamily="34" charset="-122"/>
              <a:ea typeface="微软雅黑 Light" panose="020B0502040204020203" pitchFamily="34" charset="-122"/>
            </a:endParaRPr>
          </a:p>
        </p:txBody>
      </p:sp>
      <p:sp>
        <p:nvSpPr>
          <p:cNvPr id="115" name="文本框 114">
            <a:extLst>
              <a:ext uri="{FF2B5EF4-FFF2-40B4-BE49-F238E27FC236}">
                <a16:creationId xmlns:a16="http://schemas.microsoft.com/office/drawing/2014/main" id="{7F2F8FA0-24DA-44BB-B7F9-C337CE156483}"/>
              </a:ext>
            </a:extLst>
          </p:cNvPr>
          <p:cNvSpPr txBox="1"/>
          <p:nvPr/>
        </p:nvSpPr>
        <p:spPr>
          <a:xfrm>
            <a:off x="709255" y="3429000"/>
            <a:ext cx="1436931" cy="369332"/>
          </a:xfrm>
          <a:prstGeom prst="rect">
            <a:avLst/>
          </a:prstGeom>
          <a:noFill/>
        </p:spPr>
        <p:txBody>
          <a:bodyPr wrap="square" rtlCol="0">
            <a:spAutoFit/>
          </a:bodyPr>
          <a:lstStyle/>
          <a:p>
            <a:r>
              <a:rPr lang="zh-CN" altLang="en-US" b="1">
                <a:latin typeface="微软雅黑 Light" panose="020B0502040204020203" pitchFamily="34" charset="-122"/>
                <a:ea typeface="微软雅黑 Light" panose="020B0502040204020203" pitchFamily="34" charset="-122"/>
              </a:rPr>
              <a:t>原理要点二：</a:t>
            </a:r>
          </a:p>
        </p:txBody>
      </p:sp>
      <p:sp>
        <p:nvSpPr>
          <p:cNvPr id="116" name="文本框 115">
            <a:extLst>
              <a:ext uri="{FF2B5EF4-FFF2-40B4-BE49-F238E27FC236}">
                <a16:creationId xmlns:a16="http://schemas.microsoft.com/office/drawing/2014/main" id="{44563815-7458-47A8-8C5E-020D2C59648B}"/>
              </a:ext>
            </a:extLst>
          </p:cNvPr>
          <p:cNvSpPr txBox="1"/>
          <p:nvPr/>
        </p:nvSpPr>
        <p:spPr>
          <a:xfrm>
            <a:off x="709254" y="3817103"/>
            <a:ext cx="4038913" cy="702052"/>
          </a:xfrm>
          <a:prstGeom prst="rect">
            <a:avLst/>
          </a:prstGeom>
          <a:noFill/>
        </p:spPr>
        <p:txBody>
          <a:bodyPr wrap="square" rtlCol="0">
            <a:spAutoFit/>
          </a:bodyPr>
          <a:lstStyle/>
          <a:p>
            <a:pPr>
              <a:lnSpc>
                <a:spcPct val="150000"/>
              </a:lnSpc>
            </a:pPr>
            <a:r>
              <a:rPr lang="zh-CN" altLang="en-US" sz="1400">
                <a:latin typeface="微软雅黑 Light" panose="020B0502040204020203" pitchFamily="34" charset="-122"/>
                <a:ea typeface="微软雅黑 Light" panose="020B0502040204020203" pitchFamily="34" charset="-122"/>
              </a:rPr>
              <a:t>极坐标系的转化只依赖坐标系统，不依赖任何当个图表（尽管我们平时仅仅使用它来制作饼图）</a:t>
            </a:r>
          </a:p>
        </p:txBody>
      </p:sp>
      <p:sp>
        <p:nvSpPr>
          <p:cNvPr id="117" name="文本框 116">
            <a:extLst>
              <a:ext uri="{FF2B5EF4-FFF2-40B4-BE49-F238E27FC236}">
                <a16:creationId xmlns:a16="http://schemas.microsoft.com/office/drawing/2014/main" id="{04005A9A-E1BC-4990-A7D1-088A049AB528}"/>
              </a:ext>
            </a:extLst>
          </p:cNvPr>
          <p:cNvSpPr txBox="1"/>
          <p:nvPr/>
        </p:nvSpPr>
        <p:spPr>
          <a:xfrm>
            <a:off x="5461001" y="1900462"/>
            <a:ext cx="1700155" cy="369332"/>
          </a:xfrm>
          <a:prstGeom prst="rect">
            <a:avLst/>
          </a:prstGeom>
          <a:noFill/>
        </p:spPr>
        <p:txBody>
          <a:bodyPr wrap="square" rtlCol="0">
            <a:spAutoFit/>
          </a:bodyPr>
          <a:lstStyle/>
          <a:p>
            <a:r>
              <a:rPr lang="zh-CN" altLang="en-US" b="1">
                <a:latin typeface="微软雅黑 Light" panose="020B0502040204020203" pitchFamily="34" charset="-122"/>
                <a:ea typeface="微软雅黑 Light" panose="020B0502040204020203" pitchFamily="34" charset="-122"/>
              </a:rPr>
              <a:t>原理要点三：</a:t>
            </a:r>
          </a:p>
        </p:txBody>
      </p:sp>
      <p:sp>
        <p:nvSpPr>
          <p:cNvPr id="118" name="文本框 117">
            <a:extLst>
              <a:ext uri="{FF2B5EF4-FFF2-40B4-BE49-F238E27FC236}">
                <a16:creationId xmlns:a16="http://schemas.microsoft.com/office/drawing/2014/main" id="{A60EDE72-6870-4EE4-88D6-1BB63B4A8C30}"/>
              </a:ext>
            </a:extLst>
          </p:cNvPr>
          <p:cNvSpPr txBox="1"/>
          <p:nvPr/>
        </p:nvSpPr>
        <p:spPr>
          <a:xfrm>
            <a:off x="5461000" y="2288565"/>
            <a:ext cx="6208086" cy="702052"/>
          </a:xfrm>
          <a:prstGeom prst="rect">
            <a:avLst/>
          </a:prstGeom>
          <a:noFill/>
        </p:spPr>
        <p:txBody>
          <a:bodyPr wrap="square" rtlCol="0">
            <a:spAutoFit/>
          </a:bodyPr>
          <a:lstStyle/>
          <a:p>
            <a:pPr>
              <a:lnSpc>
                <a:spcPct val="150000"/>
              </a:lnSpc>
            </a:pPr>
            <a:r>
              <a:rPr lang="zh-CN" altLang="en-US" sz="1400">
                <a:latin typeface="微软雅黑 Light" panose="020B0502040204020203" pitchFamily="34" charset="-122"/>
                <a:ea typeface="微软雅黑 Light" panose="020B0502040204020203" pitchFamily="34" charset="-122"/>
              </a:rPr>
              <a:t>极坐标系的转化核心思想是将笛卡尔坐标系中一个轴退化为极坐标系下的半径，一个轴退化为圆周，原有坐标系下的第三维度仍然保留</a:t>
            </a:r>
          </a:p>
        </p:txBody>
      </p:sp>
      <p:sp>
        <p:nvSpPr>
          <p:cNvPr id="119" name="文本框 118">
            <a:extLst>
              <a:ext uri="{FF2B5EF4-FFF2-40B4-BE49-F238E27FC236}">
                <a16:creationId xmlns:a16="http://schemas.microsoft.com/office/drawing/2014/main" id="{FAAD184C-CE1F-43C5-BCE6-776E85E8CD82}"/>
              </a:ext>
            </a:extLst>
          </p:cNvPr>
          <p:cNvSpPr txBox="1"/>
          <p:nvPr/>
        </p:nvSpPr>
        <p:spPr>
          <a:xfrm>
            <a:off x="5461001" y="3474816"/>
            <a:ext cx="1700155" cy="369332"/>
          </a:xfrm>
          <a:prstGeom prst="rect">
            <a:avLst/>
          </a:prstGeom>
          <a:noFill/>
        </p:spPr>
        <p:txBody>
          <a:bodyPr wrap="square" rtlCol="0">
            <a:spAutoFit/>
          </a:bodyPr>
          <a:lstStyle/>
          <a:p>
            <a:r>
              <a:rPr lang="zh-CN" altLang="en-US" b="1">
                <a:latin typeface="微软雅黑 Light" panose="020B0502040204020203" pitchFamily="34" charset="-122"/>
                <a:ea typeface="微软雅黑 Light" panose="020B0502040204020203" pitchFamily="34" charset="-122"/>
              </a:rPr>
              <a:t>原理要点四：</a:t>
            </a:r>
          </a:p>
        </p:txBody>
      </p:sp>
      <p:sp>
        <p:nvSpPr>
          <p:cNvPr id="120" name="文本框 119">
            <a:extLst>
              <a:ext uri="{FF2B5EF4-FFF2-40B4-BE49-F238E27FC236}">
                <a16:creationId xmlns:a16="http://schemas.microsoft.com/office/drawing/2014/main" id="{F9CFAAF9-EE5F-4CA9-80EE-21A76529D93C}"/>
              </a:ext>
            </a:extLst>
          </p:cNvPr>
          <p:cNvSpPr txBox="1"/>
          <p:nvPr/>
        </p:nvSpPr>
        <p:spPr>
          <a:xfrm>
            <a:off x="5461000" y="3862919"/>
            <a:ext cx="6208086" cy="702052"/>
          </a:xfrm>
          <a:prstGeom prst="rect">
            <a:avLst/>
          </a:prstGeom>
          <a:noFill/>
        </p:spPr>
        <p:txBody>
          <a:bodyPr wrap="square" rtlCol="0">
            <a:spAutoFit/>
          </a:bodyPr>
          <a:lstStyle/>
          <a:p>
            <a:pPr>
              <a:lnSpc>
                <a:spcPct val="150000"/>
              </a:lnSpc>
            </a:pPr>
            <a:r>
              <a:rPr lang="zh-CN" altLang="en-US" sz="1400">
                <a:latin typeface="微软雅黑 Light" panose="020B0502040204020203" pitchFamily="34" charset="-122"/>
                <a:ea typeface="微软雅黑 Light" panose="020B0502040204020203" pitchFamily="34" charset="-122"/>
              </a:rPr>
              <a:t>极坐标系的转化后仍然支持所有</a:t>
            </a:r>
            <a:r>
              <a:rPr lang="en-US" altLang="zh-CN" sz="1400">
                <a:latin typeface="微软雅黑 Light" panose="020B0502040204020203" pitchFamily="34" charset="-122"/>
                <a:ea typeface="微软雅黑 Light" panose="020B0502040204020203" pitchFamily="34" charset="-122"/>
              </a:rPr>
              <a:t>ggplot2</a:t>
            </a:r>
            <a:r>
              <a:rPr lang="zh-CN" altLang="en-US" sz="1400">
                <a:latin typeface="微软雅黑 Light" panose="020B0502040204020203" pitchFamily="34" charset="-122"/>
                <a:ea typeface="微软雅黑 Light" panose="020B0502040204020203" pitchFamily="34" charset="-122"/>
              </a:rPr>
              <a:t>原生函数控制，比如标度调整系统、标签系统、图例系统、分面系统等</a:t>
            </a:r>
          </a:p>
        </p:txBody>
      </p:sp>
    </p:spTree>
    <p:extLst>
      <p:ext uri="{BB962C8B-B14F-4D97-AF65-F5344CB8AC3E}">
        <p14:creationId xmlns:p14="http://schemas.microsoft.com/office/powerpoint/2010/main" val="12305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AEF0B3FC-D636-49C4-94D6-DFE9B77DC54C}"/>
              </a:ext>
            </a:extLst>
          </p:cNvPr>
          <p:cNvPicPr>
            <a:picLocks noChangeAspect="1"/>
          </p:cNvPicPr>
          <p:nvPr/>
        </p:nvPicPr>
        <p:blipFill>
          <a:blip r:embed="rId2"/>
          <a:stretch>
            <a:fillRect/>
          </a:stretch>
        </p:blipFill>
        <p:spPr>
          <a:xfrm>
            <a:off x="102181" y="4292022"/>
            <a:ext cx="3065486" cy="2286468"/>
          </a:xfrm>
          <a:prstGeom prst="rect">
            <a:avLst/>
          </a:prstGeom>
        </p:spPr>
      </p:pic>
      <p:pic>
        <p:nvPicPr>
          <p:cNvPr id="11" name="图片 10">
            <a:extLst>
              <a:ext uri="{FF2B5EF4-FFF2-40B4-BE49-F238E27FC236}">
                <a16:creationId xmlns:a16="http://schemas.microsoft.com/office/drawing/2014/main" id="{E687EDE9-2609-4AC8-BECF-3878642A40A7}"/>
              </a:ext>
            </a:extLst>
          </p:cNvPr>
          <p:cNvPicPr>
            <a:picLocks noChangeAspect="1"/>
          </p:cNvPicPr>
          <p:nvPr/>
        </p:nvPicPr>
        <p:blipFill>
          <a:blip r:embed="rId3"/>
          <a:stretch>
            <a:fillRect/>
          </a:stretch>
        </p:blipFill>
        <p:spPr>
          <a:xfrm>
            <a:off x="4704431" y="4154900"/>
            <a:ext cx="3384256" cy="2560711"/>
          </a:xfrm>
          <a:prstGeom prst="rect">
            <a:avLst/>
          </a:prstGeom>
        </p:spPr>
      </p:pic>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826958"/>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0"/>
            <a:ext cx="5235775"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7.2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极坐标系衍生图表类型</a:t>
            </a:r>
          </a:p>
        </p:txBody>
      </p:sp>
      <p:pic>
        <p:nvPicPr>
          <p:cNvPr id="6" name="图片 5">
            <a:extLst>
              <a:ext uri="{FF2B5EF4-FFF2-40B4-BE49-F238E27FC236}">
                <a16:creationId xmlns:a16="http://schemas.microsoft.com/office/drawing/2014/main" id="{42D98759-D748-4E49-A552-2C19AB02D1CF}"/>
              </a:ext>
            </a:extLst>
          </p:cNvPr>
          <p:cNvPicPr>
            <a:picLocks noChangeAspect="1"/>
          </p:cNvPicPr>
          <p:nvPr/>
        </p:nvPicPr>
        <p:blipFill>
          <a:blip r:embed="rId4"/>
          <a:stretch>
            <a:fillRect/>
          </a:stretch>
        </p:blipFill>
        <p:spPr>
          <a:xfrm>
            <a:off x="304800" y="1520107"/>
            <a:ext cx="2611516" cy="2135396"/>
          </a:xfrm>
          <a:prstGeom prst="rect">
            <a:avLst/>
          </a:prstGeom>
        </p:spPr>
      </p:pic>
      <p:pic>
        <p:nvPicPr>
          <p:cNvPr id="8" name="图片 7">
            <a:extLst>
              <a:ext uri="{FF2B5EF4-FFF2-40B4-BE49-F238E27FC236}">
                <a16:creationId xmlns:a16="http://schemas.microsoft.com/office/drawing/2014/main" id="{25AAF455-BFF4-41B2-BBB2-017DDF9338C7}"/>
              </a:ext>
            </a:extLst>
          </p:cNvPr>
          <p:cNvPicPr>
            <a:picLocks noChangeAspect="1"/>
          </p:cNvPicPr>
          <p:nvPr/>
        </p:nvPicPr>
        <p:blipFill>
          <a:blip r:embed="rId5"/>
          <a:stretch>
            <a:fillRect/>
          </a:stretch>
        </p:blipFill>
        <p:spPr>
          <a:xfrm>
            <a:off x="4878546" y="1529294"/>
            <a:ext cx="2790271" cy="2365664"/>
          </a:xfrm>
          <a:prstGeom prst="rect">
            <a:avLst/>
          </a:prstGeom>
        </p:spPr>
      </p:pic>
      <p:pic>
        <p:nvPicPr>
          <p:cNvPr id="10" name="图片 9">
            <a:extLst>
              <a:ext uri="{FF2B5EF4-FFF2-40B4-BE49-F238E27FC236}">
                <a16:creationId xmlns:a16="http://schemas.microsoft.com/office/drawing/2014/main" id="{BC346110-FD43-4774-8D27-B306B3C8050B}"/>
              </a:ext>
            </a:extLst>
          </p:cNvPr>
          <p:cNvPicPr>
            <a:picLocks noChangeAspect="1"/>
          </p:cNvPicPr>
          <p:nvPr/>
        </p:nvPicPr>
        <p:blipFill>
          <a:blip r:embed="rId6"/>
          <a:stretch>
            <a:fillRect/>
          </a:stretch>
        </p:blipFill>
        <p:spPr>
          <a:xfrm>
            <a:off x="8719166" y="1529294"/>
            <a:ext cx="2667269" cy="2365661"/>
          </a:xfrm>
          <a:prstGeom prst="rect">
            <a:avLst/>
          </a:prstGeom>
        </p:spPr>
      </p:pic>
      <p:pic>
        <p:nvPicPr>
          <p:cNvPr id="18" name="图片 17">
            <a:extLst>
              <a:ext uri="{FF2B5EF4-FFF2-40B4-BE49-F238E27FC236}">
                <a16:creationId xmlns:a16="http://schemas.microsoft.com/office/drawing/2014/main" id="{C8FBC691-06CC-43E2-A961-A289898A278F}"/>
              </a:ext>
            </a:extLst>
          </p:cNvPr>
          <p:cNvPicPr>
            <a:picLocks noChangeAspect="1"/>
          </p:cNvPicPr>
          <p:nvPr/>
        </p:nvPicPr>
        <p:blipFill>
          <a:blip r:embed="rId7"/>
          <a:stretch>
            <a:fillRect/>
          </a:stretch>
        </p:blipFill>
        <p:spPr>
          <a:xfrm>
            <a:off x="8643665" y="3969760"/>
            <a:ext cx="3167666" cy="2804574"/>
          </a:xfrm>
          <a:prstGeom prst="rect">
            <a:avLst/>
          </a:prstGeom>
        </p:spPr>
      </p:pic>
      <p:sp>
        <p:nvSpPr>
          <p:cNvPr id="19" name="箭头: 右 18">
            <a:extLst>
              <a:ext uri="{FF2B5EF4-FFF2-40B4-BE49-F238E27FC236}">
                <a16:creationId xmlns:a16="http://schemas.microsoft.com/office/drawing/2014/main" id="{D9E5BEBF-B4FC-48C3-B736-DEA91393BB70}"/>
              </a:ext>
            </a:extLst>
          </p:cNvPr>
          <p:cNvSpPr/>
          <p:nvPr/>
        </p:nvSpPr>
        <p:spPr>
          <a:xfrm>
            <a:off x="3336186" y="2415360"/>
            <a:ext cx="696287" cy="34489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箭头: 右 96">
            <a:extLst>
              <a:ext uri="{FF2B5EF4-FFF2-40B4-BE49-F238E27FC236}">
                <a16:creationId xmlns:a16="http://schemas.microsoft.com/office/drawing/2014/main" id="{AFA0E5B8-0689-47A6-91C5-00C4D19EB095}"/>
              </a:ext>
            </a:extLst>
          </p:cNvPr>
          <p:cNvSpPr/>
          <p:nvPr/>
        </p:nvSpPr>
        <p:spPr>
          <a:xfrm>
            <a:off x="3403298" y="5090365"/>
            <a:ext cx="696287" cy="34489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373CA42D-4A6A-4641-9C59-A6091ECED96C}"/>
              </a:ext>
            </a:extLst>
          </p:cNvPr>
          <p:cNvSpPr txBox="1"/>
          <p:nvPr/>
        </p:nvSpPr>
        <p:spPr>
          <a:xfrm>
            <a:off x="8579396" y="1086900"/>
            <a:ext cx="2706615" cy="307777"/>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轴退化为圆周</a:t>
            </a:r>
          </a:p>
        </p:txBody>
      </p:sp>
      <p:sp>
        <p:nvSpPr>
          <p:cNvPr id="99" name="文本框 98">
            <a:extLst>
              <a:ext uri="{FF2B5EF4-FFF2-40B4-BE49-F238E27FC236}">
                <a16:creationId xmlns:a16="http://schemas.microsoft.com/office/drawing/2014/main" id="{CAB2F37C-3A66-492A-B919-5E8A205BC4BD}"/>
              </a:ext>
            </a:extLst>
          </p:cNvPr>
          <p:cNvSpPr txBox="1"/>
          <p:nvPr/>
        </p:nvSpPr>
        <p:spPr>
          <a:xfrm>
            <a:off x="4810000" y="1086900"/>
            <a:ext cx="2927361" cy="307777"/>
          </a:xfrm>
          <a:prstGeom prst="rect">
            <a:avLst/>
          </a:prstGeom>
          <a:noFill/>
        </p:spPr>
        <p:txBody>
          <a:bodyPr wrap="square" rtlCol="0">
            <a:spAutoFit/>
          </a:bodyPr>
          <a:lstStyle/>
          <a:p>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轴退化为半径，</a:t>
            </a:r>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轴退化为圆周</a:t>
            </a:r>
          </a:p>
        </p:txBody>
      </p:sp>
      <p:sp>
        <p:nvSpPr>
          <p:cNvPr id="119" name="文本框 118">
            <a:extLst>
              <a:ext uri="{FF2B5EF4-FFF2-40B4-BE49-F238E27FC236}">
                <a16:creationId xmlns:a16="http://schemas.microsoft.com/office/drawing/2014/main" id="{879E702E-55F1-4F02-BB87-E98544A41322}"/>
              </a:ext>
            </a:extLst>
          </p:cNvPr>
          <p:cNvSpPr txBox="1"/>
          <p:nvPr/>
        </p:nvSpPr>
        <p:spPr>
          <a:xfrm>
            <a:off x="905989" y="1086900"/>
            <a:ext cx="1210989"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簇状柱形图</a:t>
            </a:r>
          </a:p>
        </p:txBody>
      </p:sp>
      <p:sp>
        <p:nvSpPr>
          <p:cNvPr id="120" name="文本框 119">
            <a:extLst>
              <a:ext uri="{FF2B5EF4-FFF2-40B4-BE49-F238E27FC236}">
                <a16:creationId xmlns:a16="http://schemas.microsoft.com/office/drawing/2014/main" id="{74237296-F4DB-4055-914E-D6622F31F999}"/>
              </a:ext>
            </a:extLst>
          </p:cNvPr>
          <p:cNvSpPr txBox="1"/>
          <p:nvPr/>
        </p:nvSpPr>
        <p:spPr>
          <a:xfrm>
            <a:off x="905989" y="3905449"/>
            <a:ext cx="1210989" cy="307777"/>
          </a:xfrm>
          <a:prstGeom prst="rect">
            <a:avLst/>
          </a:prstGeom>
          <a:noFill/>
        </p:spPr>
        <p:txBody>
          <a:bodyPr wrap="square" rtlCol="0">
            <a:spAutoFit/>
          </a:bodyPr>
          <a:lstStyle/>
          <a:p>
            <a:r>
              <a:rPr lang="zh-CN" altLang="en-US" sz="1400">
                <a:latin typeface="微软雅黑 Light" panose="020B0502040204020203" pitchFamily="34" charset="-122"/>
                <a:ea typeface="微软雅黑 Light" panose="020B0502040204020203" pitchFamily="34" charset="-122"/>
              </a:rPr>
              <a:t>堆积柱形图</a:t>
            </a:r>
          </a:p>
        </p:txBody>
      </p:sp>
      <p:cxnSp>
        <p:nvCxnSpPr>
          <p:cNvPr id="21" name="直接连接符 20">
            <a:extLst>
              <a:ext uri="{FF2B5EF4-FFF2-40B4-BE49-F238E27FC236}">
                <a16:creationId xmlns:a16="http://schemas.microsoft.com/office/drawing/2014/main" id="{9273E617-626D-484B-AD48-3A9486F5AE2F}"/>
              </a:ext>
            </a:extLst>
          </p:cNvPr>
          <p:cNvCxnSpPr/>
          <p:nvPr/>
        </p:nvCxnSpPr>
        <p:spPr>
          <a:xfrm>
            <a:off x="397079" y="1413560"/>
            <a:ext cx="112048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0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978583"/>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0"/>
            <a:ext cx="5235775" cy="826958"/>
          </a:xfrm>
          <a:prstGeom prst="rect">
            <a:avLst/>
          </a:prstGeom>
        </p:spPr>
        <p:txBody>
          <a:bodyPr wrap="square">
            <a:spAutoFit/>
          </a:bodyPr>
          <a:lstStyle/>
          <a:p>
            <a:pPr>
              <a:lnSpc>
                <a:spcPct val="200000"/>
              </a:lnSpc>
            </a:pPr>
            <a:r>
              <a:rPr lang="en-US" altLang="zh-CN" sz="2800" kern="100">
                <a:latin typeface="微软雅黑 Light" panose="020B0502040204020203" pitchFamily="34" charset="-122"/>
                <a:ea typeface="微软雅黑 Light" panose="020B0502040204020203" pitchFamily="34" charset="-122"/>
                <a:cs typeface="Times New Roman" panose="02020603050405020304" pitchFamily="18" charset="0"/>
              </a:rPr>
              <a:t>7.2 </a:t>
            </a:r>
            <a:r>
              <a:rPr lang="zh-CN" altLang="en-US" sz="2800" kern="100">
                <a:latin typeface="微软雅黑 Light" panose="020B0502040204020203" pitchFamily="34" charset="-122"/>
                <a:ea typeface="微软雅黑 Light" panose="020B0502040204020203" pitchFamily="34" charset="-122"/>
                <a:cs typeface="Times New Roman" panose="02020603050405020304" pitchFamily="18" charset="0"/>
              </a:rPr>
              <a:t>极坐标系衍生图表类型</a:t>
            </a:r>
          </a:p>
        </p:txBody>
      </p:sp>
      <p:pic>
        <p:nvPicPr>
          <p:cNvPr id="2" name="图片 1">
            <a:extLst>
              <a:ext uri="{FF2B5EF4-FFF2-40B4-BE49-F238E27FC236}">
                <a16:creationId xmlns:a16="http://schemas.microsoft.com/office/drawing/2014/main" id="{7895CB51-AE6F-416A-8BED-387165879716}"/>
              </a:ext>
            </a:extLst>
          </p:cNvPr>
          <p:cNvPicPr>
            <a:picLocks noChangeAspect="1"/>
          </p:cNvPicPr>
          <p:nvPr/>
        </p:nvPicPr>
        <p:blipFill rotWithShape="1">
          <a:blip r:embed="rId2"/>
          <a:srcRect b="1014"/>
          <a:stretch/>
        </p:blipFill>
        <p:spPr>
          <a:xfrm>
            <a:off x="2998887" y="1424612"/>
            <a:ext cx="9193113" cy="2007630"/>
          </a:xfrm>
          <a:prstGeom prst="rect">
            <a:avLst/>
          </a:prstGeom>
        </p:spPr>
      </p:pic>
      <p:pic>
        <p:nvPicPr>
          <p:cNvPr id="3" name="图片 2">
            <a:extLst>
              <a:ext uri="{FF2B5EF4-FFF2-40B4-BE49-F238E27FC236}">
                <a16:creationId xmlns:a16="http://schemas.microsoft.com/office/drawing/2014/main" id="{505C2616-3D9F-4B16-8E05-BE682C789F5C}"/>
              </a:ext>
            </a:extLst>
          </p:cNvPr>
          <p:cNvPicPr>
            <a:picLocks noChangeAspect="1"/>
          </p:cNvPicPr>
          <p:nvPr/>
        </p:nvPicPr>
        <p:blipFill>
          <a:blip r:embed="rId3"/>
          <a:stretch>
            <a:fillRect/>
          </a:stretch>
        </p:blipFill>
        <p:spPr>
          <a:xfrm>
            <a:off x="3033648" y="4280240"/>
            <a:ext cx="9032425" cy="2070226"/>
          </a:xfrm>
          <a:prstGeom prst="rect">
            <a:avLst/>
          </a:prstGeom>
        </p:spPr>
      </p:pic>
      <p:pic>
        <p:nvPicPr>
          <p:cNvPr id="4" name="图片 3">
            <a:extLst>
              <a:ext uri="{FF2B5EF4-FFF2-40B4-BE49-F238E27FC236}">
                <a16:creationId xmlns:a16="http://schemas.microsoft.com/office/drawing/2014/main" id="{C7FF5166-0DCF-4B9E-94A4-CC97E43FB4E7}"/>
              </a:ext>
            </a:extLst>
          </p:cNvPr>
          <p:cNvPicPr>
            <a:picLocks noChangeAspect="1"/>
          </p:cNvPicPr>
          <p:nvPr/>
        </p:nvPicPr>
        <p:blipFill>
          <a:blip r:embed="rId4"/>
          <a:stretch>
            <a:fillRect/>
          </a:stretch>
        </p:blipFill>
        <p:spPr>
          <a:xfrm>
            <a:off x="268074" y="1424612"/>
            <a:ext cx="2902965" cy="2007658"/>
          </a:xfrm>
          <a:prstGeom prst="rect">
            <a:avLst/>
          </a:prstGeom>
        </p:spPr>
      </p:pic>
      <p:pic>
        <p:nvPicPr>
          <p:cNvPr id="11" name="图片 10">
            <a:extLst>
              <a:ext uri="{FF2B5EF4-FFF2-40B4-BE49-F238E27FC236}">
                <a16:creationId xmlns:a16="http://schemas.microsoft.com/office/drawing/2014/main" id="{D84D96C8-026B-455C-BCE6-1D66326663A2}"/>
              </a:ext>
            </a:extLst>
          </p:cNvPr>
          <p:cNvPicPr>
            <a:picLocks noChangeAspect="1"/>
          </p:cNvPicPr>
          <p:nvPr/>
        </p:nvPicPr>
        <p:blipFill>
          <a:blip r:embed="rId4"/>
          <a:stretch>
            <a:fillRect/>
          </a:stretch>
        </p:blipFill>
        <p:spPr>
          <a:xfrm>
            <a:off x="268074" y="4280212"/>
            <a:ext cx="2902965" cy="2007658"/>
          </a:xfrm>
          <a:prstGeom prst="rect">
            <a:avLst/>
          </a:prstGeom>
        </p:spPr>
      </p:pic>
    </p:spTree>
    <p:extLst>
      <p:ext uri="{BB962C8B-B14F-4D97-AF65-F5344CB8AC3E}">
        <p14:creationId xmlns:p14="http://schemas.microsoft.com/office/powerpoint/2010/main" val="312939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777247"/>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94340"/>
            <a:ext cx="6100359" cy="826958"/>
          </a:xfrm>
          <a:prstGeom prst="rect">
            <a:avLst/>
          </a:prstGeom>
        </p:spPr>
        <p:txBody>
          <a:bodyPr wrap="square">
            <a:spAutoFit/>
          </a:bodyPr>
          <a:lstStyle/>
          <a:p>
            <a:pPr>
              <a:lnSpc>
                <a:spcPct val="200000"/>
              </a:lnSpc>
            </a:pPr>
            <a:r>
              <a:rPr lang="en-US" altLang="zh-CN" sz="2800" b="1" kern="100">
                <a:latin typeface="微软雅黑 Light" panose="020B0502040204020203" pitchFamily="34" charset="-122"/>
                <a:ea typeface="微软雅黑 Light" panose="020B0502040204020203" pitchFamily="34" charset="-122"/>
                <a:cs typeface="Times New Roman" panose="02020603050405020304" pitchFamily="18" charset="0"/>
              </a:rPr>
              <a:t>7.3 </a:t>
            </a:r>
            <a:r>
              <a:rPr lang="zh-CN" altLang="en-US" sz="2800" b="1" kern="100">
                <a:latin typeface="微软雅黑 Light" panose="020B0502040204020203" pitchFamily="34" charset="-122"/>
                <a:ea typeface="微软雅黑 Light" panose="020B0502040204020203" pitchFamily="34" charset="-122"/>
                <a:cs typeface="Times New Roman" panose="02020603050405020304" pitchFamily="18" charset="0"/>
              </a:rPr>
              <a:t>极坐标下的标签设定技巧</a:t>
            </a:r>
          </a:p>
        </p:txBody>
      </p:sp>
      <p:sp>
        <p:nvSpPr>
          <p:cNvPr id="182" name="矩形 181">
            <a:extLst>
              <a:ext uri="{FF2B5EF4-FFF2-40B4-BE49-F238E27FC236}">
                <a16:creationId xmlns:a16="http://schemas.microsoft.com/office/drawing/2014/main" id="{487948CE-B5A3-44F7-B274-367D91F37AD5}"/>
              </a:ext>
            </a:extLst>
          </p:cNvPr>
          <p:cNvSpPr/>
          <p:nvPr/>
        </p:nvSpPr>
        <p:spPr>
          <a:xfrm>
            <a:off x="1908907" y="4048603"/>
            <a:ext cx="1064782" cy="506852"/>
          </a:xfrm>
          <a:prstGeom prst="rect">
            <a:avLst/>
          </a:prstGeom>
          <a:solidFill>
            <a:srgbClr val="00A4D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8A1D4EED-8E19-47AE-AC0E-2CCB688F0454}"/>
              </a:ext>
            </a:extLst>
          </p:cNvPr>
          <p:cNvSpPr/>
          <p:nvPr/>
        </p:nvSpPr>
        <p:spPr>
          <a:xfrm>
            <a:off x="1908907" y="3536739"/>
            <a:ext cx="1064782" cy="506852"/>
          </a:xfrm>
          <a:prstGeom prst="rect">
            <a:avLst/>
          </a:prstGeom>
          <a:solidFill>
            <a:srgbClr val="0089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a:extLst>
              <a:ext uri="{FF2B5EF4-FFF2-40B4-BE49-F238E27FC236}">
                <a16:creationId xmlns:a16="http://schemas.microsoft.com/office/drawing/2014/main" id="{AD3345B3-34F1-429A-B78F-EE8338A252D5}"/>
              </a:ext>
            </a:extLst>
          </p:cNvPr>
          <p:cNvSpPr/>
          <p:nvPr/>
        </p:nvSpPr>
        <p:spPr>
          <a:xfrm>
            <a:off x="1908907" y="2339536"/>
            <a:ext cx="1064782" cy="1192190"/>
          </a:xfrm>
          <a:prstGeom prst="rect">
            <a:avLst/>
          </a:prstGeom>
          <a:solidFill>
            <a:srgbClr val="F0593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0" name="直接连接符 189">
            <a:extLst>
              <a:ext uri="{FF2B5EF4-FFF2-40B4-BE49-F238E27FC236}">
                <a16:creationId xmlns:a16="http://schemas.microsoft.com/office/drawing/2014/main" id="{FCA2CBBE-8913-4613-94DB-14A2A7E4CD06}"/>
              </a:ext>
            </a:extLst>
          </p:cNvPr>
          <p:cNvCxnSpPr/>
          <p:nvPr/>
        </p:nvCxnSpPr>
        <p:spPr>
          <a:xfrm>
            <a:off x="1250406" y="1931976"/>
            <a:ext cx="0" cy="2613366"/>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08FFFA76-D80A-4709-B6DB-7A99CC728041}"/>
              </a:ext>
            </a:extLst>
          </p:cNvPr>
          <p:cNvCxnSpPr>
            <a:cxnSpLocks/>
          </p:cNvCxnSpPr>
          <p:nvPr/>
        </p:nvCxnSpPr>
        <p:spPr>
          <a:xfrm rot="5400000">
            <a:off x="2557089" y="3257161"/>
            <a:ext cx="0" cy="2613366"/>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7D5F865-53CB-4F52-9FAD-260ADD2E3D00}"/>
              </a:ext>
            </a:extLst>
          </p:cNvPr>
          <p:cNvSpPr txBox="1"/>
          <p:nvPr/>
        </p:nvSpPr>
        <p:spPr>
          <a:xfrm>
            <a:off x="2026045" y="4119052"/>
            <a:ext cx="830506" cy="369332"/>
          </a:xfrm>
          <a:prstGeom prst="rect">
            <a:avLst/>
          </a:prstGeom>
          <a:noFill/>
        </p:spPr>
        <p:txBody>
          <a:bodyPr wrap="square" rtlCol="0">
            <a:spAutoFit/>
          </a:bodyPr>
          <a:lstStyle/>
          <a:p>
            <a:pPr algn="ctr"/>
            <a:r>
              <a:rPr lang="en-US" altLang="zh-CN">
                <a:solidFill>
                  <a:schemeClr val="bg1"/>
                </a:solidFill>
              </a:rPr>
              <a:t>label1</a:t>
            </a:r>
            <a:endParaRPr lang="zh-CN" altLang="en-US">
              <a:solidFill>
                <a:schemeClr val="bg1"/>
              </a:solidFill>
            </a:endParaRPr>
          </a:p>
        </p:txBody>
      </p:sp>
      <p:sp>
        <p:nvSpPr>
          <p:cNvPr id="192" name="文本框 191">
            <a:extLst>
              <a:ext uri="{FF2B5EF4-FFF2-40B4-BE49-F238E27FC236}">
                <a16:creationId xmlns:a16="http://schemas.microsoft.com/office/drawing/2014/main" id="{EBBD5A72-F26C-4146-B26D-88F0042B2004}"/>
              </a:ext>
            </a:extLst>
          </p:cNvPr>
          <p:cNvSpPr txBox="1"/>
          <p:nvPr/>
        </p:nvSpPr>
        <p:spPr>
          <a:xfrm>
            <a:off x="2026045" y="3602175"/>
            <a:ext cx="830506" cy="369332"/>
          </a:xfrm>
          <a:prstGeom prst="rect">
            <a:avLst/>
          </a:prstGeom>
          <a:noFill/>
        </p:spPr>
        <p:txBody>
          <a:bodyPr wrap="square" rtlCol="0">
            <a:spAutoFit/>
          </a:bodyPr>
          <a:lstStyle/>
          <a:p>
            <a:pPr algn="ctr"/>
            <a:r>
              <a:rPr lang="en-US" altLang="zh-CN">
                <a:solidFill>
                  <a:schemeClr val="bg1"/>
                </a:solidFill>
              </a:rPr>
              <a:t>label2</a:t>
            </a:r>
            <a:endParaRPr lang="zh-CN" altLang="en-US">
              <a:solidFill>
                <a:schemeClr val="bg1"/>
              </a:solidFill>
            </a:endParaRPr>
          </a:p>
        </p:txBody>
      </p:sp>
      <p:sp>
        <p:nvSpPr>
          <p:cNvPr id="193" name="文本框 192">
            <a:extLst>
              <a:ext uri="{FF2B5EF4-FFF2-40B4-BE49-F238E27FC236}">
                <a16:creationId xmlns:a16="http://schemas.microsoft.com/office/drawing/2014/main" id="{846F5BAF-C374-459C-8EA1-4DA2BEC08411}"/>
              </a:ext>
            </a:extLst>
          </p:cNvPr>
          <p:cNvSpPr txBox="1"/>
          <p:nvPr/>
        </p:nvSpPr>
        <p:spPr>
          <a:xfrm>
            <a:off x="2026045" y="2750965"/>
            <a:ext cx="830506" cy="369332"/>
          </a:xfrm>
          <a:prstGeom prst="rect">
            <a:avLst/>
          </a:prstGeom>
          <a:noFill/>
        </p:spPr>
        <p:txBody>
          <a:bodyPr wrap="square" rtlCol="0">
            <a:spAutoFit/>
          </a:bodyPr>
          <a:lstStyle/>
          <a:p>
            <a:pPr algn="ctr"/>
            <a:r>
              <a:rPr lang="en-US" altLang="zh-CN">
                <a:solidFill>
                  <a:schemeClr val="bg1"/>
                </a:solidFill>
              </a:rPr>
              <a:t>label3</a:t>
            </a:r>
            <a:endParaRPr lang="zh-CN" altLang="en-US">
              <a:solidFill>
                <a:schemeClr val="bg1"/>
              </a:solidFill>
            </a:endParaRPr>
          </a:p>
        </p:txBody>
      </p:sp>
      <p:cxnSp>
        <p:nvCxnSpPr>
          <p:cNvPr id="9" name="直接箭头连接符 8">
            <a:extLst>
              <a:ext uri="{FF2B5EF4-FFF2-40B4-BE49-F238E27FC236}">
                <a16:creationId xmlns:a16="http://schemas.microsoft.com/office/drawing/2014/main" id="{11E3773C-C6FD-4A6D-8BEB-2FF6371AC859}"/>
              </a:ext>
            </a:extLst>
          </p:cNvPr>
          <p:cNvCxnSpPr/>
          <p:nvPr/>
        </p:nvCxnSpPr>
        <p:spPr>
          <a:xfrm>
            <a:off x="2441298" y="2273416"/>
            <a:ext cx="0" cy="46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562BEC6E-ECD2-48E4-856C-F946C95C4AF8}"/>
              </a:ext>
            </a:extLst>
          </p:cNvPr>
          <p:cNvCxnSpPr>
            <a:cxnSpLocks/>
          </p:cNvCxnSpPr>
          <p:nvPr/>
        </p:nvCxnSpPr>
        <p:spPr>
          <a:xfrm flipV="1">
            <a:off x="2441298" y="3140780"/>
            <a:ext cx="0" cy="46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81271D7F-4358-427A-B192-2D1B2C2EC99C}"/>
              </a:ext>
            </a:extLst>
          </p:cNvPr>
          <p:cNvCxnSpPr>
            <a:cxnSpLocks/>
          </p:cNvCxnSpPr>
          <p:nvPr/>
        </p:nvCxnSpPr>
        <p:spPr>
          <a:xfrm rot="5400000">
            <a:off x="3009185" y="2704934"/>
            <a:ext cx="0" cy="46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FE643659-4A26-4021-8CFB-1E398EB9B894}"/>
              </a:ext>
            </a:extLst>
          </p:cNvPr>
          <p:cNvCxnSpPr>
            <a:cxnSpLocks/>
          </p:cNvCxnSpPr>
          <p:nvPr/>
        </p:nvCxnSpPr>
        <p:spPr>
          <a:xfrm rot="16200000" flipH="1">
            <a:off x="1873411" y="2702428"/>
            <a:ext cx="0" cy="46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CD7A73DC-2AEB-4D8F-B8A5-0725DB34EAEB}"/>
              </a:ext>
            </a:extLst>
          </p:cNvPr>
          <p:cNvGrpSpPr/>
          <p:nvPr/>
        </p:nvGrpSpPr>
        <p:grpSpPr>
          <a:xfrm>
            <a:off x="7147074" y="2105309"/>
            <a:ext cx="2340955" cy="2532336"/>
            <a:chOff x="4616162" y="2350050"/>
            <a:chExt cx="2013372" cy="2177972"/>
          </a:xfrm>
        </p:grpSpPr>
        <p:grpSp>
          <p:nvGrpSpPr>
            <p:cNvPr id="209" name="组合 208">
              <a:extLst>
                <a:ext uri="{FF2B5EF4-FFF2-40B4-BE49-F238E27FC236}">
                  <a16:creationId xmlns:a16="http://schemas.microsoft.com/office/drawing/2014/main" id="{589EDEB0-6B02-4038-9A02-988327649C17}"/>
                </a:ext>
              </a:extLst>
            </p:cNvPr>
            <p:cNvGrpSpPr/>
            <p:nvPr/>
          </p:nvGrpSpPr>
          <p:grpSpPr>
            <a:xfrm>
              <a:off x="4739365" y="2734811"/>
              <a:ext cx="1658194" cy="1558925"/>
              <a:chOff x="7664234" y="5025273"/>
              <a:chExt cx="1658194" cy="1558925"/>
            </a:xfrm>
          </p:grpSpPr>
          <p:sp>
            <p:nvSpPr>
              <p:cNvPr id="210" name="Freeform 5">
                <a:extLst>
                  <a:ext uri="{FF2B5EF4-FFF2-40B4-BE49-F238E27FC236}">
                    <a16:creationId xmlns:a16="http://schemas.microsoft.com/office/drawing/2014/main" id="{1D0FBBD1-2631-4C48-A497-09C5D6507D34}"/>
                  </a:ext>
                </a:extLst>
              </p:cNvPr>
              <p:cNvSpPr>
                <a:spLocks/>
              </p:cNvSpPr>
              <p:nvPr/>
            </p:nvSpPr>
            <p:spPr bwMode="auto">
              <a:xfrm>
                <a:off x="7938217" y="5025273"/>
                <a:ext cx="1384211" cy="1558925"/>
              </a:xfrm>
              <a:custGeom>
                <a:avLst/>
                <a:gdLst>
                  <a:gd name="T0" fmla="*/ 3499 w 8026"/>
                  <a:gd name="T1" fmla="*/ 0 h 9053"/>
                  <a:gd name="T2" fmla="*/ 8026 w 8026"/>
                  <a:gd name="T3" fmla="*/ 4526 h 9053"/>
                  <a:gd name="T4" fmla="*/ 3499 w 8026"/>
                  <a:gd name="T5" fmla="*/ 9053 h 9053"/>
                  <a:gd name="T6" fmla="*/ 0 w 8026"/>
                  <a:gd name="T7" fmla="*/ 7398 h 9053"/>
                  <a:gd name="T8" fmla="*/ 3499 w 8026"/>
                  <a:gd name="T9" fmla="*/ 4526 h 9053"/>
                  <a:gd name="T10" fmla="*/ 3499 w 8026"/>
                  <a:gd name="T11" fmla="*/ 0 h 9053"/>
                </a:gdLst>
                <a:ahLst/>
                <a:cxnLst>
                  <a:cxn ang="0">
                    <a:pos x="T0" y="T1"/>
                  </a:cxn>
                  <a:cxn ang="0">
                    <a:pos x="T2" y="T3"/>
                  </a:cxn>
                  <a:cxn ang="0">
                    <a:pos x="T4" y="T5"/>
                  </a:cxn>
                  <a:cxn ang="0">
                    <a:pos x="T6" y="T7"/>
                  </a:cxn>
                  <a:cxn ang="0">
                    <a:pos x="T8" y="T9"/>
                  </a:cxn>
                  <a:cxn ang="0">
                    <a:pos x="T10" y="T11"/>
                  </a:cxn>
                </a:cxnLst>
                <a:rect l="0" t="0" r="r" b="b"/>
                <a:pathLst>
                  <a:path w="8026" h="9053">
                    <a:moveTo>
                      <a:pt x="3499" y="0"/>
                    </a:moveTo>
                    <a:cubicBezTo>
                      <a:pt x="6000" y="0"/>
                      <a:pt x="8026" y="2026"/>
                      <a:pt x="8026" y="4526"/>
                    </a:cubicBezTo>
                    <a:cubicBezTo>
                      <a:pt x="8026" y="7026"/>
                      <a:pt x="6000" y="9053"/>
                      <a:pt x="3499" y="9053"/>
                    </a:cubicBezTo>
                    <a:cubicBezTo>
                      <a:pt x="2144" y="9053"/>
                      <a:pt x="860" y="8446"/>
                      <a:pt x="0" y="7398"/>
                    </a:cubicBezTo>
                    <a:lnTo>
                      <a:pt x="3499" y="4526"/>
                    </a:lnTo>
                    <a:lnTo>
                      <a:pt x="3499" y="0"/>
                    </a:lnTo>
                    <a:close/>
                  </a:path>
                </a:pathLst>
              </a:custGeom>
              <a:solidFill>
                <a:srgbClr val="F0593E"/>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7">
                <a:extLst>
                  <a:ext uri="{FF2B5EF4-FFF2-40B4-BE49-F238E27FC236}">
                    <a16:creationId xmlns:a16="http://schemas.microsoft.com/office/drawing/2014/main" id="{9BE1E24E-BFBD-457E-BCD1-7ADD1216F1E4}"/>
                  </a:ext>
                </a:extLst>
              </p:cNvPr>
              <p:cNvSpPr>
                <a:spLocks/>
              </p:cNvSpPr>
              <p:nvPr/>
            </p:nvSpPr>
            <p:spPr bwMode="auto">
              <a:xfrm>
                <a:off x="7664234" y="5202370"/>
                <a:ext cx="877540" cy="1096727"/>
              </a:xfrm>
              <a:custGeom>
                <a:avLst/>
                <a:gdLst>
                  <a:gd name="T0" fmla="*/ 1586 w 5085"/>
                  <a:gd name="T1" fmla="*/ 6371 h 6371"/>
                  <a:gd name="T2" fmla="*/ 2214 w 5085"/>
                  <a:gd name="T3" fmla="*/ 0 h 6371"/>
                  <a:gd name="T4" fmla="*/ 5085 w 5085"/>
                  <a:gd name="T5" fmla="*/ 3499 h 6371"/>
                  <a:gd name="T6" fmla="*/ 1586 w 5085"/>
                  <a:gd name="T7" fmla="*/ 6371 h 6371"/>
                </a:gdLst>
                <a:ahLst/>
                <a:cxnLst>
                  <a:cxn ang="0">
                    <a:pos x="T0" y="T1"/>
                  </a:cxn>
                  <a:cxn ang="0">
                    <a:pos x="T2" y="T3"/>
                  </a:cxn>
                  <a:cxn ang="0">
                    <a:pos x="T4" y="T5"/>
                  </a:cxn>
                  <a:cxn ang="0">
                    <a:pos x="T6" y="T7"/>
                  </a:cxn>
                </a:cxnLst>
                <a:rect l="0" t="0" r="r" b="b"/>
                <a:pathLst>
                  <a:path w="5085" h="6371">
                    <a:moveTo>
                      <a:pt x="1586" y="6371"/>
                    </a:moveTo>
                    <a:cubicBezTo>
                      <a:pt x="0" y="4438"/>
                      <a:pt x="281" y="1586"/>
                      <a:pt x="2214" y="0"/>
                    </a:cubicBezTo>
                    <a:lnTo>
                      <a:pt x="5085" y="3499"/>
                    </a:lnTo>
                    <a:lnTo>
                      <a:pt x="1586" y="6371"/>
                    </a:lnTo>
                    <a:close/>
                  </a:path>
                </a:pathLst>
              </a:custGeom>
              <a:solidFill>
                <a:srgbClr val="008982"/>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9">
                <a:extLst>
                  <a:ext uri="{FF2B5EF4-FFF2-40B4-BE49-F238E27FC236}">
                    <a16:creationId xmlns:a16="http://schemas.microsoft.com/office/drawing/2014/main" id="{F16B65B1-4F6E-46CB-AF7C-D9C4FB19F885}"/>
                  </a:ext>
                </a:extLst>
              </p:cNvPr>
              <p:cNvSpPr>
                <a:spLocks/>
              </p:cNvSpPr>
              <p:nvPr/>
            </p:nvSpPr>
            <p:spPr bwMode="auto">
              <a:xfrm>
                <a:off x="8046222" y="5025273"/>
                <a:ext cx="495552" cy="779066"/>
              </a:xfrm>
              <a:custGeom>
                <a:avLst/>
                <a:gdLst>
                  <a:gd name="T0" fmla="*/ 0 w 2871"/>
                  <a:gd name="T1" fmla="*/ 1027 h 4526"/>
                  <a:gd name="T2" fmla="*/ 2871 w 2871"/>
                  <a:gd name="T3" fmla="*/ 0 h 4526"/>
                  <a:gd name="T4" fmla="*/ 2871 w 2871"/>
                  <a:gd name="T5" fmla="*/ 4526 h 4526"/>
                  <a:gd name="T6" fmla="*/ 0 w 2871"/>
                  <a:gd name="T7" fmla="*/ 1027 h 4526"/>
                </a:gdLst>
                <a:ahLst/>
                <a:cxnLst>
                  <a:cxn ang="0">
                    <a:pos x="T0" y="T1"/>
                  </a:cxn>
                  <a:cxn ang="0">
                    <a:pos x="T2" y="T3"/>
                  </a:cxn>
                  <a:cxn ang="0">
                    <a:pos x="T4" y="T5"/>
                  </a:cxn>
                  <a:cxn ang="0">
                    <a:pos x="T6" y="T7"/>
                  </a:cxn>
                </a:cxnLst>
                <a:rect l="0" t="0" r="r" b="b"/>
                <a:pathLst>
                  <a:path w="2871" h="4526">
                    <a:moveTo>
                      <a:pt x="0" y="1027"/>
                    </a:moveTo>
                    <a:cubicBezTo>
                      <a:pt x="809" y="363"/>
                      <a:pt x="1824" y="0"/>
                      <a:pt x="2871" y="0"/>
                    </a:cubicBezTo>
                    <a:lnTo>
                      <a:pt x="2871" y="4526"/>
                    </a:lnTo>
                    <a:lnTo>
                      <a:pt x="0" y="1027"/>
                    </a:lnTo>
                    <a:close/>
                  </a:path>
                </a:pathLst>
              </a:custGeom>
              <a:solidFill>
                <a:srgbClr val="00A4DC"/>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3" name="弧形 212">
              <a:extLst>
                <a:ext uri="{FF2B5EF4-FFF2-40B4-BE49-F238E27FC236}">
                  <a16:creationId xmlns:a16="http://schemas.microsoft.com/office/drawing/2014/main" id="{B77CB6BF-47AD-497E-B670-8F0243F20993}"/>
                </a:ext>
              </a:extLst>
            </p:cNvPr>
            <p:cNvSpPr/>
            <p:nvPr/>
          </p:nvSpPr>
          <p:spPr>
            <a:xfrm>
              <a:off x="4616162" y="2514650"/>
              <a:ext cx="2013372" cy="2013372"/>
            </a:xfrm>
            <a:prstGeom prst="arc">
              <a:avLst>
                <a:gd name="adj1" fmla="val 16200000"/>
                <a:gd name="adj2" fmla="val 14577714"/>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4" name="直接箭头连接符 213">
              <a:extLst>
                <a:ext uri="{FF2B5EF4-FFF2-40B4-BE49-F238E27FC236}">
                  <a16:creationId xmlns:a16="http://schemas.microsoft.com/office/drawing/2014/main" id="{9BCD28A1-80EB-4F9F-B20E-C2F308C3EC92}"/>
                </a:ext>
              </a:extLst>
            </p:cNvPr>
            <p:cNvCxnSpPr/>
            <p:nvPr/>
          </p:nvCxnSpPr>
          <p:spPr>
            <a:xfrm flipV="1">
              <a:off x="5623017" y="2350050"/>
              <a:ext cx="0" cy="117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6" name="文本框 215">
            <a:extLst>
              <a:ext uri="{FF2B5EF4-FFF2-40B4-BE49-F238E27FC236}">
                <a16:creationId xmlns:a16="http://schemas.microsoft.com/office/drawing/2014/main" id="{67691B05-1F72-4F5D-93EB-EDBCAEC04E80}"/>
              </a:ext>
            </a:extLst>
          </p:cNvPr>
          <p:cNvSpPr txBox="1"/>
          <p:nvPr/>
        </p:nvSpPr>
        <p:spPr>
          <a:xfrm>
            <a:off x="7679464" y="2636251"/>
            <a:ext cx="830506" cy="369332"/>
          </a:xfrm>
          <a:prstGeom prst="rect">
            <a:avLst/>
          </a:prstGeom>
          <a:noFill/>
        </p:spPr>
        <p:txBody>
          <a:bodyPr wrap="square" rtlCol="0">
            <a:spAutoFit/>
          </a:bodyPr>
          <a:lstStyle/>
          <a:p>
            <a:pPr algn="ctr"/>
            <a:r>
              <a:rPr lang="en-US" altLang="zh-CN">
                <a:solidFill>
                  <a:schemeClr val="bg1"/>
                </a:solidFill>
              </a:rPr>
              <a:t>label1</a:t>
            </a:r>
            <a:endParaRPr lang="zh-CN" altLang="en-US">
              <a:solidFill>
                <a:schemeClr val="bg1"/>
              </a:solidFill>
            </a:endParaRPr>
          </a:p>
        </p:txBody>
      </p:sp>
      <p:sp>
        <p:nvSpPr>
          <p:cNvPr id="217" name="文本框 216">
            <a:extLst>
              <a:ext uri="{FF2B5EF4-FFF2-40B4-BE49-F238E27FC236}">
                <a16:creationId xmlns:a16="http://schemas.microsoft.com/office/drawing/2014/main" id="{E6D3B908-BF09-4B5C-BC94-77D171923BC8}"/>
              </a:ext>
            </a:extLst>
          </p:cNvPr>
          <p:cNvSpPr txBox="1"/>
          <p:nvPr/>
        </p:nvSpPr>
        <p:spPr>
          <a:xfrm>
            <a:off x="7400383" y="3206443"/>
            <a:ext cx="830506" cy="369332"/>
          </a:xfrm>
          <a:prstGeom prst="rect">
            <a:avLst/>
          </a:prstGeom>
          <a:noFill/>
        </p:spPr>
        <p:txBody>
          <a:bodyPr wrap="square" rtlCol="0">
            <a:spAutoFit/>
          </a:bodyPr>
          <a:lstStyle/>
          <a:p>
            <a:pPr algn="ctr"/>
            <a:r>
              <a:rPr lang="en-US" altLang="zh-CN">
                <a:solidFill>
                  <a:schemeClr val="bg1"/>
                </a:solidFill>
              </a:rPr>
              <a:t>label2</a:t>
            </a:r>
            <a:endParaRPr lang="zh-CN" altLang="en-US">
              <a:solidFill>
                <a:schemeClr val="bg1"/>
              </a:solidFill>
            </a:endParaRPr>
          </a:p>
        </p:txBody>
      </p:sp>
      <p:sp>
        <p:nvSpPr>
          <p:cNvPr id="218" name="文本框 217">
            <a:extLst>
              <a:ext uri="{FF2B5EF4-FFF2-40B4-BE49-F238E27FC236}">
                <a16:creationId xmlns:a16="http://schemas.microsoft.com/office/drawing/2014/main" id="{CCD430E8-75B6-4755-9C80-06B3B38EE5F1}"/>
              </a:ext>
            </a:extLst>
          </p:cNvPr>
          <p:cNvSpPr txBox="1"/>
          <p:nvPr/>
        </p:nvSpPr>
        <p:spPr>
          <a:xfrm>
            <a:off x="8310642" y="3391109"/>
            <a:ext cx="830506" cy="369332"/>
          </a:xfrm>
          <a:prstGeom prst="rect">
            <a:avLst/>
          </a:prstGeom>
          <a:noFill/>
        </p:spPr>
        <p:txBody>
          <a:bodyPr wrap="square" rtlCol="0">
            <a:spAutoFit/>
          </a:bodyPr>
          <a:lstStyle/>
          <a:p>
            <a:pPr algn="ctr"/>
            <a:r>
              <a:rPr lang="en-US" altLang="zh-CN">
                <a:solidFill>
                  <a:schemeClr val="bg1"/>
                </a:solidFill>
              </a:rPr>
              <a:t>label3</a:t>
            </a:r>
            <a:endParaRPr lang="zh-CN" altLang="en-US">
              <a:solidFill>
                <a:schemeClr val="bg1"/>
              </a:solidFill>
            </a:endParaRPr>
          </a:p>
        </p:txBody>
      </p:sp>
      <p:sp>
        <p:nvSpPr>
          <p:cNvPr id="12" name="弧形 11">
            <a:extLst>
              <a:ext uri="{FF2B5EF4-FFF2-40B4-BE49-F238E27FC236}">
                <a16:creationId xmlns:a16="http://schemas.microsoft.com/office/drawing/2014/main" id="{7A154236-8AF1-471B-8B5C-D459114F9E5C}"/>
              </a:ext>
            </a:extLst>
          </p:cNvPr>
          <p:cNvSpPr/>
          <p:nvPr/>
        </p:nvSpPr>
        <p:spPr>
          <a:xfrm rot="2696672">
            <a:off x="7597604" y="2854832"/>
            <a:ext cx="1173158" cy="1340076"/>
          </a:xfrm>
          <a:prstGeom prst="arc">
            <a:avLst>
              <a:gd name="adj1" fmla="val 16200000"/>
              <a:gd name="adj2" fmla="val 1505418"/>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9" name="直接箭头连接符 218">
            <a:extLst>
              <a:ext uri="{FF2B5EF4-FFF2-40B4-BE49-F238E27FC236}">
                <a16:creationId xmlns:a16="http://schemas.microsoft.com/office/drawing/2014/main" id="{37808679-594B-441C-8725-FE1F9ABE72E2}"/>
              </a:ext>
            </a:extLst>
          </p:cNvPr>
          <p:cNvCxnSpPr>
            <a:cxnSpLocks/>
          </p:cNvCxnSpPr>
          <p:nvPr/>
        </p:nvCxnSpPr>
        <p:spPr>
          <a:xfrm>
            <a:off x="8362162" y="3470572"/>
            <a:ext cx="577591" cy="330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7E21BEE-26C0-48A8-9E28-D327BD3FC061}"/>
              </a:ext>
            </a:extLst>
          </p:cNvPr>
          <p:cNvSpPr txBox="1"/>
          <p:nvPr/>
        </p:nvSpPr>
        <p:spPr>
          <a:xfrm>
            <a:off x="934390" y="4985253"/>
            <a:ext cx="10451285" cy="1158459"/>
          </a:xfrm>
          <a:prstGeom prst="rect">
            <a:avLst/>
          </a:prstGeom>
          <a:noFill/>
        </p:spPr>
        <p:txBody>
          <a:bodyPr wrap="square" rtlCol="0">
            <a:spAutoFit/>
          </a:bodyPr>
          <a:lstStyle/>
          <a:p>
            <a:pPr>
              <a:lnSpc>
                <a:spcPct val="150000"/>
              </a:lnSpc>
            </a:pPr>
            <a:r>
              <a:rPr lang="zh-CN" altLang="en-US" sz="1600">
                <a:latin typeface="微软雅黑 Light" panose="020B0502040204020203" pitchFamily="34" charset="-122"/>
                <a:ea typeface="微软雅黑 Light" panose="020B0502040204020203" pitchFamily="34" charset="-122"/>
              </a:rPr>
              <a:t>添加标签的前提是使用汇总数据集作图（才能生成与数据源一一对应的</a:t>
            </a:r>
            <a:r>
              <a:rPr lang="en-US" altLang="zh-CN" sz="1600">
                <a:latin typeface="微软雅黑 Light" panose="020B0502040204020203" pitchFamily="34" charset="-122"/>
                <a:ea typeface="微软雅黑 Light" panose="020B0502040204020203" pitchFamily="34" charset="-122"/>
              </a:rPr>
              <a:t>label</a:t>
            </a:r>
            <a:r>
              <a:rPr lang="zh-CN" altLang="en-US" sz="1600">
                <a:latin typeface="微软雅黑 Light" panose="020B0502040204020203" pitchFamily="34" charset="-122"/>
                <a:ea typeface="微软雅黑 Light" panose="020B0502040204020203" pitchFamily="34" charset="-122"/>
              </a:rPr>
              <a:t>）</a:t>
            </a:r>
            <a:endParaRPr lang="en-US" altLang="zh-CN" sz="1600">
              <a:latin typeface="微软雅黑 Light" panose="020B0502040204020203" pitchFamily="34" charset="-122"/>
              <a:ea typeface="微软雅黑 Light" panose="020B0502040204020203" pitchFamily="34" charset="-122"/>
            </a:endParaRPr>
          </a:p>
          <a:p>
            <a:pPr>
              <a:lnSpc>
                <a:spcPct val="150000"/>
              </a:lnSpc>
            </a:pPr>
            <a:r>
              <a:rPr lang="zh-CN" altLang="en-US" sz="1600">
                <a:latin typeface="微软雅黑 Light" panose="020B0502040204020203" pitchFamily="34" charset="-122"/>
                <a:ea typeface="微软雅黑 Light" panose="020B0502040204020203" pitchFamily="34" charset="-122"/>
              </a:rPr>
              <a:t>保证</a:t>
            </a:r>
            <a:r>
              <a:rPr lang="en-US" altLang="zh-CN" sz="1600">
                <a:latin typeface="微软雅黑 Light" panose="020B0502040204020203" pitchFamily="34" charset="-122"/>
                <a:ea typeface="微软雅黑 Light" panose="020B0502040204020203" pitchFamily="34" charset="-122"/>
              </a:rPr>
              <a:t>geom_xxx()</a:t>
            </a:r>
            <a:r>
              <a:rPr lang="zh-CN" altLang="en-US" sz="1600">
                <a:latin typeface="微软雅黑 Light" panose="020B0502040204020203" pitchFamily="34" charset="-122"/>
                <a:ea typeface="微软雅黑 Light" panose="020B0502040204020203" pitchFamily="34" charset="-122"/>
              </a:rPr>
              <a:t>与</a:t>
            </a:r>
            <a:r>
              <a:rPr lang="en-US" altLang="zh-CN" sz="1600">
                <a:latin typeface="微软雅黑 Light" panose="020B0502040204020203" pitchFamily="34" charset="-122"/>
                <a:ea typeface="微软雅黑 Light" panose="020B0502040204020203" pitchFamily="34" charset="-122"/>
              </a:rPr>
              <a:t>geom_text()</a:t>
            </a:r>
            <a:r>
              <a:rPr lang="zh-CN" altLang="en-US" sz="1600">
                <a:latin typeface="微软雅黑 Light" panose="020B0502040204020203" pitchFamily="34" charset="-122"/>
                <a:ea typeface="微软雅黑 Light" panose="020B0502040204020203" pitchFamily="34" charset="-122"/>
              </a:rPr>
              <a:t>内部使用的</a:t>
            </a:r>
            <a:r>
              <a:rPr lang="en-US" altLang="zh-CN" sz="1600">
                <a:latin typeface="微软雅黑 Light" panose="020B0502040204020203" pitchFamily="34" charset="-122"/>
                <a:ea typeface="微软雅黑 Light" panose="020B0502040204020203" pitchFamily="34" charset="-122"/>
              </a:rPr>
              <a:t>position</a:t>
            </a:r>
            <a:r>
              <a:rPr lang="zh-CN" altLang="en-US" sz="1600">
                <a:latin typeface="微软雅黑 Light" panose="020B0502040204020203" pitchFamily="34" charset="-122"/>
                <a:ea typeface="微软雅黑 Light" panose="020B0502040204020203" pitchFamily="34" charset="-122"/>
              </a:rPr>
              <a:t>参数一致</a:t>
            </a:r>
            <a:r>
              <a:rPr lang="en-US" altLang="zh-CN" sz="1600">
                <a:latin typeface="微软雅黑 Light" panose="020B0502040204020203" pitchFamily="34" charset="-122"/>
                <a:ea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rPr>
              <a:t>保证几何对象位置与</a:t>
            </a:r>
            <a:r>
              <a:rPr lang="en-US" altLang="zh-CN" sz="1600">
                <a:latin typeface="微软雅黑 Light" panose="020B0502040204020203" pitchFamily="34" charset="-122"/>
                <a:ea typeface="微软雅黑 Light" panose="020B0502040204020203" pitchFamily="34" charset="-122"/>
              </a:rPr>
              <a:t>label</a:t>
            </a:r>
            <a:r>
              <a:rPr lang="zh-CN" altLang="en-US" sz="1600">
                <a:latin typeface="微软雅黑 Light" panose="020B0502040204020203" pitchFamily="34" charset="-122"/>
                <a:ea typeface="微软雅黑 Light" panose="020B0502040204020203" pitchFamily="34" charset="-122"/>
              </a:rPr>
              <a:t>位置处于同样的变换空间内</a:t>
            </a:r>
            <a:r>
              <a:rPr lang="en-US" altLang="zh-CN" sz="1600">
                <a:latin typeface="微软雅黑 Light" panose="020B0502040204020203" pitchFamily="34" charset="-122"/>
                <a:ea typeface="微软雅黑 Light" panose="020B0502040204020203" pitchFamily="34" charset="-122"/>
              </a:rPr>
              <a:t>)</a:t>
            </a:r>
          </a:p>
          <a:p>
            <a:pPr>
              <a:lnSpc>
                <a:spcPct val="150000"/>
              </a:lnSpc>
            </a:pPr>
            <a:r>
              <a:rPr lang="en-US" altLang="zh-CN" sz="1600">
                <a:latin typeface="微软雅黑 Light" panose="020B0502040204020203" pitchFamily="34" charset="-122"/>
                <a:ea typeface="微软雅黑 Light" panose="020B0502040204020203" pitchFamily="34" charset="-122"/>
              </a:rPr>
              <a:t>Position = position_stack(vjust = .5)</a:t>
            </a:r>
            <a:r>
              <a:rPr lang="zh-CN" altLang="en-US" sz="1600">
                <a:latin typeface="微软雅黑 Light" panose="020B0502040204020203" pitchFamily="34" charset="-122"/>
                <a:ea typeface="微软雅黑 Light" panose="020B0502040204020203" pitchFamily="34" charset="-122"/>
              </a:rPr>
              <a:t>（保证堆积图内的</a:t>
            </a:r>
            <a:r>
              <a:rPr lang="en-US" altLang="zh-CN" sz="1600">
                <a:latin typeface="微软雅黑 Light" panose="020B0502040204020203" pitchFamily="34" charset="-122"/>
                <a:ea typeface="微软雅黑 Light" panose="020B0502040204020203" pitchFamily="34" charset="-122"/>
              </a:rPr>
              <a:t>label</a:t>
            </a:r>
            <a:r>
              <a:rPr lang="zh-CN" altLang="en-US" sz="1600">
                <a:latin typeface="微软雅黑 Light" panose="020B0502040204020203" pitchFamily="34" charset="-122"/>
                <a:ea typeface="微软雅黑 Light" panose="020B0502040204020203" pitchFamily="34" charset="-122"/>
              </a:rPr>
              <a:t>正好处于垂直居中水平）</a:t>
            </a:r>
          </a:p>
        </p:txBody>
      </p:sp>
      <p:sp>
        <p:nvSpPr>
          <p:cNvPr id="18" name="箭头: 右 17">
            <a:extLst>
              <a:ext uri="{FF2B5EF4-FFF2-40B4-BE49-F238E27FC236}">
                <a16:creationId xmlns:a16="http://schemas.microsoft.com/office/drawing/2014/main" id="{91514908-2224-4433-96B2-EBF27F0205F7}"/>
              </a:ext>
            </a:extLst>
          </p:cNvPr>
          <p:cNvSpPr/>
          <p:nvPr/>
        </p:nvSpPr>
        <p:spPr>
          <a:xfrm>
            <a:off x="4530055" y="3120297"/>
            <a:ext cx="1565944" cy="455478"/>
          </a:xfrm>
          <a:prstGeom prst="rightArrow">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626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12F69D34-6475-4D22-83C3-2C66EBDBE397}"/>
              </a:ext>
            </a:extLst>
          </p:cNvPr>
          <p:cNvCxnSpPr>
            <a:cxnSpLocks/>
          </p:cNvCxnSpPr>
          <p:nvPr/>
        </p:nvCxnSpPr>
        <p:spPr>
          <a:xfrm>
            <a:off x="304800" y="777247"/>
            <a:ext cx="11710466" cy="0"/>
          </a:xfrm>
          <a:prstGeom prst="line">
            <a:avLst/>
          </a:prstGeom>
          <a:ln w="57150">
            <a:solidFill>
              <a:srgbClr val="3B3B3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AACB5A7-7B26-483D-B9B8-774221FD1AD9}"/>
              </a:ext>
            </a:extLst>
          </p:cNvPr>
          <p:cNvSpPr/>
          <p:nvPr/>
        </p:nvSpPr>
        <p:spPr>
          <a:xfrm>
            <a:off x="225225" y="-94340"/>
            <a:ext cx="6100359" cy="826958"/>
          </a:xfrm>
          <a:prstGeom prst="rect">
            <a:avLst/>
          </a:prstGeom>
        </p:spPr>
        <p:txBody>
          <a:bodyPr wrap="square">
            <a:spAutoFit/>
          </a:bodyPr>
          <a:lstStyle/>
          <a:p>
            <a:pPr>
              <a:lnSpc>
                <a:spcPct val="200000"/>
              </a:lnSpc>
            </a:pPr>
            <a:r>
              <a:rPr lang="en-US" altLang="zh-CN" sz="2800" b="1" kern="100">
                <a:latin typeface="微软雅黑 Light" panose="020B0502040204020203" pitchFamily="34" charset="-122"/>
                <a:ea typeface="微软雅黑 Light" panose="020B0502040204020203" pitchFamily="34" charset="-122"/>
                <a:cs typeface="Times New Roman" panose="02020603050405020304" pitchFamily="18" charset="0"/>
              </a:rPr>
              <a:t>7.4 </a:t>
            </a:r>
            <a:r>
              <a:rPr lang="zh-CN" altLang="en-US" sz="2800" b="1" kern="100">
                <a:latin typeface="微软雅黑 Light" panose="020B0502040204020203" pitchFamily="34" charset="-122"/>
                <a:ea typeface="微软雅黑 Light" panose="020B0502040204020203" pitchFamily="34" charset="-122"/>
                <a:cs typeface="Times New Roman" panose="02020603050405020304" pitchFamily="18" charset="0"/>
              </a:rPr>
              <a:t>极坐标下分面操作规则</a:t>
            </a:r>
          </a:p>
        </p:txBody>
      </p:sp>
      <p:sp>
        <p:nvSpPr>
          <p:cNvPr id="31" name="文本框 30">
            <a:extLst>
              <a:ext uri="{FF2B5EF4-FFF2-40B4-BE49-F238E27FC236}">
                <a16:creationId xmlns:a16="http://schemas.microsoft.com/office/drawing/2014/main" id="{7F6A1C07-593D-4346-9475-973837919912}"/>
              </a:ext>
            </a:extLst>
          </p:cNvPr>
          <p:cNvSpPr txBox="1"/>
          <p:nvPr/>
        </p:nvSpPr>
        <p:spPr>
          <a:xfrm>
            <a:off x="7225115" y="1062531"/>
            <a:ext cx="2494897" cy="419795"/>
          </a:xfrm>
          <a:prstGeom prst="rect">
            <a:avLst/>
          </a:prstGeom>
          <a:noFill/>
        </p:spPr>
        <p:txBody>
          <a:bodyPr wrap="square" rtlCol="0">
            <a:spAutoFit/>
          </a:bodyPr>
          <a:lstStyle/>
          <a:p>
            <a:pPr>
              <a:lnSpc>
                <a:spcPct val="150000"/>
              </a:lnSpc>
            </a:pPr>
            <a:r>
              <a:rPr lang="en-US" altLang="zh-CN" sz="1600" b="1">
                <a:latin typeface="微软雅黑 Light" panose="020B0502040204020203" pitchFamily="34" charset="-122"/>
                <a:ea typeface="微软雅黑 Light" panose="020B0502040204020203" pitchFamily="34" charset="-122"/>
                <a:cs typeface="+mn-ea"/>
                <a:sym typeface="+mn-lt"/>
              </a:rPr>
              <a:t>facet_wrap——</a:t>
            </a:r>
            <a:r>
              <a:rPr lang="zh-CN" altLang="en-US" sz="1600">
                <a:latin typeface="微软雅黑 Light" panose="020B0502040204020203" pitchFamily="34" charset="-122"/>
                <a:ea typeface="微软雅黑 Light" panose="020B0502040204020203" pitchFamily="34" charset="-122"/>
                <a:cs typeface="+mn-ea"/>
                <a:sym typeface="+mn-lt"/>
              </a:rPr>
              <a:t>封装分面</a:t>
            </a:r>
            <a:endParaRPr lang="zh-CN" altLang="en-US" sz="1600" b="1">
              <a:latin typeface="微软雅黑 Light" panose="020B0502040204020203" pitchFamily="34" charset="-122"/>
              <a:ea typeface="微软雅黑 Light" panose="020B0502040204020203" pitchFamily="34" charset="-122"/>
              <a:cs typeface="+mn-ea"/>
              <a:sym typeface="+mn-lt"/>
            </a:endParaRPr>
          </a:p>
        </p:txBody>
      </p:sp>
      <p:sp>
        <p:nvSpPr>
          <p:cNvPr id="32" name="矩形 31">
            <a:extLst>
              <a:ext uri="{FF2B5EF4-FFF2-40B4-BE49-F238E27FC236}">
                <a16:creationId xmlns:a16="http://schemas.microsoft.com/office/drawing/2014/main" id="{E4094FA4-08A1-411B-83CD-2A3F7DC9DB16}"/>
              </a:ext>
            </a:extLst>
          </p:cNvPr>
          <p:cNvSpPr/>
          <p:nvPr/>
        </p:nvSpPr>
        <p:spPr>
          <a:xfrm>
            <a:off x="3955099" y="1733620"/>
            <a:ext cx="2911053" cy="307777"/>
          </a:xfrm>
          <a:prstGeom prst="rect">
            <a:avLst/>
          </a:prstGeom>
        </p:spPr>
        <p:txBody>
          <a:bodyPr wrap="none">
            <a:spAutoFit/>
          </a:bodyPr>
          <a:lstStyle/>
          <a:p>
            <a:r>
              <a:rPr lang="zh-CN" altLang="en-US" sz="1400">
                <a:latin typeface="微软雅黑 Light" panose="020B0502040204020203" pitchFamily="34" charset="-122"/>
                <a:ea typeface="微软雅黑 Light" panose="020B0502040204020203" pitchFamily="34" charset="-122"/>
              </a:rPr>
              <a:t>facet_grid(.~Year)  </a:t>
            </a:r>
            <a:r>
              <a:rPr lang="en-US" altLang="zh-CN" sz="1400">
                <a:latin typeface="微软雅黑 Light" panose="020B0502040204020203" pitchFamily="34" charset="-122"/>
                <a:ea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rPr>
              <a:t>按行分面 </a:t>
            </a:r>
          </a:p>
        </p:txBody>
      </p:sp>
      <p:sp>
        <p:nvSpPr>
          <p:cNvPr id="33" name="矩形 32">
            <a:extLst>
              <a:ext uri="{FF2B5EF4-FFF2-40B4-BE49-F238E27FC236}">
                <a16:creationId xmlns:a16="http://schemas.microsoft.com/office/drawing/2014/main" id="{DACC4EE2-043A-44C1-AF84-2B0F6929EDF8}"/>
              </a:ext>
            </a:extLst>
          </p:cNvPr>
          <p:cNvSpPr/>
          <p:nvPr/>
        </p:nvSpPr>
        <p:spPr>
          <a:xfrm>
            <a:off x="3955099" y="2250087"/>
            <a:ext cx="2830775" cy="307777"/>
          </a:xfrm>
          <a:prstGeom prst="rect">
            <a:avLst/>
          </a:prstGeom>
        </p:spPr>
        <p:txBody>
          <a:bodyPr wrap="none">
            <a:spAutoFit/>
          </a:bodyPr>
          <a:lstStyle/>
          <a:p>
            <a:r>
              <a:rPr lang="zh-CN" altLang="en-US" sz="1400">
                <a:latin typeface="微软雅黑 Light" panose="020B0502040204020203" pitchFamily="34" charset="-122"/>
                <a:ea typeface="微软雅黑 Light" panose="020B0502040204020203" pitchFamily="34" charset="-122"/>
              </a:rPr>
              <a:t>facet_grid(Year~. ) </a:t>
            </a:r>
            <a:r>
              <a:rPr lang="en-US" altLang="zh-CN" sz="1400">
                <a:latin typeface="微软雅黑 Light" panose="020B0502040204020203" pitchFamily="34" charset="-122"/>
                <a:ea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rPr>
              <a:t>按列分面</a:t>
            </a:r>
          </a:p>
        </p:txBody>
      </p:sp>
      <p:sp>
        <p:nvSpPr>
          <p:cNvPr id="36" name="矩形 35">
            <a:extLst>
              <a:ext uri="{FF2B5EF4-FFF2-40B4-BE49-F238E27FC236}">
                <a16:creationId xmlns:a16="http://schemas.microsoft.com/office/drawing/2014/main" id="{48538ACD-5AEE-401E-9B70-D88DDD80C2A9}"/>
              </a:ext>
            </a:extLst>
          </p:cNvPr>
          <p:cNvSpPr/>
          <p:nvPr/>
        </p:nvSpPr>
        <p:spPr>
          <a:xfrm>
            <a:off x="3955099" y="1062532"/>
            <a:ext cx="2434064" cy="459869"/>
          </a:xfrm>
          <a:prstGeom prst="rect">
            <a:avLst/>
          </a:prstGeom>
        </p:spPr>
        <p:txBody>
          <a:bodyPr wrap="none">
            <a:spAutoFit/>
          </a:bodyPr>
          <a:lstStyle/>
          <a:p>
            <a:pPr>
              <a:lnSpc>
                <a:spcPct val="150000"/>
              </a:lnSpc>
            </a:pPr>
            <a:r>
              <a:rPr lang="en-US" altLang="zh-CN" sz="1600" b="1">
                <a:latin typeface="微软雅黑 Light" panose="020B0502040204020203" pitchFamily="34" charset="-122"/>
                <a:ea typeface="微软雅黑 Light" panose="020B0502040204020203" pitchFamily="34" charset="-122"/>
                <a:cs typeface="+mn-ea"/>
                <a:sym typeface="+mn-lt"/>
              </a:rPr>
              <a:t>facet_grid——</a:t>
            </a:r>
            <a:r>
              <a:rPr lang="zh-CN" altLang="en-US" sz="1600" b="1">
                <a:latin typeface="微软雅黑 Light" panose="020B0502040204020203" pitchFamily="34" charset="-122"/>
                <a:ea typeface="微软雅黑 Light" panose="020B0502040204020203" pitchFamily="34" charset="-122"/>
                <a:cs typeface="+mn-ea"/>
                <a:sym typeface="+mn-lt"/>
              </a:rPr>
              <a:t>网格</a:t>
            </a:r>
            <a:r>
              <a:rPr lang="zh-CN" altLang="en-US" b="1"/>
              <a:t>分面</a:t>
            </a:r>
            <a:endParaRPr lang="en-US" altLang="zh-CN" b="1"/>
          </a:p>
        </p:txBody>
      </p:sp>
      <p:cxnSp>
        <p:nvCxnSpPr>
          <p:cNvPr id="37" name="直接连接符 36">
            <a:extLst>
              <a:ext uri="{FF2B5EF4-FFF2-40B4-BE49-F238E27FC236}">
                <a16:creationId xmlns:a16="http://schemas.microsoft.com/office/drawing/2014/main" id="{367A3A55-3732-4835-B53A-D439A64F5223}"/>
              </a:ext>
            </a:extLst>
          </p:cNvPr>
          <p:cNvCxnSpPr/>
          <p:nvPr/>
        </p:nvCxnSpPr>
        <p:spPr>
          <a:xfrm>
            <a:off x="969041" y="1637018"/>
            <a:ext cx="9493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B9CAB7AB-F107-4A2F-A67C-ACF176C107C7}"/>
              </a:ext>
            </a:extLst>
          </p:cNvPr>
          <p:cNvSpPr/>
          <p:nvPr/>
        </p:nvSpPr>
        <p:spPr>
          <a:xfrm>
            <a:off x="833575" y="2939688"/>
            <a:ext cx="2932662" cy="369332"/>
          </a:xfrm>
          <a:prstGeom prst="rect">
            <a:avLst/>
          </a:prstGeom>
        </p:spPr>
        <p:txBody>
          <a:bodyPr wrap="none">
            <a:spAutoFit/>
          </a:bodyPr>
          <a:lstStyle/>
          <a:p>
            <a:r>
              <a:rPr lang="fr-FR" altLang="zh-CN">
                <a:latin typeface="微软雅黑 Light" panose="020B0502040204020203" pitchFamily="34" charset="-122"/>
                <a:ea typeface="微软雅黑 Light" panose="020B0502040204020203" pitchFamily="34" charset="-122"/>
              </a:rPr>
              <a:t>facets</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分面规则表达式</a:t>
            </a:r>
            <a:endParaRPr lang="fr-FR" altLang="zh-CN">
              <a:latin typeface="微软雅黑 Light" panose="020B0502040204020203" pitchFamily="34" charset="-122"/>
              <a:ea typeface="微软雅黑 Light" panose="020B0502040204020203" pitchFamily="34" charset="-122"/>
            </a:endParaRPr>
          </a:p>
        </p:txBody>
      </p:sp>
      <p:cxnSp>
        <p:nvCxnSpPr>
          <p:cNvPr id="39" name="直接连接符 38">
            <a:extLst>
              <a:ext uri="{FF2B5EF4-FFF2-40B4-BE49-F238E27FC236}">
                <a16:creationId xmlns:a16="http://schemas.microsoft.com/office/drawing/2014/main" id="{20211EF4-5C61-44E8-A281-5C644E8AFC77}"/>
              </a:ext>
            </a:extLst>
          </p:cNvPr>
          <p:cNvCxnSpPr/>
          <p:nvPr/>
        </p:nvCxnSpPr>
        <p:spPr>
          <a:xfrm>
            <a:off x="969041" y="2771552"/>
            <a:ext cx="9493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8816CC0D-2172-4BCC-85D2-EE4F66CACC2D}"/>
              </a:ext>
            </a:extLst>
          </p:cNvPr>
          <p:cNvSpPr/>
          <p:nvPr/>
        </p:nvSpPr>
        <p:spPr>
          <a:xfrm>
            <a:off x="841031" y="3593713"/>
            <a:ext cx="2932213" cy="369332"/>
          </a:xfrm>
          <a:prstGeom prst="rect">
            <a:avLst/>
          </a:prstGeom>
        </p:spPr>
        <p:txBody>
          <a:bodyPr wrap="none">
            <a:spAutoFit/>
          </a:bodyPr>
          <a:lstStyle/>
          <a:p>
            <a:r>
              <a:rPr lang="fr-FR" altLang="zh-CN">
                <a:latin typeface="微软雅黑 Light" panose="020B0502040204020203" pitchFamily="34" charset="-122"/>
                <a:ea typeface="微软雅黑 Light" panose="020B0502040204020203" pitchFamily="34" charset="-122"/>
              </a:rPr>
              <a:t>Scales</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坐标轴是否统一</a:t>
            </a:r>
          </a:p>
        </p:txBody>
      </p:sp>
      <p:sp>
        <p:nvSpPr>
          <p:cNvPr id="41" name="矩形 40">
            <a:extLst>
              <a:ext uri="{FF2B5EF4-FFF2-40B4-BE49-F238E27FC236}">
                <a16:creationId xmlns:a16="http://schemas.microsoft.com/office/drawing/2014/main" id="{C63E99C0-80D4-4F97-91AF-DB87B0DB1503}"/>
              </a:ext>
            </a:extLst>
          </p:cNvPr>
          <p:cNvSpPr/>
          <p:nvPr/>
        </p:nvSpPr>
        <p:spPr>
          <a:xfrm>
            <a:off x="7225116" y="2848824"/>
            <a:ext cx="1182284" cy="307777"/>
          </a:xfrm>
          <a:prstGeom prst="rect">
            <a:avLst/>
          </a:prstGeom>
        </p:spPr>
        <p:txBody>
          <a:bodyPr wrap="square">
            <a:spAutoFit/>
          </a:bodyPr>
          <a:lstStyle/>
          <a:p>
            <a:r>
              <a:rPr lang="en-US" altLang="zh-CN" sz="1400">
                <a:latin typeface="微软雅黑 Light" panose="020B0502040204020203" pitchFamily="34" charset="-122"/>
                <a:ea typeface="微软雅黑 Light" panose="020B0502040204020203" pitchFamily="34" charset="-122"/>
              </a:rPr>
              <a:t>~variable</a:t>
            </a:r>
            <a:endParaRPr lang="zh-CN" altLang="en-US" sz="1400">
              <a:latin typeface="微软雅黑 Light" panose="020B0502040204020203" pitchFamily="34" charset="-122"/>
              <a:ea typeface="微软雅黑 Light" panose="020B0502040204020203" pitchFamily="34" charset="-122"/>
            </a:endParaRPr>
          </a:p>
        </p:txBody>
      </p:sp>
      <p:sp>
        <p:nvSpPr>
          <p:cNvPr id="42" name="矩形 41">
            <a:extLst>
              <a:ext uri="{FF2B5EF4-FFF2-40B4-BE49-F238E27FC236}">
                <a16:creationId xmlns:a16="http://schemas.microsoft.com/office/drawing/2014/main" id="{E8B10300-B721-417C-B69C-831B7762D0B0}"/>
              </a:ext>
            </a:extLst>
          </p:cNvPr>
          <p:cNvSpPr/>
          <p:nvPr/>
        </p:nvSpPr>
        <p:spPr>
          <a:xfrm>
            <a:off x="4026287" y="2842071"/>
            <a:ext cx="1386660" cy="523220"/>
          </a:xfrm>
          <a:prstGeom prst="rect">
            <a:avLst/>
          </a:prstGeom>
        </p:spPr>
        <p:txBody>
          <a:bodyPr wrap="square">
            <a:spAutoFit/>
          </a:bodyPr>
          <a:lstStyle/>
          <a:p>
            <a:r>
              <a:rPr lang="en-US" altLang="zh-CN" sz="1400">
                <a:latin typeface="微软雅黑 Light" panose="020B0502040204020203" pitchFamily="34" charset="-122"/>
                <a:ea typeface="微软雅黑 Light" panose="020B0502040204020203" pitchFamily="34" charset="-122"/>
              </a:rPr>
              <a:t>varname</a:t>
            </a:r>
            <a:r>
              <a:rPr lang="zh-CN" altLang="en-US" sz="1400">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a:t>
            </a:r>
          </a:p>
          <a:p>
            <a:r>
              <a:rPr lang="zh-CN" altLang="en-US" sz="1400">
                <a:latin typeface="微软雅黑 Light" panose="020B0502040204020203" pitchFamily="34" charset="-122"/>
                <a:ea typeface="微软雅黑 Light" panose="020B0502040204020203" pitchFamily="34" charset="-122"/>
              </a:rPr>
              <a:t> </a:t>
            </a:r>
            <a:r>
              <a:rPr lang="en-US" altLang="zh-CN" sz="1400">
                <a:latin typeface="微软雅黑 Light" panose="020B0502040204020203" pitchFamily="34" charset="-122"/>
                <a:ea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varname</a:t>
            </a:r>
          </a:p>
        </p:txBody>
      </p:sp>
      <p:sp>
        <p:nvSpPr>
          <p:cNvPr id="43" name="矩形 42">
            <a:extLst>
              <a:ext uri="{FF2B5EF4-FFF2-40B4-BE49-F238E27FC236}">
                <a16:creationId xmlns:a16="http://schemas.microsoft.com/office/drawing/2014/main" id="{D026F8C0-1414-4E44-B34F-20DE8AFD1255}"/>
              </a:ext>
            </a:extLst>
          </p:cNvPr>
          <p:cNvSpPr/>
          <p:nvPr/>
        </p:nvSpPr>
        <p:spPr>
          <a:xfrm>
            <a:off x="7303784" y="4783220"/>
            <a:ext cx="1033616" cy="307777"/>
          </a:xfrm>
          <a:prstGeom prst="rect">
            <a:avLst/>
          </a:prstGeom>
        </p:spPr>
        <p:txBody>
          <a:bodyPr wrap="none">
            <a:spAutoFit/>
          </a:bodyPr>
          <a:lstStyle/>
          <a:p>
            <a:r>
              <a:rPr lang="en-US" altLang="zh-CN" sz="1400">
                <a:latin typeface="微软雅黑 Light" panose="020B0502040204020203" pitchFamily="34" charset="-122"/>
                <a:ea typeface="微软雅黑 Light" panose="020B0502040204020203" pitchFamily="34" charset="-122"/>
              </a:rPr>
              <a:t>Nrow/ncol</a:t>
            </a:r>
            <a:endParaRPr lang="zh-CN" altLang="en-US" sz="1400"/>
          </a:p>
        </p:txBody>
      </p:sp>
      <p:sp>
        <p:nvSpPr>
          <p:cNvPr id="44" name="矩形 43">
            <a:extLst>
              <a:ext uri="{FF2B5EF4-FFF2-40B4-BE49-F238E27FC236}">
                <a16:creationId xmlns:a16="http://schemas.microsoft.com/office/drawing/2014/main" id="{3D97541C-97C2-466B-B52B-AB4BDE9E740C}"/>
              </a:ext>
            </a:extLst>
          </p:cNvPr>
          <p:cNvSpPr/>
          <p:nvPr/>
        </p:nvSpPr>
        <p:spPr>
          <a:xfrm>
            <a:off x="4087711" y="3582921"/>
            <a:ext cx="1020268" cy="954107"/>
          </a:xfrm>
          <a:prstGeom prst="rect">
            <a:avLst/>
          </a:prstGeom>
        </p:spPr>
        <p:txBody>
          <a:bodyPr wrap="square">
            <a:spAutoFit/>
          </a:bodyPr>
          <a:lstStyle/>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fixed</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free_x</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free_y</a:t>
            </a:r>
            <a:endParaRPr lang="zh-CN" altLang="en-US" sz="1400" b="1"/>
          </a:p>
        </p:txBody>
      </p:sp>
      <p:cxnSp>
        <p:nvCxnSpPr>
          <p:cNvPr id="45" name="直接连接符 44">
            <a:extLst>
              <a:ext uri="{FF2B5EF4-FFF2-40B4-BE49-F238E27FC236}">
                <a16:creationId xmlns:a16="http://schemas.microsoft.com/office/drawing/2014/main" id="{3AC23583-429D-41EB-99D0-BE48CC9BF871}"/>
              </a:ext>
            </a:extLst>
          </p:cNvPr>
          <p:cNvCxnSpPr/>
          <p:nvPr/>
        </p:nvCxnSpPr>
        <p:spPr>
          <a:xfrm>
            <a:off x="969041" y="3491218"/>
            <a:ext cx="9493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123611D5-A580-4E3C-A17E-964B4D850106}"/>
              </a:ext>
            </a:extLst>
          </p:cNvPr>
          <p:cNvSpPr/>
          <p:nvPr/>
        </p:nvSpPr>
        <p:spPr>
          <a:xfrm>
            <a:off x="7303784" y="3582921"/>
            <a:ext cx="1020268" cy="954107"/>
          </a:xfrm>
          <a:prstGeom prst="rect">
            <a:avLst/>
          </a:prstGeom>
        </p:spPr>
        <p:txBody>
          <a:bodyPr wrap="square">
            <a:spAutoFit/>
          </a:bodyPr>
          <a:lstStyle/>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fixed</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free_x</a:t>
            </a:r>
          </a:p>
          <a:p>
            <a:pPr marL="285750" indent="-285750">
              <a:buFont typeface="Arial" panose="020B0604020202020204" pitchFamily="34" charset="0"/>
              <a:buChar char="•"/>
            </a:pPr>
            <a:r>
              <a:rPr lang="en-US" altLang="zh-CN" sz="1400" b="1">
                <a:latin typeface="微软雅黑 Light" panose="020B0502040204020203" pitchFamily="34" charset="-122"/>
                <a:ea typeface="微软雅黑 Light" panose="020B0502040204020203" pitchFamily="34" charset="-122"/>
              </a:rPr>
              <a:t>free_y</a:t>
            </a:r>
            <a:endParaRPr lang="zh-CN" altLang="en-US" sz="1400" b="1"/>
          </a:p>
        </p:txBody>
      </p:sp>
      <p:cxnSp>
        <p:nvCxnSpPr>
          <p:cNvPr id="47" name="直接连接符 46">
            <a:extLst>
              <a:ext uri="{FF2B5EF4-FFF2-40B4-BE49-F238E27FC236}">
                <a16:creationId xmlns:a16="http://schemas.microsoft.com/office/drawing/2014/main" id="{14EA950C-BAD2-4C2A-B019-25CADB0DE974}"/>
              </a:ext>
            </a:extLst>
          </p:cNvPr>
          <p:cNvCxnSpPr/>
          <p:nvPr/>
        </p:nvCxnSpPr>
        <p:spPr>
          <a:xfrm>
            <a:off x="969041" y="4604305"/>
            <a:ext cx="9493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D6D3855E-ABE4-4F8A-8CC3-385DB79BE48B}"/>
              </a:ext>
            </a:extLst>
          </p:cNvPr>
          <p:cNvSpPr/>
          <p:nvPr/>
        </p:nvSpPr>
        <p:spPr>
          <a:xfrm>
            <a:off x="7303784" y="1733620"/>
            <a:ext cx="1441420" cy="307777"/>
          </a:xfrm>
          <a:prstGeom prst="rect">
            <a:avLst/>
          </a:prstGeom>
        </p:spPr>
        <p:txBody>
          <a:bodyPr wrap="none">
            <a:spAutoFit/>
          </a:bodyPr>
          <a:lstStyle/>
          <a:p>
            <a:r>
              <a:rPr lang="zh-CN" altLang="en-US" sz="1400">
                <a:latin typeface="微软雅黑 Light" panose="020B0502040204020203" pitchFamily="34" charset="-122"/>
                <a:ea typeface="微软雅黑 Light" panose="020B0502040204020203" pitchFamily="34" charset="-122"/>
              </a:rPr>
              <a:t>仅限于一维分面</a:t>
            </a:r>
          </a:p>
        </p:txBody>
      </p:sp>
      <p:cxnSp>
        <p:nvCxnSpPr>
          <p:cNvPr id="51" name="直接连接符 50">
            <a:extLst>
              <a:ext uri="{FF2B5EF4-FFF2-40B4-BE49-F238E27FC236}">
                <a16:creationId xmlns:a16="http://schemas.microsoft.com/office/drawing/2014/main" id="{16AEE62B-4C54-4DB0-964B-B29BACBBBEC8}"/>
              </a:ext>
            </a:extLst>
          </p:cNvPr>
          <p:cNvCxnSpPr/>
          <p:nvPr/>
        </p:nvCxnSpPr>
        <p:spPr>
          <a:xfrm>
            <a:off x="969041" y="5484846"/>
            <a:ext cx="9493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281B8EF-3B0A-4D79-98DC-17D40CD362AC}"/>
              </a:ext>
            </a:extLst>
          </p:cNvPr>
          <p:cNvSpPr txBox="1"/>
          <p:nvPr/>
        </p:nvSpPr>
        <p:spPr>
          <a:xfrm>
            <a:off x="969041" y="5642991"/>
            <a:ext cx="10103008" cy="10252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a:latin typeface="微软雅黑 Light" panose="020B0502040204020203" pitchFamily="34" charset="-122"/>
                <a:ea typeface="微软雅黑 Light" panose="020B0502040204020203" pitchFamily="34" charset="-122"/>
              </a:rPr>
              <a:t>Facet_grid——</a:t>
            </a:r>
            <a:r>
              <a:rPr lang="zh-CN" altLang="en-US" sz="1400">
                <a:latin typeface="微软雅黑 Light" panose="020B0502040204020203" pitchFamily="34" charset="-122"/>
                <a:ea typeface="微软雅黑 Light" panose="020B0502040204020203" pitchFamily="34" charset="-122"/>
              </a:rPr>
              <a:t>在</a:t>
            </a:r>
            <a:r>
              <a:rPr lang="en-US" altLang="zh-CN" sz="1400">
                <a:latin typeface="微软雅黑 Light" panose="020B0502040204020203" pitchFamily="34" charset="-122"/>
                <a:ea typeface="微软雅黑 Light" panose="020B0502040204020203" pitchFamily="34" charset="-122"/>
              </a:rPr>
              <a:t>scales</a:t>
            </a:r>
            <a:r>
              <a:rPr lang="zh-CN" altLang="en-US" sz="1400">
                <a:latin typeface="微软雅黑 Light" panose="020B0502040204020203" pitchFamily="34" charset="-122"/>
                <a:ea typeface="微软雅黑 Light" panose="020B0502040204020203" pitchFamily="34" charset="-122"/>
              </a:rPr>
              <a:t>支持上不够完整，无法针对</a:t>
            </a:r>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轴自适应（只能对</a:t>
            </a:r>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轴自适应）</a:t>
            </a:r>
            <a:endParaRPr lang="en-US" altLang="zh-CN" sz="140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en-US" altLang="zh-CN" sz="1400">
                <a:latin typeface="微软雅黑 Light" panose="020B0502040204020203" pitchFamily="34" charset="-122"/>
                <a:ea typeface="微软雅黑 Light" panose="020B0502040204020203" pitchFamily="34" charset="-122"/>
              </a:rPr>
              <a:t>Facet_wrap——</a:t>
            </a:r>
            <a:r>
              <a:rPr lang="zh-CN" altLang="en-US" sz="1400">
                <a:latin typeface="微软雅黑 Light" panose="020B0502040204020203" pitchFamily="34" charset="-122"/>
                <a:ea typeface="微软雅黑 Light" panose="020B0502040204020203" pitchFamily="34" charset="-122"/>
              </a:rPr>
              <a:t>对</a:t>
            </a:r>
            <a:r>
              <a:rPr lang="en-US" altLang="zh-CN" sz="1400">
                <a:latin typeface="微软雅黑 Light" panose="020B0502040204020203" pitchFamily="34" charset="-122"/>
                <a:ea typeface="微软雅黑 Light" panose="020B0502040204020203" pitchFamily="34" charset="-122"/>
              </a:rPr>
              <a:t>x</a:t>
            </a:r>
            <a:r>
              <a:rPr lang="zh-CN" altLang="en-US" sz="1400">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y</a:t>
            </a:r>
            <a:r>
              <a:rPr lang="zh-CN" altLang="en-US" sz="1400">
                <a:latin typeface="微软雅黑 Light" panose="020B0502040204020203" pitchFamily="34" charset="-122"/>
                <a:ea typeface="微软雅黑 Light" panose="020B0502040204020203" pitchFamily="34" charset="-122"/>
              </a:rPr>
              <a:t>轴的自适应都很完整，但是因为是缠绕分面，默认对于一维图表序列进行换行优化排版，需要指定</a:t>
            </a:r>
            <a:r>
              <a:rPr lang="en-US" altLang="zh-CN" sz="1400">
                <a:latin typeface="微软雅黑 Light" panose="020B0502040204020203" pitchFamily="34" charset="-122"/>
                <a:ea typeface="微软雅黑 Light" panose="020B0502040204020203" pitchFamily="34" charset="-122"/>
              </a:rPr>
              <a:t>nrows /ncols</a:t>
            </a:r>
            <a:r>
              <a:rPr lang="zh-CN" altLang="en-US" sz="1400">
                <a:latin typeface="微软雅黑 Light" panose="020B0502040204020203" pitchFamily="34" charset="-122"/>
                <a:ea typeface="微软雅黑 Light" panose="020B0502040204020203" pitchFamily="34" charset="-122"/>
              </a:rPr>
              <a:t>参数指定排版方式</a:t>
            </a:r>
          </a:p>
        </p:txBody>
      </p:sp>
      <p:sp>
        <p:nvSpPr>
          <p:cNvPr id="52" name="矩形 51">
            <a:extLst>
              <a:ext uri="{FF2B5EF4-FFF2-40B4-BE49-F238E27FC236}">
                <a16:creationId xmlns:a16="http://schemas.microsoft.com/office/drawing/2014/main" id="{033F94A5-EBFF-4FC5-BBE0-1EFFBA83F75A}"/>
              </a:ext>
            </a:extLst>
          </p:cNvPr>
          <p:cNvSpPr/>
          <p:nvPr/>
        </p:nvSpPr>
        <p:spPr>
          <a:xfrm>
            <a:off x="4026286" y="4805394"/>
            <a:ext cx="2759587" cy="523220"/>
          </a:xfrm>
          <a:prstGeom prst="rect">
            <a:avLst/>
          </a:prstGeom>
        </p:spPr>
        <p:txBody>
          <a:bodyPr wrap="square">
            <a:spAutoFit/>
          </a:bodyPr>
          <a:lstStyle/>
          <a:p>
            <a:r>
              <a:rPr lang="en-US" altLang="zh-CN" sz="1400">
                <a:latin typeface="微软雅黑 Light" panose="020B0502040204020203" pitchFamily="34" charset="-122"/>
                <a:ea typeface="微软雅黑 Light" panose="020B0502040204020203" pitchFamily="34" charset="-122"/>
              </a:rPr>
              <a:t>varname</a:t>
            </a:r>
            <a:r>
              <a:rPr lang="zh-CN" altLang="en-US" sz="1400">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      ==  ncol   = 1</a:t>
            </a:r>
          </a:p>
          <a:p>
            <a:r>
              <a:rPr lang="zh-CN" altLang="en-US" sz="1400">
                <a:latin typeface="微软雅黑 Light" panose="020B0502040204020203" pitchFamily="34" charset="-122"/>
                <a:ea typeface="微软雅黑 Light" panose="020B0502040204020203" pitchFamily="34" charset="-122"/>
              </a:rPr>
              <a:t> </a:t>
            </a:r>
            <a:r>
              <a:rPr lang="en-US" altLang="zh-CN" sz="1400">
                <a:latin typeface="微软雅黑 Light" panose="020B0502040204020203" pitchFamily="34" charset="-122"/>
                <a:ea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varname    ==  nrow  = 1</a:t>
            </a:r>
          </a:p>
        </p:txBody>
      </p:sp>
      <p:sp>
        <p:nvSpPr>
          <p:cNvPr id="4" name="矩形: 圆角 3">
            <a:extLst>
              <a:ext uri="{FF2B5EF4-FFF2-40B4-BE49-F238E27FC236}">
                <a16:creationId xmlns:a16="http://schemas.microsoft.com/office/drawing/2014/main" id="{57F349CD-393A-4790-A5BF-D93E51FE207D}"/>
              </a:ext>
            </a:extLst>
          </p:cNvPr>
          <p:cNvSpPr/>
          <p:nvPr/>
        </p:nvSpPr>
        <p:spPr>
          <a:xfrm>
            <a:off x="862555" y="3365291"/>
            <a:ext cx="9967632" cy="2277699"/>
          </a:xfrm>
          <a:prstGeom prst="roundRect">
            <a:avLst>
              <a:gd name="adj" fmla="val 6723"/>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529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Backgrounds.WindowsPhoneLandscape" Revision="1" Stencil="System.Storyboarding.Backgrounds" StencilVersion="0.1"/>
</Control>
</file>

<file path=customXml/item3.xml><?xml version="1.0" encoding="utf-8"?>
<Control xmlns="http://schemas.microsoft.com/VisualStudio/2011/storyboarding/control">
  <Id Name="System.Storyboarding.Media.VerticalBarChart" Revision="1" Stencil="System.Storyboarding.Media" StencilVersion="0.1"/>
</Control>
</file>

<file path=customXml/item4.xml><?xml version="1.0" encoding="utf-8"?>
<Control xmlns="http://schemas.microsoft.com/VisualStudio/2011/storyboarding/control">
  <Id Name="System.Storyboarding.Common.DragSelection" Revision="1" Stencil="System.Storyboarding.Common"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6.xml><?xml version="1.0" encoding="utf-8"?>
<Control xmlns="http://schemas.microsoft.com/VisualStudio/2011/storyboarding/control">
  <Id Name="System.Storyboarding.Common.DataGrid" Revision="1" Stencil="System.Storyboarding.Common" StencilVersion="0.1"/>
</Control>
</file>

<file path=customXml/itemProps1.xml><?xml version="1.0" encoding="utf-8"?>
<ds:datastoreItem xmlns:ds="http://schemas.openxmlformats.org/officeDocument/2006/customXml" ds:itemID="{5B1D4AA5-23F8-41BD-A920-08E3C4E2864E}">
  <ds:schemaRefs>
    <ds:schemaRef ds:uri="http://schemas.microsoft.com/VisualStudio/2011/storyboarding/control"/>
  </ds:schemaRefs>
</ds:datastoreItem>
</file>

<file path=customXml/itemProps2.xml><?xml version="1.0" encoding="utf-8"?>
<ds:datastoreItem xmlns:ds="http://schemas.openxmlformats.org/officeDocument/2006/customXml" ds:itemID="{C804DDDE-7879-4D8B-A15C-CD6157490915}">
  <ds:schemaRefs>
    <ds:schemaRef ds:uri="http://schemas.microsoft.com/VisualStudio/2011/storyboarding/control"/>
  </ds:schemaRefs>
</ds:datastoreItem>
</file>

<file path=customXml/itemProps3.xml><?xml version="1.0" encoding="utf-8"?>
<ds:datastoreItem xmlns:ds="http://schemas.openxmlformats.org/officeDocument/2006/customXml" ds:itemID="{225B7F87-F7B0-462D-9138-A09EED90EF06}">
  <ds:schemaRefs>
    <ds:schemaRef ds:uri="http://schemas.microsoft.com/VisualStudio/2011/storyboarding/control"/>
  </ds:schemaRefs>
</ds:datastoreItem>
</file>

<file path=customXml/itemProps4.xml><?xml version="1.0" encoding="utf-8"?>
<ds:datastoreItem xmlns:ds="http://schemas.openxmlformats.org/officeDocument/2006/customXml" ds:itemID="{BA6B3F30-F470-47CB-BFEA-21617B556F3A}">
  <ds:schemaRefs>
    <ds:schemaRef ds:uri="http://schemas.microsoft.com/VisualStudio/2011/storyboarding/control"/>
  </ds:schemaRefs>
</ds:datastoreItem>
</file>

<file path=customXml/itemProps5.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6.xml><?xml version="1.0" encoding="utf-8"?>
<ds:datastoreItem xmlns:ds="http://schemas.openxmlformats.org/officeDocument/2006/customXml" ds:itemID="{FBC00C60-BFE4-4E99-BB84-C26A2DFC7A4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17089</TotalTime>
  <Words>838</Words>
  <Application>Microsoft Office PowerPoint</Application>
  <PresentationFormat>宽屏</PresentationFormat>
  <Paragraphs>152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宋体</vt:lpstr>
      <vt:lpstr>Microsoft YaHei</vt:lpstr>
      <vt:lpstr>Microsoft YaHei</vt:lpstr>
      <vt:lpstr>微软雅黑 Light</vt:lpstr>
      <vt:lpstr>Arial</vt:lpstr>
      <vt:lpstr>Calibri</vt:lpstr>
      <vt:lpstr>Calibri Light</vt:lpstr>
      <vt:lpstr>Times New Roman</vt:lpstr>
      <vt:lpstr>Office Theme</vt:lpstr>
      <vt:lpstr>自定义设计方案</vt:lpstr>
      <vt:lpstr>《R语言商务图表与数据可视化》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杜雨</cp:lastModifiedBy>
  <cp:revision>789</cp:revision>
  <dcterms:created xsi:type="dcterms:W3CDTF">2014-07-25T06:10:39Z</dcterms:created>
  <dcterms:modified xsi:type="dcterms:W3CDTF">2018-05-01T02:51:00Z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