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3" r:id="rId6"/>
    <p:sldId id="261" r:id="rId7"/>
    <p:sldId id="263" r:id="rId8"/>
    <p:sldId id="264" r:id="rId9"/>
    <p:sldId id="265" r:id="rId10"/>
    <p:sldId id="271" r:id="rId11"/>
    <p:sldId id="267" r:id="rId12"/>
    <p:sldId id="268" r:id="rId13"/>
    <p:sldId id="269" r:id="rId14"/>
    <p:sldId id="270" r:id="rId15"/>
    <p:sldId id="272" r:id="rId16"/>
    <p:sldId id="274" r:id="rId17"/>
    <p:sldId id="275" r:id="rId18"/>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0" d="100"/>
          <a:sy n="80" d="100"/>
        </p:scale>
        <p:origin x="53"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3A91704-202E-EFAA-1B70-35D9B50FF366}"/>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2A80B61C-15E3-FCE5-D811-D6D26626F3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FB193514-6F51-EAA9-0341-140EDAF770BD}"/>
              </a:ext>
            </a:extLst>
          </p:cNvPr>
          <p:cNvSpPr>
            <a:spLocks noGrp="1"/>
          </p:cNvSpPr>
          <p:nvPr>
            <p:ph type="dt" sz="half" idx="10"/>
          </p:nvPr>
        </p:nvSpPr>
        <p:spPr/>
        <p:txBody>
          <a:bodyPr/>
          <a:lstStyle/>
          <a:p>
            <a:fld id="{9E56AAEA-608D-4D2D-B6D4-39639F4E2916}" type="datetimeFigureOut">
              <a:rPr lang="pl-PL" smtClean="0"/>
              <a:t>05.06.2022</a:t>
            </a:fld>
            <a:endParaRPr lang="pl-PL"/>
          </a:p>
        </p:txBody>
      </p:sp>
      <p:sp>
        <p:nvSpPr>
          <p:cNvPr id="5" name="Symbol zastępczy stopki 4">
            <a:extLst>
              <a:ext uri="{FF2B5EF4-FFF2-40B4-BE49-F238E27FC236}">
                <a16:creationId xmlns:a16="http://schemas.microsoft.com/office/drawing/2014/main" id="{AC9F2FF7-4075-5B82-8139-5EE9776779F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3E322E5B-D2EF-2098-742E-834FE95B1D1B}"/>
              </a:ext>
            </a:extLst>
          </p:cNvPr>
          <p:cNvSpPr>
            <a:spLocks noGrp="1"/>
          </p:cNvSpPr>
          <p:nvPr>
            <p:ph type="sldNum" sz="quarter" idx="12"/>
          </p:nvPr>
        </p:nvSpPr>
        <p:spPr/>
        <p:txBody>
          <a:bodyPr/>
          <a:lstStyle/>
          <a:p>
            <a:fld id="{298424ED-0A75-49D7-8A36-A8F3CA782F9D}" type="slidenum">
              <a:rPr lang="pl-PL" smtClean="0"/>
              <a:t>‹#›</a:t>
            </a:fld>
            <a:endParaRPr lang="pl-PL"/>
          </a:p>
        </p:txBody>
      </p:sp>
    </p:spTree>
    <p:extLst>
      <p:ext uri="{BB962C8B-B14F-4D97-AF65-F5344CB8AC3E}">
        <p14:creationId xmlns:p14="http://schemas.microsoft.com/office/powerpoint/2010/main" val="20252993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A05FA8F-F948-3470-88F1-AFBB23F6A6BE}"/>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E5089D77-09D6-7AB2-379F-491E01C011E3}"/>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5CDED7F-C786-5BBE-1B9F-5C87EEDEA448}"/>
              </a:ext>
            </a:extLst>
          </p:cNvPr>
          <p:cNvSpPr>
            <a:spLocks noGrp="1"/>
          </p:cNvSpPr>
          <p:nvPr>
            <p:ph type="dt" sz="half" idx="10"/>
          </p:nvPr>
        </p:nvSpPr>
        <p:spPr/>
        <p:txBody>
          <a:bodyPr/>
          <a:lstStyle/>
          <a:p>
            <a:fld id="{9E56AAEA-608D-4D2D-B6D4-39639F4E2916}" type="datetimeFigureOut">
              <a:rPr lang="pl-PL" smtClean="0"/>
              <a:t>05.06.2022</a:t>
            </a:fld>
            <a:endParaRPr lang="pl-PL"/>
          </a:p>
        </p:txBody>
      </p:sp>
      <p:sp>
        <p:nvSpPr>
          <p:cNvPr id="5" name="Symbol zastępczy stopki 4">
            <a:extLst>
              <a:ext uri="{FF2B5EF4-FFF2-40B4-BE49-F238E27FC236}">
                <a16:creationId xmlns:a16="http://schemas.microsoft.com/office/drawing/2014/main" id="{8470C694-71E1-C5EF-4DB0-50C2092AB90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2680FC3-518F-774A-EFBA-6EA3340EC5AA}"/>
              </a:ext>
            </a:extLst>
          </p:cNvPr>
          <p:cNvSpPr>
            <a:spLocks noGrp="1"/>
          </p:cNvSpPr>
          <p:nvPr>
            <p:ph type="sldNum" sz="quarter" idx="12"/>
          </p:nvPr>
        </p:nvSpPr>
        <p:spPr/>
        <p:txBody>
          <a:bodyPr/>
          <a:lstStyle/>
          <a:p>
            <a:fld id="{298424ED-0A75-49D7-8A36-A8F3CA782F9D}" type="slidenum">
              <a:rPr lang="pl-PL" smtClean="0"/>
              <a:t>‹#›</a:t>
            </a:fld>
            <a:endParaRPr lang="pl-PL"/>
          </a:p>
        </p:txBody>
      </p:sp>
    </p:spTree>
    <p:extLst>
      <p:ext uri="{BB962C8B-B14F-4D97-AF65-F5344CB8AC3E}">
        <p14:creationId xmlns:p14="http://schemas.microsoft.com/office/powerpoint/2010/main" val="26011637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E6125BBD-885E-5D9D-69D7-9D290574DBF7}"/>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ECDB69EE-1116-0227-CCD1-D744AAC93DA4}"/>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98F85695-50B6-4664-C1C4-95A629740321}"/>
              </a:ext>
            </a:extLst>
          </p:cNvPr>
          <p:cNvSpPr>
            <a:spLocks noGrp="1"/>
          </p:cNvSpPr>
          <p:nvPr>
            <p:ph type="dt" sz="half" idx="10"/>
          </p:nvPr>
        </p:nvSpPr>
        <p:spPr/>
        <p:txBody>
          <a:bodyPr/>
          <a:lstStyle/>
          <a:p>
            <a:fld id="{9E56AAEA-608D-4D2D-B6D4-39639F4E2916}" type="datetimeFigureOut">
              <a:rPr lang="pl-PL" smtClean="0"/>
              <a:t>05.06.2022</a:t>
            </a:fld>
            <a:endParaRPr lang="pl-PL"/>
          </a:p>
        </p:txBody>
      </p:sp>
      <p:sp>
        <p:nvSpPr>
          <p:cNvPr id="5" name="Symbol zastępczy stopki 4">
            <a:extLst>
              <a:ext uri="{FF2B5EF4-FFF2-40B4-BE49-F238E27FC236}">
                <a16:creationId xmlns:a16="http://schemas.microsoft.com/office/drawing/2014/main" id="{0F517EE7-BE06-AC2A-3858-9AD59A2D9252}"/>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F47F3B1-7B46-F8BA-AA37-0D499DD7169C}"/>
              </a:ext>
            </a:extLst>
          </p:cNvPr>
          <p:cNvSpPr>
            <a:spLocks noGrp="1"/>
          </p:cNvSpPr>
          <p:nvPr>
            <p:ph type="sldNum" sz="quarter" idx="12"/>
          </p:nvPr>
        </p:nvSpPr>
        <p:spPr/>
        <p:txBody>
          <a:bodyPr/>
          <a:lstStyle/>
          <a:p>
            <a:fld id="{298424ED-0A75-49D7-8A36-A8F3CA782F9D}" type="slidenum">
              <a:rPr lang="pl-PL" smtClean="0"/>
              <a:t>‹#›</a:t>
            </a:fld>
            <a:endParaRPr lang="pl-PL"/>
          </a:p>
        </p:txBody>
      </p:sp>
    </p:spTree>
    <p:extLst>
      <p:ext uri="{BB962C8B-B14F-4D97-AF65-F5344CB8AC3E}">
        <p14:creationId xmlns:p14="http://schemas.microsoft.com/office/powerpoint/2010/main" val="28214315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DF13F2F-A10E-DE66-047A-8B57DB543E44}"/>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A7642208-1805-1014-3588-5376921BE4F3}"/>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AE13230F-5CEF-F9A4-54C1-87C6CF3D12CA}"/>
              </a:ext>
            </a:extLst>
          </p:cNvPr>
          <p:cNvSpPr>
            <a:spLocks noGrp="1"/>
          </p:cNvSpPr>
          <p:nvPr>
            <p:ph type="dt" sz="half" idx="10"/>
          </p:nvPr>
        </p:nvSpPr>
        <p:spPr/>
        <p:txBody>
          <a:bodyPr/>
          <a:lstStyle/>
          <a:p>
            <a:fld id="{9E56AAEA-608D-4D2D-B6D4-39639F4E2916}" type="datetimeFigureOut">
              <a:rPr lang="pl-PL" smtClean="0"/>
              <a:t>05.06.2022</a:t>
            </a:fld>
            <a:endParaRPr lang="pl-PL"/>
          </a:p>
        </p:txBody>
      </p:sp>
      <p:sp>
        <p:nvSpPr>
          <p:cNvPr id="5" name="Symbol zastępczy stopki 4">
            <a:extLst>
              <a:ext uri="{FF2B5EF4-FFF2-40B4-BE49-F238E27FC236}">
                <a16:creationId xmlns:a16="http://schemas.microsoft.com/office/drawing/2014/main" id="{A1E87609-4350-1B12-FD6E-20980D3AE04D}"/>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BBFB682-79B2-7C61-687F-B3E0FEBBA654}"/>
              </a:ext>
            </a:extLst>
          </p:cNvPr>
          <p:cNvSpPr>
            <a:spLocks noGrp="1"/>
          </p:cNvSpPr>
          <p:nvPr>
            <p:ph type="sldNum" sz="quarter" idx="12"/>
          </p:nvPr>
        </p:nvSpPr>
        <p:spPr/>
        <p:txBody>
          <a:bodyPr/>
          <a:lstStyle/>
          <a:p>
            <a:fld id="{298424ED-0A75-49D7-8A36-A8F3CA782F9D}" type="slidenum">
              <a:rPr lang="pl-PL" smtClean="0"/>
              <a:t>‹#›</a:t>
            </a:fld>
            <a:endParaRPr lang="pl-PL"/>
          </a:p>
        </p:txBody>
      </p:sp>
    </p:spTree>
    <p:extLst>
      <p:ext uri="{BB962C8B-B14F-4D97-AF65-F5344CB8AC3E}">
        <p14:creationId xmlns:p14="http://schemas.microsoft.com/office/powerpoint/2010/main" val="22752944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44CD93C-E16C-BE3B-2E05-0EAE49333E67}"/>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394B25E9-5C13-9260-6373-6C2FECBFAC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B49F2DBD-3631-D9F6-6F3F-B5DA6BD99C6F}"/>
              </a:ext>
            </a:extLst>
          </p:cNvPr>
          <p:cNvSpPr>
            <a:spLocks noGrp="1"/>
          </p:cNvSpPr>
          <p:nvPr>
            <p:ph type="dt" sz="half" idx="10"/>
          </p:nvPr>
        </p:nvSpPr>
        <p:spPr/>
        <p:txBody>
          <a:bodyPr/>
          <a:lstStyle/>
          <a:p>
            <a:fld id="{9E56AAEA-608D-4D2D-B6D4-39639F4E2916}" type="datetimeFigureOut">
              <a:rPr lang="pl-PL" smtClean="0"/>
              <a:t>05.06.2022</a:t>
            </a:fld>
            <a:endParaRPr lang="pl-PL"/>
          </a:p>
        </p:txBody>
      </p:sp>
      <p:sp>
        <p:nvSpPr>
          <p:cNvPr id="5" name="Symbol zastępczy stopki 4">
            <a:extLst>
              <a:ext uri="{FF2B5EF4-FFF2-40B4-BE49-F238E27FC236}">
                <a16:creationId xmlns:a16="http://schemas.microsoft.com/office/drawing/2014/main" id="{88A0FD93-1085-69DD-E6E1-4A67553EE283}"/>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2F95233C-350C-DB6E-0B62-6DE88C738EF7}"/>
              </a:ext>
            </a:extLst>
          </p:cNvPr>
          <p:cNvSpPr>
            <a:spLocks noGrp="1"/>
          </p:cNvSpPr>
          <p:nvPr>
            <p:ph type="sldNum" sz="quarter" idx="12"/>
          </p:nvPr>
        </p:nvSpPr>
        <p:spPr/>
        <p:txBody>
          <a:bodyPr/>
          <a:lstStyle/>
          <a:p>
            <a:fld id="{298424ED-0A75-49D7-8A36-A8F3CA782F9D}" type="slidenum">
              <a:rPr lang="pl-PL" smtClean="0"/>
              <a:t>‹#›</a:t>
            </a:fld>
            <a:endParaRPr lang="pl-PL"/>
          </a:p>
        </p:txBody>
      </p:sp>
    </p:spTree>
    <p:extLst>
      <p:ext uri="{BB962C8B-B14F-4D97-AF65-F5344CB8AC3E}">
        <p14:creationId xmlns:p14="http://schemas.microsoft.com/office/powerpoint/2010/main" val="32070120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4978DDB-7F1C-5256-404C-AF75A3F8E4D4}"/>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8FFD9E7D-1002-689B-C157-BEEAF34B8473}"/>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B14EEDB9-1ED6-D901-F75B-E17EAD7EDBD0}"/>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68897A9E-0800-70B8-5871-520DEB57A105}"/>
              </a:ext>
            </a:extLst>
          </p:cNvPr>
          <p:cNvSpPr>
            <a:spLocks noGrp="1"/>
          </p:cNvSpPr>
          <p:nvPr>
            <p:ph type="dt" sz="half" idx="10"/>
          </p:nvPr>
        </p:nvSpPr>
        <p:spPr/>
        <p:txBody>
          <a:bodyPr/>
          <a:lstStyle/>
          <a:p>
            <a:fld id="{9E56AAEA-608D-4D2D-B6D4-39639F4E2916}" type="datetimeFigureOut">
              <a:rPr lang="pl-PL" smtClean="0"/>
              <a:t>05.06.2022</a:t>
            </a:fld>
            <a:endParaRPr lang="pl-PL"/>
          </a:p>
        </p:txBody>
      </p:sp>
      <p:sp>
        <p:nvSpPr>
          <p:cNvPr id="6" name="Symbol zastępczy stopki 5">
            <a:extLst>
              <a:ext uri="{FF2B5EF4-FFF2-40B4-BE49-F238E27FC236}">
                <a16:creationId xmlns:a16="http://schemas.microsoft.com/office/drawing/2014/main" id="{9F93F19C-D909-6114-DDFA-55525C8FFF43}"/>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4232299-D9AA-7708-6846-02EAB07838D1}"/>
              </a:ext>
            </a:extLst>
          </p:cNvPr>
          <p:cNvSpPr>
            <a:spLocks noGrp="1"/>
          </p:cNvSpPr>
          <p:nvPr>
            <p:ph type="sldNum" sz="quarter" idx="12"/>
          </p:nvPr>
        </p:nvSpPr>
        <p:spPr/>
        <p:txBody>
          <a:bodyPr/>
          <a:lstStyle/>
          <a:p>
            <a:fld id="{298424ED-0A75-49D7-8A36-A8F3CA782F9D}" type="slidenum">
              <a:rPr lang="pl-PL" smtClean="0"/>
              <a:t>‹#›</a:t>
            </a:fld>
            <a:endParaRPr lang="pl-PL"/>
          </a:p>
        </p:txBody>
      </p:sp>
    </p:spTree>
    <p:extLst>
      <p:ext uri="{BB962C8B-B14F-4D97-AF65-F5344CB8AC3E}">
        <p14:creationId xmlns:p14="http://schemas.microsoft.com/office/powerpoint/2010/main" val="40577856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462974-4D9D-DF3B-68CD-8718A5AB2295}"/>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390D7B33-F57C-997E-D3C7-45F77DBA6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1C2CBDB1-F6CA-B846-EB55-F4D65C4D277E}"/>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672124FA-95D1-4E97-2CEA-525FEB848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8D4E4B48-6A04-DC03-8BE9-90A00E82408D}"/>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8521C90F-7CA7-FE7B-E9E8-2691EEABD924}"/>
              </a:ext>
            </a:extLst>
          </p:cNvPr>
          <p:cNvSpPr>
            <a:spLocks noGrp="1"/>
          </p:cNvSpPr>
          <p:nvPr>
            <p:ph type="dt" sz="half" idx="10"/>
          </p:nvPr>
        </p:nvSpPr>
        <p:spPr/>
        <p:txBody>
          <a:bodyPr/>
          <a:lstStyle/>
          <a:p>
            <a:fld id="{9E56AAEA-608D-4D2D-B6D4-39639F4E2916}" type="datetimeFigureOut">
              <a:rPr lang="pl-PL" smtClean="0"/>
              <a:t>05.06.2022</a:t>
            </a:fld>
            <a:endParaRPr lang="pl-PL"/>
          </a:p>
        </p:txBody>
      </p:sp>
      <p:sp>
        <p:nvSpPr>
          <p:cNvPr id="8" name="Symbol zastępczy stopki 7">
            <a:extLst>
              <a:ext uri="{FF2B5EF4-FFF2-40B4-BE49-F238E27FC236}">
                <a16:creationId xmlns:a16="http://schemas.microsoft.com/office/drawing/2014/main" id="{46909519-113B-8C99-D8DE-5B03FB2D2582}"/>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25562CE4-369C-D64E-5D38-3400B0F0C366}"/>
              </a:ext>
            </a:extLst>
          </p:cNvPr>
          <p:cNvSpPr>
            <a:spLocks noGrp="1"/>
          </p:cNvSpPr>
          <p:nvPr>
            <p:ph type="sldNum" sz="quarter" idx="12"/>
          </p:nvPr>
        </p:nvSpPr>
        <p:spPr/>
        <p:txBody>
          <a:bodyPr/>
          <a:lstStyle/>
          <a:p>
            <a:fld id="{298424ED-0A75-49D7-8A36-A8F3CA782F9D}" type="slidenum">
              <a:rPr lang="pl-PL" smtClean="0"/>
              <a:t>‹#›</a:t>
            </a:fld>
            <a:endParaRPr lang="pl-PL"/>
          </a:p>
        </p:txBody>
      </p:sp>
    </p:spTree>
    <p:extLst>
      <p:ext uri="{BB962C8B-B14F-4D97-AF65-F5344CB8AC3E}">
        <p14:creationId xmlns:p14="http://schemas.microsoft.com/office/powerpoint/2010/main" val="32033582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0E649A4-8F2D-4D29-9127-A26E0B40334E}"/>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F0982E4C-2C6C-CA75-9FD0-63AD6784D291}"/>
              </a:ext>
            </a:extLst>
          </p:cNvPr>
          <p:cNvSpPr>
            <a:spLocks noGrp="1"/>
          </p:cNvSpPr>
          <p:nvPr>
            <p:ph type="dt" sz="half" idx="10"/>
          </p:nvPr>
        </p:nvSpPr>
        <p:spPr/>
        <p:txBody>
          <a:bodyPr/>
          <a:lstStyle/>
          <a:p>
            <a:fld id="{9E56AAEA-608D-4D2D-B6D4-39639F4E2916}" type="datetimeFigureOut">
              <a:rPr lang="pl-PL" smtClean="0"/>
              <a:t>05.06.2022</a:t>
            </a:fld>
            <a:endParaRPr lang="pl-PL"/>
          </a:p>
        </p:txBody>
      </p:sp>
      <p:sp>
        <p:nvSpPr>
          <p:cNvPr id="4" name="Symbol zastępczy stopki 3">
            <a:extLst>
              <a:ext uri="{FF2B5EF4-FFF2-40B4-BE49-F238E27FC236}">
                <a16:creationId xmlns:a16="http://schemas.microsoft.com/office/drawing/2014/main" id="{D4C5D5FF-BFE1-5E5B-D24C-706F71294635}"/>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3C3CB7F9-BAB5-E00C-690C-CCA1A9A1F817}"/>
              </a:ext>
            </a:extLst>
          </p:cNvPr>
          <p:cNvSpPr>
            <a:spLocks noGrp="1"/>
          </p:cNvSpPr>
          <p:nvPr>
            <p:ph type="sldNum" sz="quarter" idx="12"/>
          </p:nvPr>
        </p:nvSpPr>
        <p:spPr/>
        <p:txBody>
          <a:bodyPr/>
          <a:lstStyle/>
          <a:p>
            <a:fld id="{298424ED-0A75-49D7-8A36-A8F3CA782F9D}" type="slidenum">
              <a:rPr lang="pl-PL" smtClean="0"/>
              <a:t>‹#›</a:t>
            </a:fld>
            <a:endParaRPr lang="pl-PL"/>
          </a:p>
        </p:txBody>
      </p:sp>
    </p:spTree>
    <p:extLst>
      <p:ext uri="{BB962C8B-B14F-4D97-AF65-F5344CB8AC3E}">
        <p14:creationId xmlns:p14="http://schemas.microsoft.com/office/powerpoint/2010/main" val="3151170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C2C8DD01-B9E0-7E3D-BA09-E76AA9C2B5E7}"/>
              </a:ext>
            </a:extLst>
          </p:cNvPr>
          <p:cNvSpPr>
            <a:spLocks noGrp="1"/>
          </p:cNvSpPr>
          <p:nvPr>
            <p:ph type="dt" sz="half" idx="10"/>
          </p:nvPr>
        </p:nvSpPr>
        <p:spPr/>
        <p:txBody>
          <a:bodyPr/>
          <a:lstStyle/>
          <a:p>
            <a:fld id="{9E56AAEA-608D-4D2D-B6D4-39639F4E2916}" type="datetimeFigureOut">
              <a:rPr lang="pl-PL" smtClean="0"/>
              <a:t>05.06.2022</a:t>
            </a:fld>
            <a:endParaRPr lang="pl-PL"/>
          </a:p>
        </p:txBody>
      </p:sp>
      <p:sp>
        <p:nvSpPr>
          <p:cNvPr id="3" name="Symbol zastępczy stopki 2">
            <a:extLst>
              <a:ext uri="{FF2B5EF4-FFF2-40B4-BE49-F238E27FC236}">
                <a16:creationId xmlns:a16="http://schemas.microsoft.com/office/drawing/2014/main" id="{FD7589A8-8464-7962-0E91-E21EFDEF6074}"/>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F398065C-60A7-9B01-88AD-C77AB2C4B087}"/>
              </a:ext>
            </a:extLst>
          </p:cNvPr>
          <p:cNvSpPr>
            <a:spLocks noGrp="1"/>
          </p:cNvSpPr>
          <p:nvPr>
            <p:ph type="sldNum" sz="quarter" idx="12"/>
          </p:nvPr>
        </p:nvSpPr>
        <p:spPr/>
        <p:txBody>
          <a:bodyPr/>
          <a:lstStyle/>
          <a:p>
            <a:fld id="{298424ED-0A75-49D7-8A36-A8F3CA782F9D}" type="slidenum">
              <a:rPr lang="pl-PL" smtClean="0"/>
              <a:t>‹#›</a:t>
            </a:fld>
            <a:endParaRPr lang="pl-PL"/>
          </a:p>
        </p:txBody>
      </p:sp>
    </p:spTree>
    <p:extLst>
      <p:ext uri="{BB962C8B-B14F-4D97-AF65-F5344CB8AC3E}">
        <p14:creationId xmlns:p14="http://schemas.microsoft.com/office/powerpoint/2010/main" val="24763590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E31ADAE-BD46-3B8B-4BF1-E4593AFEE191}"/>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BD12DC05-AB64-842E-7D39-26900BD3F6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A526E0D5-F899-A4B7-E37B-903CB770C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5BB58FA9-4F08-B0D8-F4BA-AAAA6269477B}"/>
              </a:ext>
            </a:extLst>
          </p:cNvPr>
          <p:cNvSpPr>
            <a:spLocks noGrp="1"/>
          </p:cNvSpPr>
          <p:nvPr>
            <p:ph type="dt" sz="half" idx="10"/>
          </p:nvPr>
        </p:nvSpPr>
        <p:spPr/>
        <p:txBody>
          <a:bodyPr/>
          <a:lstStyle/>
          <a:p>
            <a:fld id="{9E56AAEA-608D-4D2D-B6D4-39639F4E2916}" type="datetimeFigureOut">
              <a:rPr lang="pl-PL" smtClean="0"/>
              <a:t>05.06.2022</a:t>
            </a:fld>
            <a:endParaRPr lang="pl-PL"/>
          </a:p>
        </p:txBody>
      </p:sp>
      <p:sp>
        <p:nvSpPr>
          <p:cNvPr id="6" name="Symbol zastępczy stopki 5">
            <a:extLst>
              <a:ext uri="{FF2B5EF4-FFF2-40B4-BE49-F238E27FC236}">
                <a16:creationId xmlns:a16="http://schemas.microsoft.com/office/drawing/2014/main" id="{EA677D9C-C245-F015-9054-12E902BE8DBF}"/>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59C854B-66AA-BE96-E6AE-B5590CE749D8}"/>
              </a:ext>
            </a:extLst>
          </p:cNvPr>
          <p:cNvSpPr>
            <a:spLocks noGrp="1"/>
          </p:cNvSpPr>
          <p:nvPr>
            <p:ph type="sldNum" sz="quarter" idx="12"/>
          </p:nvPr>
        </p:nvSpPr>
        <p:spPr/>
        <p:txBody>
          <a:bodyPr/>
          <a:lstStyle/>
          <a:p>
            <a:fld id="{298424ED-0A75-49D7-8A36-A8F3CA782F9D}" type="slidenum">
              <a:rPr lang="pl-PL" smtClean="0"/>
              <a:t>‹#›</a:t>
            </a:fld>
            <a:endParaRPr lang="pl-PL"/>
          </a:p>
        </p:txBody>
      </p:sp>
    </p:spTree>
    <p:extLst>
      <p:ext uri="{BB962C8B-B14F-4D97-AF65-F5344CB8AC3E}">
        <p14:creationId xmlns:p14="http://schemas.microsoft.com/office/powerpoint/2010/main" val="134821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0259C0-D202-803E-C500-5F0066F12B81}"/>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57C515D2-5A2D-BF52-22A1-F25BC8DEB1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8FB8C236-E0E0-FBB5-94B4-35C463DA3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B7BC332D-D977-1457-1A0B-1CDA6D79D003}"/>
              </a:ext>
            </a:extLst>
          </p:cNvPr>
          <p:cNvSpPr>
            <a:spLocks noGrp="1"/>
          </p:cNvSpPr>
          <p:nvPr>
            <p:ph type="dt" sz="half" idx="10"/>
          </p:nvPr>
        </p:nvSpPr>
        <p:spPr/>
        <p:txBody>
          <a:bodyPr/>
          <a:lstStyle/>
          <a:p>
            <a:fld id="{9E56AAEA-608D-4D2D-B6D4-39639F4E2916}" type="datetimeFigureOut">
              <a:rPr lang="pl-PL" smtClean="0"/>
              <a:t>05.06.2022</a:t>
            </a:fld>
            <a:endParaRPr lang="pl-PL"/>
          </a:p>
        </p:txBody>
      </p:sp>
      <p:sp>
        <p:nvSpPr>
          <p:cNvPr id="6" name="Symbol zastępczy stopki 5">
            <a:extLst>
              <a:ext uri="{FF2B5EF4-FFF2-40B4-BE49-F238E27FC236}">
                <a16:creationId xmlns:a16="http://schemas.microsoft.com/office/drawing/2014/main" id="{F650E3C1-8B71-EEE3-85DF-7DE414F95714}"/>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62BDF58A-7ACB-299D-6F32-C04BD35D30F6}"/>
              </a:ext>
            </a:extLst>
          </p:cNvPr>
          <p:cNvSpPr>
            <a:spLocks noGrp="1"/>
          </p:cNvSpPr>
          <p:nvPr>
            <p:ph type="sldNum" sz="quarter" idx="12"/>
          </p:nvPr>
        </p:nvSpPr>
        <p:spPr/>
        <p:txBody>
          <a:bodyPr/>
          <a:lstStyle/>
          <a:p>
            <a:fld id="{298424ED-0A75-49D7-8A36-A8F3CA782F9D}" type="slidenum">
              <a:rPr lang="pl-PL" smtClean="0"/>
              <a:t>‹#›</a:t>
            </a:fld>
            <a:endParaRPr lang="pl-PL"/>
          </a:p>
        </p:txBody>
      </p:sp>
    </p:spTree>
    <p:extLst>
      <p:ext uri="{BB962C8B-B14F-4D97-AF65-F5344CB8AC3E}">
        <p14:creationId xmlns:p14="http://schemas.microsoft.com/office/powerpoint/2010/main" val="26818608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084D0829-A4FE-6466-6428-6BDA04DB12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E6F3022D-F42A-EDD1-5FB7-734A4B0C4C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E0E3E2C5-A553-14E5-27BE-95B90DDE0C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6AAEA-608D-4D2D-B6D4-39639F4E2916}" type="datetimeFigureOut">
              <a:rPr lang="pl-PL" smtClean="0"/>
              <a:t>05.06.2022</a:t>
            </a:fld>
            <a:endParaRPr lang="pl-PL"/>
          </a:p>
        </p:txBody>
      </p:sp>
      <p:sp>
        <p:nvSpPr>
          <p:cNvPr id="5" name="Symbol zastępczy stopki 4">
            <a:extLst>
              <a:ext uri="{FF2B5EF4-FFF2-40B4-BE49-F238E27FC236}">
                <a16:creationId xmlns:a16="http://schemas.microsoft.com/office/drawing/2014/main" id="{AF7ABA69-AF65-D8FD-B0B7-DAED97A537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731440ED-DB02-9B49-E685-03A7116C41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424ED-0A75-49D7-8A36-A8F3CA782F9D}" type="slidenum">
              <a:rPr lang="pl-PL" smtClean="0"/>
              <a:t>‹#›</a:t>
            </a:fld>
            <a:endParaRPr lang="pl-PL"/>
          </a:p>
        </p:txBody>
      </p:sp>
    </p:spTree>
    <p:extLst>
      <p:ext uri="{BB962C8B-B14F-4D97-AF65-F5344CB8AC3E}">
        <p14:creationId xmlns:p14="http://schemas.microsoft.com/office/powerpoint/2010/main" val="2807052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Rectangle 308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308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Latarnik (Henryk Sienkiewicz) książka w księgarni TaniaKsiazka.pl">
            <a:extLst>
              <a:ext uri="{FF2B5EF4-FFF2-40B4-BE49-F238E27FC236}">
                <a16:creationId xmlns:a16="http://schemas.microsoft.com/office/drawing/2014/main" id="{87E2F206-5BB1-7B2B-A7C1-D91DDA050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00" y="1965325"/>
            <a:ext cx="4451350" cy="4451350"/>
          </a:xfrm>
          <a:prstGeom prst="rect">
            <a:avLst/>
          </a:prstGeom>
          <a:extLst>
            <a:ext uri="{909E8E84-426E-40DD-AFC4-6F175D3DCCD1}">
              <a14:hiddenFill xmlns:a14="http://schemas.microsoft.com/office/drawing/2010/main">
                <a:solidFill>
                  <a:srgbClr val="FFFFFF"/>
                </a:solidFill>
              </a14:hiddenFill>
            </a:ext>
          </a:extLst>
        </p:spPr>
      </p:pic>
      <p:pic>
        <p:nvPicPr>
          <p:cNvPr id="3078" name="Picture 6" descr="Pan Tadeusz – ODN Kalisz">
            <a:extLst>
              <a:ext uri="{FF2B5EF4-FFF2-40B4-BE49-F238E27FC236}">
                <a16:creationId xmlns:a16="http://schemas.microsoft.com/office/drawing/2014/main" id="{6969D879-767B-D568-6282-60F77B78AF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7450" y="1965325"/>
            <a:ext cx="6723063" cy="4451350"/>
          </a:xfrm>
          <a:prstGeom prst="rect">
            <a:avLst/>
          </a:prstGeom>
          <a:extLst>
            <a:ext uri="{909E8E84-426E-40DD-AFC4-6F175D3DCCD1}">
              <a14:hiddenFill xmlns:a14="http://schemas.microsoft.com/office/drawing/2010/main">
                <a:solidFill>
                  <a:srgbClr val="FFFFFF"/>
                </a:solidFill>
              </a14:hiddenFill>
            </a:ext>
          </a:extLst>
        </p:spPr>
      </p:pic>
      <p:sp>
        <p:nvSpPr>
          <p:cNvPr id="2" name="Tytuł 1">
            <a:extLst>
              <a:ext uri="{FF2B5EF4-FFF2-40B4-BE49-F238E27FC236}">
                <a16:creationId xmlns:a16="http://schemas.microsoft.com/office/drawing/2014/main" id="{3143E912-BA0F-2FC0-30C2-586799CC4722}"/>
              </a:ext>
            </a:extLst>
          </p:cNvPr>
          <p:cNvSpPr>
            <a:spLocks noGrp="1"/>
          </p:cNvSpPr>
          <p:nvPr>
            <p:ph type="ctrTitle"/>
          </p:nvPr>
        </p:nvSpPr>
        <p:spPr>
          <a:xfrm>
            <a:off x="699713" y="248038"/>
            <a:ext cx="7063721" cy="1159200"/>
          </a:xfrm>
        </p:spPr>
        <p:txBody>
          <a:bodyPr anchor="ctr">
            <a:normAutofit/>
          </a:bodyPr>
          <a:lstStyle/>
          <a:p>
            <a:pPr algn="l"/>
            <a:r>
              <a:rPr lang="pl-PL" sz="4000">
                <a:solidFill>
                  <a:srgbClr val="FFFFFF"/>
                </a:solidFill>
              </a:rPr>
              <a:t>Latarnik </a:t>
            </a:r>
          </a:p>
        </p:txBody>
      </p:sp>
      <p:sp>
        <p:nvSpPr>
          <p:cNvPr id="3" name="Podtytuł 2">
            <a:extLst>
              <a:ext uri="{FF2B5EF4-FFF2-40B4-BE49-F238E27FC236}">
                <a16:creationId xmlns:a16="http://schemas.microsoft.com/office/drawing/2014/main" id="{361F7557-2088-14FE-EB1A-431349CEFE78}"/>
              </a:ext>
            </a:extLst>
          </p:cNvPr>
          <p:cNvSpPr>
            <a:spLocks noGrp="1"/>
          </p:cNvSpPr>
          <p:nvPr>
            <p:ph type="subTitle" idx="1"/>
          </p:nvPr>
        </p:nvSpPr>
        <p:spPr>
          <a:xfrm>
            <a:off x="8572499" y="390832"/>
            <a:ext cx="3233585" cy="873612"/>
          </a:xfrm>
        </p:spPr>
        <p:txBody>
          <a:bodyPr anchor="ctr">
            <a:normAutofit/>
          </a:bodyPr>
          <a:lstStyle/>
          <a:p>
            <a:pPr algn="l"/>
            <a:r>
              <a:rPr lang="pl-PL" sz="2000">
                <a:solidFill>
                  <a:srgbClr val="FFFFFF"/>
                </a:solidFill>
              </a:rPr>
              <a:t>Henryk Sienkiewicz</a:t>
            </a:r>
          </a:p>
          <a:p>
            <a:pPr algn="l"/>
            <a:endParaRPr lang="pl-PL" sz="2000">
              <a:solidFill>
                <a:srgbClr val="FFFFFF"/>
              </a:solidFill>
            </a:endParaRPr>
          </a:p>
        </p:txBody>
      </p:sp>
    </p:spTree>
    <p:extLst>
      <p:ext uri="{BB962C8B-B14F-4D97-AF65-F5344CB8AC3E}">
        <p14:creationId xmlns:p14="http://schemas.microsoft.com/office/powerpoint/2010/main" val="139031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E2502C19-81D8-E28B-AC3C-D91FEA34E99E}"/>
              </a:ext>
            </a:extLst>
          </p:cNvPr>
          <p:cNvSpPr>
            <a:spLocks noGrp="1"/>
          </p:cNvSpPr>
          <p:nvPr>
            <p:ph type="title"/>
          </p:nvPr>
        </p:nvSpPr>
        <p:spPr>
          <a:xfrm>
            <a:off x="572493" y="238539"/>
            <a:ext cx="11018520" cy="1434415"/>
          </a:xfrm>
        </p:spPr>
        <p:txBody>
          <a:bodyPr anchor="b">
            <a:normAutofit/>
          </a:bodyPr>
          <a:lstStyle/>
          <a:p>
            <a:r>
              <a:rPr lang="pl-PL" sz="5400"/>
              <a:t>Problematyka utworu</a:t>
            </a:r>
          </a:p>
        </p:txBody>
      </p:sp>
      <p:sp>
        <p:nvSpPr>
          <p:cNvPr id="1024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ymbol zastępczy zawartości 2">
            <a:extLst>
              <a:ext uri="{FF2B5EF4-FFF2-40B4-BE49-F238E27FC236}">
                <a16:creationId xmlns:a16="http://schemas.microsoft.com/office/drawing/2014/main" id="{3F963BAF-FCDB-19F3-2E25-1F53D01F8BDD}"/>
              </a:ext>
            </a:extLst>
          </p:cNvPr>
          <p:cNvSpPr>
            <a:spLocks noGrp="1"/>
          </p:cNvSpPr>
          <p:nvPr>
            <p:ph idx="1"/>
          </p:nvPr>
        </p:nvSpPr>
        <p:spPr>
          <a:xfrm>
            <a:off x="572493" y="2071316"/>
            <a:ext cx="6713552" cy="4119172"/>
          </a:xfrm>
        </p:spPr>
        <p:txBody>
          <a:bodyPr anchor="t">
            <a:normAutofit/>
          </a:bodyPr>
          <a:lstStyle/>
          <a:p>
            <a:r>
              <a:rPr lang="pl-PL" sz="1400" i="0">
                <a:effectLst/>
                <a:latin typeface="Ubuntu" panose="020B0504030602030204" pitchFamily="34" charset="0"/>
              </a:rPr>
              <a:t>II cz. </a:t>
            </a:r>
            <a:r>
              <a:rPr lang="pl-PL" sz="1400" i="1">
                <a:effectLst/>
                <a:latin typeface="Ubuntu" panose="020B0504030602030204" pitchFamily="34" charset="0"/>
              </a:rPr>
              <a:t>Dziadów</a:t>
            </a:r>
            <a:r>
              <a:rPr lang="pl-PL" sz="1400" i="0">
                <a:effectLst/>
                <a:latin typeface="Ubuntu" panose="020B0504030602030204" pitchFamily="34" charset="0"/>
              </a:rPr>
              <a:t> to utwór o charakterze moralnym. Reprezentowana tu moralność wynika z ludowych przekonań o winie i karze. Nie ma winy bez kary. Wyrazicielem tych przekonań jest w utworze chór wieśniaków. Określona kategoria grzechów pociąga za sobą rodzaj kary. Cierpiącym duszom należy pomóc w osiągnięciu zbawienia. Jest to wynikiem wierzeń prostych ludzi,  w możliwość kontaktów ze światem nadprzyrodzonym. Wiarę tę włączyli do swego programu romantycy.</a:t>
            </a:r>
          </a:p>
          <a:p>
            <a:r>
              <a:rPr lang="pl-PL" sz="1400" i="0">
                <a:effectLst/>
                <a:latin typeface="Ubuntu" panose="020B0504030602030204" pitchFamily="34" charset="0"/>
              </a:rPr>
              <a:t>Widma przybywają m.in. po to, by ostrzec jeszcze żyjących, przekazują im prawdy moralne i w ten sposób uczą jak żyć, by zasłużyć na miano człowieka. </a:t>
            </a:r>
          </a:p>
          <a:p>
            <a:r>
              <a:rPr lang="pl-PL" sz="1400" i="0">
                <a:effectLst/>
                <a:latin typeface="Ubuntu" panose="020B0504030602030204" pitchFamily="34" charset="0"/>
              </a:rPr>
              <a:t>Przede wszystkim należy się kierować miłością bliźniego, nie czynić drugiemu człowiekowi krzywdy, pomóc w potrzebie, nie zabijać.</a:t>
            </a:r>
          </a:p>
          <a:p>
            <a:r>
              <a:rPr lang="pl-PL" sz="1400" i="0">
                <a:effectLst/>
                <a:latin typeface="Ubuntu" panose="020B0504030602030204" pitchFamily="34" charset="0"/>
              </a:rPr>
              <a:t> O tym właśnie mówi </a:t>
            </a:r>
            <a:r>
              <a:rPr lang="pl-PL" sz="1400">
                <a:latin typeface="Ubuntu" panose="020B0504030602030204" pitchFamily="34" charset="0"/>
              </a:rPr>
              <a:t>D</a:t>
            </a:r>
            <a:r>
              <a:rPr lang="pl-PL" sz="1400" i="0">
                <a:effectLst/>
                <a:latin typeface="Ubuntu" panose="020B0504030602030204" pitchFamily="34" charset="0"/>
              </a:rPr>
              <a:t>ekalog, podstawowy i uniwersalny kodeks etyczny.</a:t>
            </a:r>
          </a:p>
          <a:p>
            <a:r>
              <a:rPr lang="pl-PL" sz="1400" i="0">
                <a:effectLst/>
                <a:latin typeface="Ubuntu" panose="020B0504030602030204" pitchFamily="34" charset="0"/>
              </a:rPr>
              <a:t>Duchy uczą, że należy zaznać w życiu cierpienia, ponieważ inaczej nie będziemy umieli docenić szczęścia, zdrowia, spokoju. Życie człowieka to nie tylko przyjemności, zabawa, ale gorycz zmagania się z przeciwnościami, upadki i łzy. Kto tego wszystkiego nie zazna, nie wie, co to znaczy być człowiekiem. Trzeba umieć żyć wśród ludzi i dla ludzi. Odwzajemniać dobre uczucia, obdarzać nimi innych, współczuć, poświęcić się, jeśli zajdzie potrzeba.</a:t>
            </a:r>
          </a:p>
          <a:p>
            <a:pPr marL="0" indent="0">
              <a:buNone/>
            </a:pPr>
            <a:endParaRPr lang="pl-PL" sz="1400"/>
          </a:p>
        </p:txBody>
      </p:sp>
      <p:pic>
        <p:nvPicPr>
          <p:cNvPr id="10242" name="Picture 2" descr="Adam Mickiewicz- ,,Dziady&quot; cz.II- quiz | sameQuizy">
            <a:extLst>
              <a:ext uri="{FF2B5EF4-FFF2-40B4-BE49-F238E27FC236}">
                <a16:creationId xmlns:a16="http://schemas.microsoft.com/office/drawing/2014/main" id="{59190A77-AC12-3B4C-0CAE-3BC3F9C25B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572" r="24661" b="-1"/>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8727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91" name="Rectangle 1127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DC942C6-BF49-4BE3-42A0-3402D17F2D6B}"/>
              </a:ext>
            </a:extLst>
          </p:cNvPr>
          <p:cNvSpPr>
            <a:spLocks noGrp="1"/>
          </p:cNvSpPr>
          <p:nvPr>
            <p:ph type="ctrTitle"/>
          </p:nvPr>
        </p:nvSpPr>
        <p:spPr>
          <a:xfrm>
            <a:off x="890338" y="640080"/>
            <a:ext cx="3734014" cy="3566160"/>
          </a:xfrm>
        </p:spPr>
        <p:txBody>
          <a:bodyPr anchor="b">
            <a:normAutofit/>
          </a:bodyPr>
          <a:lstStyle/>
          <a:p>
            <a:pPr algn="l"/>
            <a:r>
              <a:rPr lang="pl-PL" sz="5400"/>
              <a:t>Quo vadis</a:t>
            </a:r>
          </a:p>
        </p:txBody>
      </p:sp>
      <p:sp>
        <p:nvSpPr>
          <p:cNvPr id="3" name="Podtytuł 2">
            <a:extLst>
              <a:ext uri="{FF2B5EF4-FFF2-40B4-BE49-F238E27FC236}">
                <a16:creationId xmlns:a16="http://schemas.microsoft.com/office/drawing/2014/main" id="{049829E4-C52E-3B3A-AC86-DE7B1644F85A}"/>
              </a:ext>
            </a:extLst>
          </p:cNvPr>
          <p:cNvSpPr>
            <a:spLocks noGrp="1"/>
          </p:cNvSpPr>
          <p:nvPr>
            <p:ph type="subTitle" idx="1"/>
          </p:nvPr>
        </p:nvSpPr>
        <p:spPr>
          <a:xfrm>
            <a:off x="890339" y="4636008"/>
            <a:ext cx="3734014" cy="1572768"/>
          </a:xfrm>
        </p:spPr>
        <p:txBody>
          <a:bodyPr>
            <a:normAutofit/>
          </a:bodyPr>
          <a:lstStyle/>
          <a:p>
            <a:pPr algn="l"/>
            <a:r>
              <a:rPr lang="pl-PL"/>
              <a:t>Henryk Sienkiewicz</a:t>
            </a:r>
          </a:p>
        </p:txBody>
      </p:sp>
      <p:sp>
        <p:nvSpPr>
          <p:cNvPr id="1129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70" name="Picture 6" descr="Quo Vadis - Henryk Sienkiewicz : Wydanie jubileuszowe : Książka :  Księgarnia internetowa Religijna.pl">
            <a:extLst>
              <a:ext uri="{FF2B5EF4-FFF2-40B4-BE49-F238E27FC236}">
                <a16:creationId xmlns:a16="http://schemas.microsoft.com/office/drawing/2014/main" id="{73778889-DCBD-0FCB-B8C0-4DB2DD2993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3542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03" name="Rectangle 12302">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73572BEE-841F-79CC-AE4A-731426A1FA88}"/>
              </a:ext>
            </a:extLst>
          </p:cNvPr>
          <p:cNvSpPr>
            <a:spLocks noGrp="1"/>
          </p:cNvSpPr>
          <p:nvPr>
            <p:ph type="title"/>
          </p:nvPr>
        </p:nvSpPr>
        <p:spPr>
          <a:xfrm>
            <a:off x="821516" y="640263"/>
            <a:ext cx="6204984" cy="1344975"/>
          </a:xfrm>
        </p:spPr>
        <p:txBody>
          <a:bodyPr>
            <a:normAutofit/>
          </a:bodyPr>
          <a:lstStyle/>
          <a:p>
            <a:r>
              <a:rPr lang="pl-PL" sz="4000"/>
              <a:t>Geneza utworu</a:t>
            </a:r>
          </a:p>
        </p:txBody>
      </p:sp>
      <p:sp>
        <p:nvSpPr>
          <p:cNvPr id="3" name="Symbol zastępczy zawartości 2">
            <a:extLst>
              <a:ext uri="{FF2B5EF4-FFF2-40B4-BE49-F238E27FC236}">
                <a16:creationId xmlns:a16="http://schemas.microsoft.com/office/drawing/2014/main" id="{B8BE6389-863F-34FD-E346-A3789C41EE7E}"/>
              </a:ext>
            </a:extLst>
          </p:cNvPr>
          <p:cNvSpPr>
            <a:spLocks noGrp="1"/>
          </p:cNvSpPr>
          <p:nvPr>
            <p:ph idx="1"/>
          </p:nvPr>
        </p:nvSpPr>
        <p:spPr>
          <a:xfrm>
            <a:off x="821515" y="2121762"/>
            <a:ext cx="6204984" cy="3626917"/>
          </a:xfrm>
        </p:spPr>
        <p:txBody>
          <a:bodyPr>
            <a:normAutofit/>
          </a:bodyPr>
          <a:lstStyle/>
          <a:p>
            <a:pPr marL="0" indent="0">
              <a:buNone/>
            </a:pPr>
            <a:r>
              <a:rPr lang="pl-PL" sz="1500" i="0">
                <a:effectLst/>
                <a:latin typeface="Ubuntu" panose="020B0504030602030204" pitchFamily="34" charset="0"/>
              </a:rPr>
              <a:t>Przed napisaniem </a:t>
            </a:r>
            <a:r>
              <a:rPr lang="pl-PL" sz="1500" i="1">
                <a:effectLst/>
                <a:latin typeface="Ubuntu" panose="020B0504030602030204" pitchFamily="34" charset="0"/>
              </a:rPr>
              <a:t>Quo vadis</a:t>
            </a:r>
            <a:r>
              <a:rPr lang="pl-PL" sz="1500" i="0">
                <a:effectLst/>
                <a:latin typeface="Ubuntu" panose="020B0504030602030204" pitchFamily="34" charset="0"/>
              </a:rPr>
              <a:t> Sienkiewicz dokładnie zwiedził Rzym w towarzystwie malarza, Henryka Siemiradzkiego. Pisarz był zafascynowany historią miasta, zwłaszcza najdawniejszą. Rozmowy z przyjacielem, </a:t>
            </a:r>
            <a:r>
              <a:rPr lang="pl-PL" sz="1500">
                <a:latin typeface="Ubuntu" panose="020B0504030602030204" pitchFamily="34" charset="0"/>
              </a:rPr>
              <a:t>lektura</a:t>
            </a:r>
            <a:r>
              <a:rPr lang="pl-PL" sz="1500" i="0">
                <a:effectLst/>
                <a:latin typeface="Ubuntu" panose="020B0504030602030204" pitchFamily="34" charset="0"/>
              </a:rPr>
              <a:t> </a:t>
            </a:r>
            <a:r>
              <a:rPr lang="pl-PL" sz="1500" i="1">
                <a:effectLst/>
                <a:latin typeface="Ubuntu" panose="020B0504030602030204" pitchFamily="34" charset="0"/>
              </a:rPr>
              <a:t>Ben Hura</a:t>
            </a:r>
            <a:r>
              <a:rPr lang="pl-PL" sz="1500" i="0">
                <a:effectLst/>
                <a:latin typeface="Ubuntu" panose="020B0504030602030204" pitchFamily="34" charset="0"/>
              </a:rPr>
              <a:t> i </a:t>
            </a:r>
            <a:r>
              <a:rPr lang="pl-PL" sz="1500" i="1">
                <a:effectLst/>
                <a:latin typeface="Ubuntu" panose="020B0504030602030204" pitchFamily="34" charset="0"/>
              </a:rPr>
              <a:t>Irydiona</a:t>
            </a:r>
            <a:r>
              <a:rPr lang="pl-PL" sz="1500" i="0">
                <a:effectLst/>
                <a:latin typeface="Ubuntu" panose="020B0504030602030204" pitchFamily="34" charset="0"/>
              </a:rPr>
              <a:t> (ich akcja rozgrywa się w starożytnym Rzymie) oraz pomysł ukazania prześladowań chrześcijan przyniosły efekt w postaci znakomitej powieści.</a:t>
            </a:r>
          </a:p>
          <a:p>
            <a:pPr marL="0" indent="0">
              <a:buNone/>
            </a:pPr>
            <a:r>
              <a:rPr lang="pl-PL" sz="1500" i="0">
                <a:effectLst/>
                <a:latin typeface="Open Sans" panose="020B0606030504020204" pitchFamily="34" charset="0"/>
              </a:rPr>
              <a:t>Tytuł powieści </a:t>
            </a:r>
            <a:r>
              <a:rPr lang="pl-PL" sz="1500" i="1">
                <a:effectLst/>
                <a:latin typeface="Open Sans" panose="020B0606030504020204" pitchFamily="34" charset="0"/>
              </a:rPr>
              <a:t>Quo vadis</a:t>
            </a:r>
            <a:r>
              <a:rPr lang="pl-PL" sz="1500" i="0">
                <a:effectLst/>
                <a:latin typeface="Open Sans" panose="020B0606030504020204" pitchFamily="34" charset="0"/>
              </a:rPr>
              <a:t> (z jęz. łac.) znaczy „dokąd idziesz?”. W tradycji chrześcijańskiej przyjęto, że tymi słowami zwrócił się Piotr, uciekający z Rzymu z powodu prześladowań chrześcijan, do Chrystusa spotkanego na drodze. Jezus miał mu wówczas odpowiedzieć: </a:t>
            </a:r>
            <a:r>
              <a:rPr lang="pl-PL" sz="1500" i="1">
                <a:effectLst/>
                <a:latin typeface="Open Sans" panose="020B0606030504020204" pitchFamily="34" charset="0"/>
              </a:rPr>
              <a:t>„Gdy ty opuszczasz lud mój, do Rzymu idę, by mnie ukrzyżowano raz wtóry”</a:t>
            </a:r>
            <a:r>
              <a:rPr lang="pl-PL" sz="1500" i="0">
                <a:effectLst/>
                <a:latin typeface="Open Sans" panose="020B0606030504020204" pitchFamily="34" charset="0"/>
              </a:rPr>
              <a:t>. Wtedy św. Piotr zawrócił i wkrótce został ukrzyżowany</a:t>
            </a:r>
            <a:br>
              <a:rPr lang="pl-PL" sz="1500"/>
            </a:br>
            <a:r>
              <a:rPr lang="pl-PL" sz="1500" i="1">
                <a:effectLst/>
                <a:latin typeface="Open Sans" panose="020B0606030504020204" pitchFamily="34" charset="0"/>
              </a:rPr>
              <a:t>Quo vadis</a:t>
            </a:r>
            <a:r>
              <a:rPr lang="pl-PL" sz="1500" i="0">
                <a:effectLst/>
                <a:latin typeface="Open Sans" panose="020B0606030504020204" pitchFamily="34" charset="0"/>
              </a:rPr>
              <a:t> H. Sienkiewicza to jedna z najlepszych polskich powieści. W 1905 r. pisarz otrzymał za nią Nagrodę Nobla.</a:t>
            </a:r>
            <a:endParaRPr lang="pl-PL" sz="1500"/>
          </a:p>
        </p:txBody>
      </p:sp>
      <p:pic>
        <p:nvPicPr>
          <p:cNvPr id="12298" name="Picture 10" descr="Koloseum i Panteon stoją od prawie 2 tys. lat. Jak to możliwe? - National  Geographic">
            <a:extLst>
              <a:ext uri="{FF2B5EF4-FFF2-40B4-BE49-F238E27FC236}">
                <a16:creationId xmlns:a16="http://schemas.microsoft.com/office/drawing/2014/main" id="{82C164E0-0D31-21B7-1410-781A82F05D5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29551" y="312981"/>
            <a:ext cx="4042409" cy="2273855"/>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NAGRODA NOBLA SIENKIEWICZ - Aktualne wydarzenia z kraju i zagranicy -  Wyborcza.pl">
            <a:extLst>
              <a:ext uri="{FF2B5EF4-FFF2-40B4-BE49-F238E27FC236}">
                <a16:creationId xmlns:a16="http://schemas.microsoft.com/office/drawing/2014/main" id="{16F5638F-8EE8-77C5-2166-2C82E3705C8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29551" y="3175952"/>
            <a:ext cx="4042410" cy="2694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6427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23" name="Rectangle 1331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descr="Quo vadis | Scratchpad | Fandom">
            <a:extLst>
              <a:ext uri="{FF2B5EF4-FFF2-40B4-BE49-F238E27FC236}">
                <a16:creationId xmlns:a16="http://schemas.microsoft.com/office/drawing/2014/main" id="{5AD6BFBC-2BBA-654D-3B9A-25FE07E033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0" r="23957"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324" name="Rectangle 1332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48394C06-7555-C8CC-40C0-692059C48133}"/>
              </a:ext>
            </a:extLst>
          </p:cNvPr>
          <p:cNvSpPr>
            <a:spLocks noGrp="1"/>
          </p:cNvSpPr>
          <p:nvPr>
            <p:ph type="title"/>
          </p:nvPr>
        </p:nvSpPr>
        <p:spPr>
          <a:xfrm>
            <a:off x="7531610" y="365125"/>
            <a:ext cx="3822189" cy="1899912"/>
          </a:xfrm>
        </p:spPr>
        <p:txBody>
          <a:bodyPr>
            <a:normAutofit/>
          </a:bodyPr>
          <a:lstStyle/>
          <a:p>
            <a:r>
              <a:rPr lang="pl-PL" sz="4000"/>
              <a:t>Czas i miejsce akcji</a:t>
            </a:r>
          </a:p>
        </p:txBody>
      </p:sp>
      <p:sp>
        <p:nvSpPr>
          <p:cNvPr id="3" name="Symbol zastępczy zawartości 2">
            <a:extLst>
              <a:ext uri="{FF2B5EF4-FFF2-40B4-BE49-F238E27FC236}">
                <a16:creationId xmlns:a16="http://schemas.microsoft.com/office/drawing/2014/main" id="{7EDE679C-1AEF-D6D8-A212-2E5DA92A54AD}"/>
              </a:ext>
            </a:extLst>
          </p:cNvPr>
          <p:cNvSpPr>
            <a:spLocks noGrp="1"/>
          </p:cNvSpPr>
          <p:nvPr>
            <p:ph idx="1"/>
          </p:nvPr>
        </p:nvSpPr>
        <p:spPr>
          <a:xfrm>
            <a:off x="7531610" y="2434201"/>
            <a:ext cx="3822189" cy="3742762"/>
          </a:xfrm>
        </p:spPr>
        <p:txBody>
          <a:bodyPr>
            <a:normAutofit/>
          </a:bodyPr>
          <a:lstStyle/>
          <a:p>
            <a:pPr marL="0" indent="0">
              <a:buNone/>
            </a:pPr>
            <a:r>
              <a:rPr lang="pl-PL" sz="1300" i="0">
                <a:effectLst/>
                <a:latin typeface="Ubuntu" panose="020B0504030602030204" pitchFamily="34" charset="0"/>
              </a:rPr>
              <a:t>Akcja powieści rozgrywa się w latach 63-66 n.e., </a:t>
            </a:r>
          </a:p>
          <a:p>
            <a:pPr marL="0" indent="0">
              <a:buNone/>
            </a:pPr>
            <a:r>
              <a:rPr lang="pl-PL" sz="1300" i="0">
                <a:effectLst/>
                <a:latin typeface="Ubuntu" panose="020B0504030602030204" pitchFamily="34" charset="0"/>
              </a:rPr>
              <a:t> epilog przypada na rok 68, jest to data śmierci cesarza rzymskiego - Nerona.</a:t>
            </a:r>
            <a:br>
              <a:rPr lang="pl-PL" sz="1300"/>
            </a:br>
            <a:br>
              <a:rPr lang="pl-PL" sz="1300"/>
            </a:br>
            <a:endParaRPr lang="pl-PL" sz="1300" i="0">
              <a:effectLst/>
              <a:latin typeface="arial" panose="020B0604020202020204" pitchFamily="34" charset="0"/>
            </a:endParaRPr>
          </a:p>
          <a:p>
            <a:r>
              <a:rPr lang="pl-PL" sz="1300" i="0">
                <a:effectLst/>
                <a:latin typeface="Ubuntu" panose="020B0504030602030204" pitchFamily="34" charset="0"/>
              </a:rPr>
              <a:t>Miejscem akcji większości wydarzeń powieściowych jest Rzym, a w nim dzielnice zamieszkane przez bogaczy, gdzie znajdują się: willa Petroniusza, dom Winicjusza, pałac Nerona, amfiteatr, Cyrk Nerona i jego ogrody; dzielnica biedoty - Zatybrze. Niektóre wypadki mają miejsce w Ancjum - miejscowości położonej nieopodal Rzymu. </a:t>
            </a:r>
          </a:p>
          <a:p>
            <a:r>
              <a:rPr lang="pl-PL" sz="1300" i="0">
                <a:effectLst/>
                <a:latin typeface="Ubuntu" panose="020B0504030602030204" pitchFamily="34" charset="0"/>
              </a:rPr>
              <a:t>W powieści pojawiają się liczne nazwy ulic, placów, dzielnic</a:t>
            </a:r>
            <a:br>
              <a:rPr lang="pl-PL" sz="1300"/>
            </a:br>
            <a:br>
              <a:rPr lang="pl-PL" sz="1300"/>
            </a:br>
            <a:endParaRPr lang="pl-PL" sz="1300" i="0">
              <a:effectLst/>
              <a:latin typeface="Ubuntu" panose="020B0504030602030204" pitchFamily="34" charset="0"/>
            </a:endParaRPr>
          </a:p>
        </p:txBody>
      </p:sp>
    </p:spTree>
    <p:extLst>
      <p:ext uri="{BB962C8B-B14F-4D97-AF65-F5344CB8AC3E}">
        <p14:creationId xmlns:p14="http://schemas.microsoft.com/office/powerpoint/2010/main" val="22836484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40" name="Picture 4" descr="Quo Vadis&quot; Jerzego Kawalerowicza. Wielkie pieniądze, miliony widzów i  kompromitujące wpadki - WP Film">
            <a:extLst>
              <a:ext uri="{FF2B5EF4-FFF2-40B4-BE49-F238E27FC236}">
                <a16:creationId xmlns:a16="http://schemas.microsoft.com/office/drawing/2014/main" id="{DB4A37EF-527F-5300-6447-5C82F1AC5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931" r="-2" b="13009"/>
          <a:stretch/>
        </p:blipFill>
        <p:spPr bwMode="auto">
          <a:xfrm>
            <a:off x="6015107" y="-1"/>
            <a:ext cx="6176895" cy="2937954"/>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Narodowe Czytanie. &quot;Quo vadis&quot; lekturą wszystkich pokoleń - Jedynka -  polskieradio.pl">
            <a:extLst>
              <a:ext uri="{FF2B5EF4-FFF2-40B4-BE49-F238E27FC236}">
                <a16:creationId xmlns:a16="http://schemas.microsoft.com/office/drawing/2014/main" id="{40022CAD-6FE5-1D7B-1303-A7F072D23F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07" r="1" b="9672"/>
          <a:stretch/>
        </p:blipFill>
        <p:spPr bwMode="auto">
          <a:xfrm>
            <a:off x="4203638" y="2937953"/>
            <a:ext cx="7988360" cy="3920047"/>
          </a:xfrm>
          <a:prstGeom prst="rect">
            <a:avLst/>
          </a:prstGeom>
          <a:noFill/>
          <a:extLst>
            <a:ext uri="{909E8E84-426E-40DD-AFC4-6F175D3DCCD1}">
              <a14:hiddenFill xmlns:a14="http://schemas.microsoft.com/office/drawing/2010/main">
                <a:solidFill>
                  <a:srgbClr val="FFFFFF"/>
                </a:solidFill>
              </a14:hiddenFill>
            </a:ext>
          </a:extLst>
        </p:spPr>
      </p:pic>
      <p:sp>
        <p:nvSpPr>
          <p:cNvPr id="14354" name="Freeform: Shape 14353">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56" name="Freeform: Shape 14355">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5E8ED1E8-709D-80A4-B960-B0355C9F7C04}"/>
              </a:ext>
            </a:extLst>
          </p:cNvPr>
          <p:cNvSpPr>
            <a:spLocks noGrp="1"/>
          </p:cNvSpPr>
          <p:nvPr>
            <p:ph type="title"/>
          </p:nvPr>
        </p:nvSpPr>
        <p:spPr>
          <a:xfrm>
            <a:off x="804672" y="365125"/>
            <a:ext cx="5266155" cy="1325563"/>
          </a:xfrm>
        </p:spPr>
        <p:txBody>
          <a:bodyPr>
            <a:normAutofit/>
          </a:bodyPr>
          <a:lstStyle/>
          <a:p>
            <a:r>
              <a:rPr lang="pl-PL"/>
              <a:t>Plan wydarzeń</a:t>
            </a:r>
            <a:endParaRPr lang="pl-PL" dirty="0"/>
          </a:p>
        </p:txBody>
      </p:sp>
      <p:sp>
        <p:nvSpPr>
          <p:cNvPr id="3" name="Symbol zastępczy zawartości 2">
            <a:extLst>
              <a:ext uri="{FF2B5EF4-FFF2-40B4-BE49-F238E27FC236}">
                <a16:creationId xmlns:a16="http://schemas.microsoft.com/office/drawing/2014/main" id="{B68031E3-DDEF-1209-0A8E-F36F5DB79F3E}"/>
              </a:ext>
            </a:extLst>
          </p:cNvPr>
          <p:cNvSpPr>
            <a:spLocks noGrp="1"/>
          </p:cNvSpPr>
          <p:nvPr>
            <p:ph idx="1"/>
          </p:nvPr>
        </p:nvSpPr>
        <p:spPr>
          <a:xfrm>
            <a:off x="804672" y="2022601"/>
            <a:ext cx="3941499" cy="4154361"/>
          </a:xfrm>
        </p:spPr>
        <p:txBody>
          <a:bodyPr>
            <a:normAutofit/>
          </a:bodyPr>
          <a:lstStyle/>
          <a:p>
            <a:r>
              <a:rPr lang="pl-PL" sz="800" b="0" i="0">
                <a:effectLst/>
                <a:latin typeface="Ubuntu" panose="020B0504030602030204" pitchFamily="34" charset="0"/>
              </a:rPr>
              <a:t>1.Spotkanie marka i Petroniusza z Ligią w domu Aulusów.</a:t>
            </a:r>
            <a:br>
              <a:rPr lang="pl-PL" sz="800">
                <a:latin typeface="Ubuntu" panose="020B0504030602030204" pitchFamily="34" charset="0"/>
              </a:rPr>
            </a:br>
            <a:br>
              <a:rPr lang="pl-PL" sz="800">
                <a:latin typeface="Ubuntu" panose="020B0504030602030204" pitchFamily="34" charset="0"/>
              </a:rPr>
            </a:br>
            <a:r>
              <a:rPr lang="pl-PL" sz="800" b="0" i="0">
                <a:effectLst/>
                <a:latin typeface="Ubuntu" panose="020B0504030602030204" pitchFamily="34" charset="0"/>
              </a:rPr>
              <a:t>2.Pomoc Petroniusza dla Winicjusza - Ligia w pałacu Nerona.</a:t>
            </a:r>
            <a:br>
              <a:rPr lang="pl-PL" sz="800">
                <a:latin typeface="Ubuntu" panose="020B0504030602030204" pitchFamily="34" charset="0"/>
              </a:rPr>
            </a:br>
            <a:br>
              <a:rPr lang="pl-PL" sz="800">
                <a:latin typeface="Ubuntu" panose="020B0504030602030204" pitchFamily="34" charset="0"/>
              </a:rPr>
            </a:br>
            <a:r>
              <a:rPr lang="pl-PL" sz="800" b="0" i="0">
                <a:effectLst/>
                <a:latin typeface="Ubuntu" panose="020B0504030602030204" pitchFamily="34" charset="0"/>
              </a:rPr>
              <a:t>3.uczta u Nerona.</a:t>
            </a:r>
            <a:br>
              <a:rPr lang="pl-PL" sz="800">
                <a:latin typeface="Ubuntu" panose="020B0504030602030204" pitchFamily="34" charset="0"/>
              </a:rPr>
            </a:br>
            <a:br>
              <a:rPr lang="pl-PL" sz="800">
                <a:latin typeface="Ubuntu" panose="020B0504030602030204" pitchFamily="34" charset="0"/>
              </a:rPr>
            </a:br>
            <a:r>
              <a:rPr lang="pl-PL" sz="800" b="0" i="0">
                <a:effectLst/>
                <a:latin typeface="Ubuntu" panose="020B0504030602030204" pitchFamily="34" charset="0"/>
              </a:rPr>
              <a:t>4.Ucieczka Ligii w trakcie drogi z pałacu do domu Marka</a:t>
            </a:r>
            <a:br>
              <a:rPr lang="pl-PL" sz="800">
                <a:latin typeface="Ubuntu" panose="020B0504030602030204" pitchFamily="34" charset="0"/>
              </a:rPr>
            </a:br>
            <a:br>
              <a:rPr lang="pl-PL" sz="800">
                <a:latin typeface="Ubuntu" panose="020B0504030602030204" pitchFamily="34" charset="0"/>
              </a:rPr>
            </a:br>
            <a:r>
              <a:rPr lang="pl-PL" sz="800" b="0" i="0">
                <a:effectLst/>
                <a:latin typeface="Ubuntu" panose="020B0504030602030204" pitchFamily="34" charset="0"/>
              </a:rPr>
              <a:t>5.Długie poszukiwania ukochanej.</a:t>
            </a:r>
            <a:br>
              <a:rPr lang="pl-PL" sz="800">
                <a:latin typeface="Ubuntu" panose="020B0504030602030204" pitchFamily="34" charset="0"/>
              </a:rPr>
            </a:br>
            <a:br>
              <a:rPr lang="pl-PL" sz="800">
                <a:latin typeface="Ubuntu" panose="020B0504030602030204" pitchFamily="34" charset="0"/>
              </a:rPr>
            </a:br>
            <a:r>
              <a:rPr lang="pl-PL" sz="800" b="0" i="0">
                <a:effectLst/>
                <a:latin typeface="Ubuntu" panose="020B0504030602030204" pitchFamily="34" charset="0"/>
              </a:rPr>
              <a:t>6.Ligia-chrześcijanką.</a:t>
            </a:r>
            <a:br>
              <a:rPr lang="pl-PL" sz="800">
                <a:latin typeface="Ubuntu" panose="020B0504030602030204" pitchFamily="34" charset="0"/>
              </a:rPr>
            </a:br>
            <a:br>
              <a:rPr lang="pl-PL" sz="800">
                <a:latin typeface="Ubuntu" panose="020B0504030602030204" pitchFamily="34" charset="0"/>
              </a:rPr>
            </a:br>
            <a:r>
              <a:rPr lang="pl-PL" sz="800" b="0" i="0">
                <a:effectLst/>
                <a:latin typeface="Ubuntu" panose="020B0504030602030204" pitchFamily="34" charset="0"/>
              </a:rPr>
              <a:t>7.Próba uprowadzenia Ligii z domu Miriam , Winicjusz ranny.</a:t>
            </a:r>
            <a:br>
              <a:rPr lang="pl-PL" sz="800">
                <a:latin typeface="Ubuntu" panose="020B0504030602030204" pitchFamily="34" charset="0"/>
              </a:rPr>
            </a:br>
            <a:br>
              <a:rPr lang="pl-PL" sz="800">
                <a:latin typeface="Ubuntu" panose="020B0504030602030204" pitchFamily="34" charset="0"/>
              </a:rPr>
            </a:br>
            <a:r>
              <a:rPr lang="pl-PL" sz="800" b="0" i="0">
                <a:effectLst/>
                <a:latin typeface="Ubuntu" panose="020B0504030602030204" pitchFamily="34" charset="0"/>
              </a:rPr>
              <a:t>8.Poznawanie nauki chrześcijańskiej.</a:t>
            </a:r>
            <a:br>
              <a:rPr lang="pl-PL" sz="800">
                <a:latin typeface="Ubuntu" panose="020B0504030602030204" pitchFamily="34" charset="0"/>
              </a:rPr>
            </a:br>
            <a:br>
              <a:rPr lang="pl-PL" sz="800">
                <a:latin typeface="Ubuntu" panose="020B0504030602030204" pitchFamily="34" charset="0"/>
              </a:rPr>
            </a:br>
            <a:r>
              <a:rPr lang="pl-PL" sz="800" b="0" i="0">
                <a:effectLst/>
                <a:latin typeface="Ubuntu" panose="020B0504030602030204" pitchFamily="34" charset="0"/>
              </a:rPr>
              <a:t>9.Wyznanie miłości i błogosławieństwo św. </a:t>
            </a:r>
            <a:r>
              <a:rPr lang="pl-PL" sz="800">
                <a:latin typeface="Ubuntu" panose="020B0504030602030204" pitchFamily="34" charset="0"/>
              </a:rPr>
              <a:t>P</a:t>
            </a:r>
            <a:r>
              <a:rPr lang="pl-PL" sz="800" b="0" i="0">
                <a:effectLst/>
                <a:latin typeface="Ubuntu" panose="020B0504030602030204" pitchFamily="34" charset="0"/>
              </a:rPr>
              <a:t>iotra.</a:t>
            </a:r>
            <a:br>
              <a:rPr lang="pl-PL" sz="800">
                <a:latin typeface="Ubuntu" panose="020B0504030602030204" pitchFamily="34" charset="0"/>
              </a:rPr>
            </a:br>
            <a:br>
              <a:rPr lang="pl-PL" sz="800">
                <a:latin typeface="Ubuntu" panose="020B0504030602030204" pitchFamily="34" charset="0"/>
              </a:rPr>
            </a:br>
            <a:r>
              <a:rPr lang="pl-PL" sz="800" b="0" i="0">
                <a:effectLst/>
                <a:latin typeface="Ubuntu" panose="020B0504030602030204" pitchFamily="34" charset="0"/>
              </a:rPr>
              <a:t>10.Neron w Ancjum.</a:t>
            </a:r>
            <a:br>
              <a:rPr lang="pl-PL" sz="800">
                <a:latin typeface="Ubuntu" panose="020B0504030602030204" pitchFamily="34" charset="0"/>
              </a:rPr>
            </a:br>
            <a:br>
              <a:rPr lang="pl-PL" sz="800">
                <a:latin typeface="Ubuntu" panose="020B0504030602030204" pitchFamily="34" charset="0"/>
              </a:rPr>
            </a:br>
            <a:r>
              <a:rPr lang="pl-PL" sz="800" b="0" i="0">
                <a:effectLst/>
                <a:latin typeface="Ubuntu" panose="020B0504030602030204" pitchFamily="34" charset="0"/>
              </a:rPr>
              <a:t>11. Pożar Rzymu.</a:t>
            </a:r>
            <a:br>
              <a:rPr lang="pl-PL" sz="800">
                <a:latin typeface="Ubuntu" panose="020B0504030602030204" pitchFamily="34" charset="0"/>
              </a:rPr>
            </a:br>
            <a:br>
              <a:rPr lang="pl-PL" sz="800">
                <a:latin typeface="Ubuntu" panose="020B0504030602030204" pitchFamily="34" charset="0"/>
              </a:rPr>
            </a:br>
            <a:r>
              <a:rPr lang="pl-PL" sz="800" b="0" i="0">
                <a:effectLst/>
                <a:latin typeface="Ubuntu" panose="020B0504030602030204" pitchFamily="34" charset="0"/>
              </a:rPr>
              <a:t>12.Prześladowania chrześcijan - Ligia w więzieniu.</a:t>
            </a:r>
            <a:br>
              <a:rPr lang="pl-PL" sz="800">
                <a:latin typeface="Ubuntu" panose="020B0504030602030204" pitchFamily="34" charset="0"/>
              </a:rPr>
            </a:br>
            <a:br>
              <a:rPr lang="pl-PL" sz="800">
                <a:latin typeface="Ubuntu" panose="020B0504030602030204" pitchFamily="34" charset="0"/>
              </a:rPr>
            </a:br>
            <a:r>
              <a:rPr lang="pl-PL" sz="800" b="0" i="0">
                <a:effectLst/>
                <a:latin typeface="Ubuntu" panose="020B0504030602030204" pitchFamily="34" charset="0"/>
              </a:rPr>
              <a:t>13.Ligia i Ursus na arenie , wspaniale zwycięstwo wiary.</a:t>
            </a:r>
            <a:br>
              <a:rPr lang="pl-PL" sz="800">
                <a:latin typeface="Ubuntu" panose="020B0504030602030204" pitchFamily="34" charset="0"/>
              </a:rPr>
            </a:br>
            <a:br>
              <a:rPr lang="pl-PL" sz="800">
                <a:latin typeface="Ubuntu" panose="020B0504030602030204" pitchFamily="34" charset="0"/>
              </a:rPr>
            </a:br>
            <a:r>
              <a:rPr lang="pl-PL" sz="800" b="0" i="0">
                <a:effectLst/>
                <a:latin typeface="Ubuntu" panose="020B0504030602030204" pitchFamily="34" charset="0"/>
              </a:rPr>
              <a:t>14.Wyznanie prawdy przez Chilona Chilonidesa i jego śmierć na krzyżu.</a:t>
            </a:r>
            <a:br>
              <a:rPr lang="pl-PL" sz="800">
                <a:latin typeface="Ubuntu" panose="020B0504030602030204" pitchFamily="34" charset="0"/>
              </a:rPr>
            </a:br>
            <a:br>
              <a:rPr lang="pl-PL" sz="800">
                <a:latin typeface="Ubuntu" panose="020B0504030602030204" pitchFamily="34" charset="0"/>
              </a:rPr>
            </a:br>
            <a:r>
              <a:rPr lang="pl-PL" sz="800" b="0" i="0">
                <a:effectLst/>
                <a:latin typeface="Ubuntu" panose="020B0504030602030204" pitchFamily="34" charset="0"/>
              </a:rPr>
              <a:t>15.Ostatnia uczta u Petroniusza.</a:t>
            </a:r>
            <a:br>
              <a:rPr lang="pl-PL" sz="800">
                <a:latin typeface="Ubuntu" panose="020B0504030602030204" pitchFamily="34" charset="0"/>
              </a:rPr>
            </a:br>
            <a:br>
              <a:rPr lang="pl-PL" sz="800">
                <a:latin typeface="Ubuntu" panose="020B0504030602030204" pitchFamily="34" charset="0"/>
              </a:rPr>
            </a:br>
            <a:r>
              <a:rPr lang="pl-PL" sz="800" b="0" i="0">
                <a:effectLst/>
                <a:latin typeface="Ubuntu" panose="020B0504030602030204" pitchFamily="34" charset="0"/>
              </a:rPr>
              <a:t>16.Śmierc apostołów : Piotra i Pawła.</a:t>
            </a:r>
            <a:br>
              <a:rPr lang="pl-PL" sz="800">
                <a:latin typeface="Ubuntu" panose="020B0504030602030204" pitchFamily="34" charset="0"/>
              </a:rPr>
            </a:br>
            <a:br>
              <a:rPr lang="pl-PL" sz="800">
                <a:latin typeface="Ubuntu" panose="020B0504030602030204" pitchFamily="34" charset="0"/>
              </a:rPr>
            </a:br>
            <a:r>
              <a:rPr lang="pl-PL" sz="800" b="0" i="0">
                <a:effectLst/>
                <a:latin typeface="Ubuntu" panose="020B0504030602030204" pitchFamily="34" charset="0"/>
              </a:rPr>
              <a:t>17.Koniec rządów tyrana.</a:t>
            </a:r>
            <a:endParaRPr lang="pl-PL" sz="800">
              <a:latin typeface="Ubuntu" panose="020B0504030602030204" pitchFamily="34" charset="0"/>
            </a:endParaRPr>
          </a:p>
        </p:txBody>
      </p:sp>
    </p:spTree>
    <p:extLst>
      <p:ext uri="{BB962C8B-B14F-4D97-AF65-F5344CB8AC3E}">
        <p14:creationId xmlns:p14="http://schemas.microsoft.com/office/powerpoint/2010/main" val="31097978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77" name="Rectangle 1536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descr="Quo vadis” - światowy hit - plus.gazetakrakowska.pl">
            <a:extLst>
              <a:ext uri="{FF2B5EF4-FFF2-40B4-BE49-F238E27FC236}">
                <a16:creationId xmlns:a16="http://schemas.microsoft.com/office/drawing/2014/main" id="{292CA1B6-551C-9217-2A7C-30C61DD1FDFC}"/>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b="343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a:extLst>
              <a:ext uri="{FF2B5EF4-FFF2-40B4-BE49-F238E27FC236}">
                <a16:creationId xmlns:a16="http://schemas.microsoft.com/office/drawing/2014/main" id="{E2502C19-81D8-E28B-AC3C-D91FEA34E99E}"/>
              </a:ext>
            </a:extLst>
          </p:cNvPr>
          <p:cNvSpPr>
            <a:spLocks noGrp="1"/>
          </p:cNvSpPr>
          <p:nvPr>
            <p:ph type="title"/>
          </p:nvPr>
        </p:nvSpPr>
        <p:spPr>
          <a:xfrm>
            <a:off x="838200" y="365125"/>
            <a:ext cx="10515600" cy="1325563"/>
          </a:xfrm>
        </p:spPr>
        <p:txBody>
          <a:bodyPr>
            <a:normAutofit/>
          </a:bodyPr>
          <a:lstStyle/>
          <a:p>
            <a:r>
              <a:rPr lang="pl-PL">
                <a:solidFill>
                  <a:srgbClr val="FFFFFF"/>
                </a:solidFill>
              </a:rPr>
              <a:t>Problematyka utworu</a:t>
            </a:r>
          </a:p>
        </p:txBody>
      </p:sp>
      <p:sp>
        <p:nvSpPr>
          <p:cNvPr id="3" name="Symbol zastępczy zawartości 2">
            <a:extLst>
              <a:ext uri="{FF2B5EF4-FFF2-40B4-BE49-F238E27FC236}">
                <a16:creationId xmlns:a16="http://schemas.microsoft.com/office/drawing/2014/main" id="{3F963BAF-FCDB-19F3-2E25-1F53D01F8BDD}"/>
              </a:ext>
            </a:extLst>
          </p:cNvPr>
          <p:cNvSpPr>
            <a:spLocks noGrp="1"/>
          </p:cNvSpPr>
          <p:nvPr>
            <p:ph idx="1"/>
          </p:nvPr>
        </p:nvSpPr>
        <p:spPr>
          <a:xfrm>
            <a:off x="838200" y="1825625"/>
            <a:ext cx="10515600" cy="4351338"/>
          </a:xfrm>
        </p:spPr>
        <p:txBody>
          <a:bodyPr>
            <a:normAutofit/>
          </a:bodyPr>
          <a:lstStyle/>
          <a:p>
            <a:pPr marL="0" indent="0">
              <a:buNone/>
            </a:pPr>
            <a:endParaRPr lang="pl-PL" sz="2000">
              <a:solidFill>
                <a:srgbClr val="FFFFFF"/>
              </a:solidFill>
              <a:effectLst/>
              <a:latin typeface="Roboto" panose="020B0604020202020204" pitchFamily="2" charset="0"/>
            </a:endParaRPr>
          </a:p>
          <a:p>
            <a:r>
              <a:rPr lang="pl-PL" sz="2000">
                <a:solidFill>
                  <a:srgbClr val="FFFFFF"/>
                </a:solidFill>
                <a:effectLst/>
                <a:latin typeface="Ubuntu" panose="020B0504030602030204" pitchFamily="34" charset="0"/>
              </a:rPr>
              <a:t>Jest to powieść panoramiczna, w której ukazany został Rzym za panowania Nerona, w czasach prześladowania chrześcijan. Można w niej odnaleźć bogactwo szczegółów obyczajowych, drobiazgowe opisy ubiorów, wnętrz, domów, ulic. Mamy tu przekrój przez wszystkie warstwy społeczne Rzymu, od niewolników poprzez plebs (ludzie najubożsi) do ekwitów (stan rycerski) i senatorów (rzymskich patrycjuszy, bardzo bogatych). Dowiadujemy się jak wyglądało ich życie i rozrywki (cyrk, igrzyska, walki gladiatorów). Poznajemy różne rodzaje broni i specjalności gladiatorów (zwykle niewolników specjalnie kształconych do walki).</a:t>
            </a:r>
          </a:p>
          <a:p>
            <a:r>
              <a:rPr lang="pl-PL" sz="2000">
                <a:solidFill>
                  <a:srgbClr val="FFFFFF"/>
                </a:solidFill>
                <a:effectLst/>
                <a:latin typeface="Ubuntu" panose="020B0504030602030204" pitchFamily="34" charset="0"/>
              </a:rPr>
              <a:t>Sienkiewicz zaprezentował postaci (historyczne np. Neron,Akte, św. Piotr i,św.Paweł oraz fikcyjne np. Winicjusz, Ligia ) .Przedstawił bardzo ciekawe  charaktery,  ich wewnętrzne przeżycia i głębokie przemiany. Autor postawił naprzeciw siebie dwa środowiska: pogan i chrześcijan. Wyraźnie można wyodrębnić ich cechy. Ponadto udało mu się uchwycić moment upadku starożytnego Rzymu i nadejścia epoki nowożytnej.</a:t>
            </a:r>
          </a:p>
        </p:txBody>
      </p:sp>
    </p:spTree>
    <p:extLst>
      <p:ext uri="{BB962C8B-B14F-4D97-AF65-F5344CB8AC3E}">
        <p14:creationId xmlns:p14="http://schemas.microsoft.com/office/powerpoint/2010/main" val="31039910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386" name="Picture 2" descr="QUO VADIS? - definicja i synonimy słowa quo vadis? w słowniku">
            <a:extLst>
              <a:ext uri="{FF2B5EF4-FFF2-40B4-BE49-F238E27FC236}">
                <a16:creationId xmlns:a16="http://schemas.microsoft.com/office/drawing/2014/main" id="{3D47D263-C02A-AD22-49D0-FDD34CCA28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870" r="-1" b="17765"/>
          <a:stretch/>
        </p:blipFill>
        <p:spPr bwMode="auto">
          <a:xfrm>
            <a:off x="4117521" y="10"/>
            <a:ext cx="8074479" cy="6857990"/>
          </a:xfrm>
          <a:prstGeom prst="rect">
            <a:avLst/>
          </a:prstGeom>
          <a:noFill/>
          <a:extLst>
            <a:ext uri="{909E8E84-426E-40DD-AFC4-6F175D3DCCD1}">
              <a14:hiddenFill xmlns:a14="http://schemas.microsoft.com/office/drawing/2010/main">
                <a:solidFill>
                  <a:srgbClr val="FFFFFF"/>
                </a:solidFill>
              </a14:hiddenFill>
            </a:ext>
          </a:extLst>
        </p:spPr>
      </p:pic>
      <p:sp>
        <p:nvSpPr>
          <p:cNvPr id="16389" name="Freeform: Shape 16390">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396" name="Freeform: Shape 16392">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DC3BA771-15B4-EB0E-97C2-BBAC1DEA4BCE}"/>
              </a:ext>
            </a:extLst>
          </p:cNvPr>
          <p:cNvSpPr>
            <a:spLocks noGrp="1"/>
          </p:cNvSpPr>
          <p:nvPr>
            <p:ph type="title"/>
          </p:nvPr>
        </p:nvSpPr>
        <p:spPr>
          <a:xfrm>
            <a:off x="804672" y="365125"/>
            <a:ext cx="5266155" cy="1325563"/>
          </a:xfrm>
        </p:spPr>
        <p:txBody>
          <a:bodyPr>
            <a:normAutofit/>
          </a:bodyPr>
          <a:lstStyle/>
          <a:p>
            <a:r>
              <a:rPr lang="pl-PL"/>
              <a:t>Problematyka cz 2</a:t>
            </a:r>
            <a:endParaRPr lang="pl-PL" dirty="0"/>
          </a:p>
        </p:txBody>
      </p:sp>
      <p:sp>
        <p:nvSpPr>
          <p:cNvPr id="3" name="Symbol zastępczy zawartości 2">
            <a:extLst>
              <a:ext uri="{FF2B5EF4-FFF2-40B4-BE49-F238E27FC236}">
                <a16:creationId xmlns:a16="http://schemas.microsoft.com/office/drawing/2014/main" id="{7C48BA02-7932-8949-F20B-17C90E21F4EB}"/>
              </a:ext>
            </a:extLst>
          </p:cNvPr>
          <p:cNvSpPr>
            <a:spLocks noGrp="1"/>
          </p:cNvSpPr>
          <p:nvPr>
            <p:ph idx="1"/>
          </p:nvPr>
        </p:nvSpPr>
        <p:spPr>
          <a:xfrm>
            <a:off x="804672" y="2022601"/>
            <a:ext cx="3941499" cy="4154361"/>
          </a:xfrm>
        </p:spPr>
        <p:txBody>
          <a:bodyPr>
            <a:normAutofit/>
          </a:bodyPr>
          <a:lstStyle/>
          <a:p>
            <a:r>
              <a:rPr lang="pl-PL" sz="1000" i="0">
                <a:effectLst/>
                <a:latin typeface="Roboto" panose="020B0604020202020204" pitchFamily="2" charset="0"/>
              </a:rPr>
              <a:t>Głównym wątkiem powieści jest miłość Winicjusza i Ligii. Należą oni do dwóch odrębnych światów: Winicjusz jest patrycjuszem rzymskim, Ligia zakładniczką pochodzącą z barbarzyńskiego plemienia Ligów, a także chrześcijanką</a:t>
            </a:r>
            <a:r>
              <a:rPr lang="pl-PL" sz="1000" i="0">
                <a:effectLst/>
                <a:latin typeface="Roboto" panose="02000000000000000000" pitchFamily="2" charset="0"/>
              </a:rPr>
              <a:t>.</a:t>
            </a:r>
            <a:endParaRPr lang="pl-PL" sz="1000" i="0">
              <a:effectLst/>
              <a:latin typeface="Roboto" panose="020B0604020202020204" pitchFamily="2" charset="0"/>
            </a:endParaRPr>
          </a:p>
          <a:p>
            <a:endParaRPr lang="pl-PL" sz="1000" i="0">
              <a:effectLst/>
              <a:latin typeface="Open Sans" panose="020B0606030504020204" pitchFamily="34" charset="0"/>
            </a:endParaRPr>
          </a:p>
          <a:p>
            <a:r>
              <a:rPr lang="pl-PL" sz="1000" i="0">
                <a:effectLst/>
                <a:latin typeface="Open Sans" panose="020B0606030504020204" pitchFamily="34" charset="0"/>
              </a:rPr>
              <a:t>Oprócz wątku miłosnego przedstawione zostały wątki </a:t>
            </a:r>
          </a:p>
          <a:p>
            <a:endParaRPr lang="pl-PL" sz="1000" i="0">
              <a:effectLst/>
              <a:latin typeface="Open Sans" panose="020B0606030504020204" pitchFamily="34" charset="0"/>
            </a:endParaRPr>
          </a:p>
          <a:p>
            <a:pPr marL="0" indent="0">
              <a:buNone/>
            </a:pPr>
            <a:r>
              <a:rPr lang="pl-PL" sz="1000" i="0">
                <a:effectLst/>
                <a:latin typeface="Open Sans" panose="020B0606030504020204" pitchFamily="34" charset="0"/>
              </a:rPr>
              <a:t>historyczny (dzieje Rzymu za czasów Nerona), </a:t>
            </a:r>
          </a:p>
          <a:p>
            <a:pPr marL="0" indent="0">
              <a:buNone/>
            </a:pPr>
            <a:r>
              <a:rPr lang="pl-PL" sz="1000" i="0">
                <a:effectLst/>
                <a:latin typeface="Open Sans" panose="020B0606030504020204" pitchFamily="34" charset="0"/>
              </a:rPr>
              <a:t>społeczny (przekrój przez różne warstwy społeczne Rzymu), </a:t>
            </a:r>
          </a:p>
          <a:p>
            <a:pPr marL="0" indent="0">
              <a:buNone/>
            </a:pPr>
            <a:r>
              <a:rPr lang="pl-PL" sz="1000" i="0">
                <a:effectLst/>
                <a:latin typeface="Open Sans" panose="020B0606030504020204" pitchFamily="34" charset="0"/>
              </a:rPr>
              <a:t>obyczajowy (dotyczy wierzeń, zwyczajów Rzymian i chrześcijan), </a:t>
            </a:r>
          </a:p>
          <a:p>
            <a:pPr marL="0" indent="0">
              <a:buNone/>
            </a:pPr>
            <a:r>
              <a:rPr lang="pl-PL" sz="1000" i="0">
                <a:effectLst/>
                <a:latin typeface="Open Sans" panose="020B0606030504020204" pitchFamily="34" charset="0"/>
              </a:rPr>
              <a:t>religijny (kwestia chrześcijan, dzieje świętych Piotra i Pawła).</a:t>
            </a:r>
          </a:p>
          <a:p>
            <a:pPr marL="0" indent="0">
              <a:buNone/>
            </a:pPr>
            <a:br>
              <a:rPr lang="pl-PL" sz="1000"/>
            </a:br>
            <a:br>
              <a:rPr lang="pl-PL" sz="1000"/>
            </a:br>
            <a:r>
              <a:rPr lang="pl-PL" sz="1000">
                <a:effectLst/>
                <a:latin typeface="Roboto" panose="02000000000000000000" pitchFamily="2" charset="0"/>
              </a:rPr>
              <a:t>Motto utworu</a:t>
            </a:r>
          </a:p>
          <a:p>
            <a:pPr marL="0" indent="0">
              <a:buNone/>
            </a:pPr>
            <a:br>
              <a:rPr lang="pl-PL" sz="1000">
                <a:effectLst/>
                <a:latin typeface="Roboto" panose="02000000000000000000" pitchFamily="2" charset="0"/>
              </a:rPr>
            </a:br>
            <a:r>
              <a:rPr lang="pl-PL" sz="1000">
                <a:effectLst/>
                <a:latin typeface="Roboto" panose="02000000000000000000" pitchFamily="2" charset="0"/>
              </a:rPr>
              <a:t>Potęga wiary , która prowadzi do zwycięstwa chrześcijan nad Imperium Rzymskim i przemiany wewnętrznej ludzi ce</a:t>
            </a:r>
            <a:r>
              <a:rPr lang="pl-PL" sz="1000">
                <a:effectLst/>
                <a:latin typeface="Roboto" panose="020B0604020202020204" pitchFamily="2" charset="0"/>
              </a:rPr>
              <a:t>sarza Nerona, w czasach prześladowania chrześcijan. </a:t>
            </a:r>
          </a:p>
          <a:p>
            <a:pPr marL="0" indent="0">
              <a:buNone/>
            </a:pPr>
            <a:endParaRPr lang="pl-PL" sz="1000"/>
          </a:p>
        </p:txBody>
      </p:sp>
    </p:spTree>
    <p:extLst>
      <p:ext uri="{BB962C8B-B14F-4D97-AF65-F5344CB8AC3E}">
        <p14:creationId xmlns:p14="http://schemas.microsoft.com/office/powerpoint/2010/main" val="33111995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2E153E7-126E-E2CF-5700-E1932A5FD636}"/>
              </a:ext>
            </a:extLst>
          </p:cNvPr>
          <p:cNvSpPr>
            <a:spLocks noGrp="1"/>
          </p:cNvSpPr>
          <p:nvPr>
            <p:ph type="title"/>
          </p:nvPr>
        </p:nvSpPr>
        <p:spPr>
          <a:xfrm>
            <a:off x="838200" y="365125"/>
            <a:ext cx="10515600" cy="5969000"/>
          </a:xfrm>
        </p:spPr>
        <p:txBody>
          <a:bodyPr/>
          <a:lstStyle/>
          <a:p>
            <a:pPr algn="ctr"/>
            <a:r>
              <a:rPr lang="pl-PL" dirty="0"/>
              <a:t>Dziękuję za uwagę</a:t>
            </a:r>
          </a:p>
        </p:txBody>
      </p:sp>
      <p:sp>
        <p:nvSpPr>
          <p:cNvPr id="3" name="Symbol zastępczy zawartości 2">
            <a:extLst>
              <a:ext uri="{FF2B5EF4-FFF2-40B4-BE49-F238E27FC236}">
                <a16:creationId xmlns:a16="http://schemas.microsoft.com/office/drawing/2014/main" id="{FD8F41CF-EACD-DDF2-D933-7E0DD57A70E2}"/>
              </a:ext>
            </a:extLst>
          </p:cNvPr>
          <p:cNvSpPr>
            <a:spLocks noGrp="1"/>
          </p:cNvSpPr>
          <p:nvPr>
            <p:ph idx="1"/>
          </p:nvPr>
        </p:nvSpPr>
        <p:spPr/>
        <p:txBody>
          <a:bodyPr/>
          <a:lstStyle/>
          <a:p>
            <a:pPr marL="0" indent="0">
              <a:buNone/>
            </a:pPr>
            <a:endParaRPr lang="pl-PL" dirty="0"/>
          </a:p>
        </p:txBody>
      </p:sp>
      <p:pic>
        <p:nvPicPr>
          <p:cNvPr id="17410" name="Picture 2" descr="Znalezione obrazy dla zapytania super rysunek">
            <a:extLst>
              <a:ext uri="{FF2B5EF4-FFF2-40B4-BE49-F238E27FC236}">
                <a16:creationId xmlns:a16="http://schemas.microsoft.com/office/drawing/2014/main" id="{79EDF3AA-21E6-6A40-5240-58AAE206A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0620" y="4187902"/>
            <a:ext cx="169545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1868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2BC2E8D4-8AD5-6FC4-5383-49CBBBB07826}"/>
              </a:ext>
            </a:extLst>
          </p:cNvPr>
          <p:cNvSpPr>
            <a:spLocks noGrp="1"/>
          </p:cNvSpPr>
          <p:nvPr>
            <p:ph type="title"/>
          </p:nvPr>
        </p:nvSpPr>
        <p:spPr>
          <a:xfrm>
            <a:off x="640080" y="325369"/>
            <a:ext cx="4368602" cy="1956841"/>
          </a:xfrm>
        </p:spPr>
        <p:txBody>
          <a:bodyPr anchor="b">
            <a:normAutofit/>
          </a:bodyPr>
          <a:lstStyle/>
          <a:p>
            <a:r>
              <a:rPr lang="pl-PL" sz="5400"/>
              <a:t>Geneza utworu</a:t>
            </a:r>
          </a:p>
        </p:txBody>
      </p:sp>
      <p:sp>
        <p:nvSpPr>
          <p:cNvPr id="205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ymbol zastępczy zawartości 2">
            <a:extLst>
              <a:ext uri="{FF2B5EF4-FFF2-40B4-BE49-F238E27FC236}">
                <a16:creationId xmlns:a16="http://schemas.microsoft.com/office/drawing/2014/main" id="{0152C953-DDDB-ACC3-03A1-1D0D65199A3B}"/>
              </a:ext>
            </a:extLst>
          </p:cNvPr>
          <p:cNvSpPr>
            <a:spLocks noGrp="1"/>
          </p:cNvSpPr>
          <p:nvPr>
            <p:ph idx="1"/>
          </p:nvPr>
        </p:nvSpPr>
        <p:spPr>
          <a:xfrm>
            <a:off x="640080" y="2872899"/>
            <a:ext cx="4243589" cy="3320668"/>
          </a:xfrm>
        </p:spPr>
        <p:txBody>
          <a:bodyPr>
            <a:normAutofit/>
          </a:bodyPr>
          <a:lstStyle/>
          <a:p>
            <a:pPr marL="0" indent="0">
              <a:buNone/>
            </a:pPr>
            <a:r>
              <a:rPr lang="pl-PL" sz="2000" i="0">
                <a:effectLst/>
                <a:latin typeface="arial" panose="020B0604020202020204" pitchFamily="34" charset="0"/>
              </a:rPr>
              <a:t>Utwór powstał w roku 1880 w czasie podróży			 Henryka Sienkiewicza po Stanach Zjednoczonych. </a:t>
            </a:r>
          </a:p>
          <a:p>
            <a:pPr marL="0" indent="0">
              <a:buNone/>
            </a:pPr>
            <a:r>
              <a:rPr lang="pl-PL" sz="2000"/>
              <a:t>Tak naprawdę postać Skawińskiego jest bazowana na prawdziwej postaci- Siellawa. Siellawa był również latarnikiem, który zaczytany w powieści Zygmunta Kaczkowskiego „Murdelio”, zapomniał zapalić latarni. </a:t>
            </a:r>
          </a:p>
          <a:p>
            <a:pPr marL="0" indent="0">
              <a:buNone/>
            </a:pPr>
            <a:endParaRPr lang="pl-PL" sz="2000" i="0">
              <a:effectLst/>
              <a:latin typeface="arial" panose="020B0604020202020204" pitchFamily="34" charset="0"/>
            </a:endParaRPr>
          </a:p>
        </p:txBody>
      </p:sp>
      <p:pic>
        <p:nvPicPr>
          <p:cNvPr id="2050" name="Picture 2" descr="Latarnik">
            <a:extLst>
              <a:ext uri="{FF2B5EF4-FFF2-40B4-BE49-F238E27FC236}">
                <a16:creationId xmlns:a16="http://schemas.microsoft.com/office/drawing/2014/main" id="{2EC5B644-6BAD-0F2C-10BD-57B1460538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04" r="34075"/>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5545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Rectangle 1032">
            <a:extLst>
              <a:ext uri="{FF2B5EF4-FFF2-40B4-BE49-F238E27FC236}">
                <a16:creationId xmlns:a16="http://schemas.microsoft.com/office/drawing/2014/main" id="{F64F6814-96D5-4463-898E-405CC0C40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E4281342-D8C6-EAEB-747C-83764E8365AE}"/>
              </a:ext>
            </a:extLst>
          </p:cNvPr>
          <p:cNvSpPr>
            <a:spLocks noGrp="1"/>
          </p:cNvSpPr>
          <p:nvPr>
            <p:ph type="title"/>
          </p:nvPr>
        </p:nvSpPr>
        <p:spPr>
          <a:xfrm>
            <a:off x="821516" y="640263"/>
            <a:ext cx="6204984" cy="1344975"/>
          </a:xfrm>
        </p:spPr>
        <p:txBody>
          <a:bodyPr>
            <a:normAutofit/>
          </a:bodyPr>
          <a:lstStyle/>
          <a:p>
            <a:r>
              <a:rPr lang="pl-PL" sz="4000"/>
              <a:t>Czas i miejsce akcji</a:t>
            </a:r>
          </a:p>
        </p:txBody>
      </p:sp>
      <p:sp>
        <p:nvSpPr>
          <p:cNvPr id="3" name="Symbol zastępczy zawartości 2">
            <a:extLst>
              <a:ext uri="{FF2B5EF4-FFF2-40B4-BE49-F238E27FC236}">
                <a16:creationId xmlns:a16="http://schemas.microsoft.com/office/drawing/2014/main" id="{39C67BFF-FD0F-759D-2E22-F489092D87E6}"/>
              </a:ext>
            </a:extLst>
          </p:cNvPr>
          <p:cNvSpPr>
            <a:spLocks noGrp="1"/>
          </p:cNvSpPr>
          <p:nvPr>
            <p:ph idx="1"/>
          </p:nvPr>
        </p:nvSpPr>
        <p:spPr>
          <a:xfrm>
            <a:off x="821515" y="2121762"/>
            <a:ext cx="6204984" cy="3626917"/>
          </a:xfrm>
        </p:spPr>
        <p:txBody>
          <a:bodyPr>
            <a:normAutofit/>
          </a:bodyPr>
          <a:lstStyle/>
          <a:p>
            <a:pPr marL="457200" lvl="1" indent="0">
              <a:buNone/>
            </a:pPr>
            <a:r>
              <a:rPr lang="pl-PL" sz="1500"/>
              <a:t>Czas akcji to l</a:t>
            </a:r>
            <a:r>
              <a:rPr lang="pl-PL" sz="1500" i="0">
                <a:effectLst/>
                <a:latin typeface="Ubuntu" panose="020B0504030602030204" pitchFamily="34" charset="0"/>
              </a:rPr>
              <a:t>ata siedemdziesiątych XIX wieku. Czas akcji obejmuje wydarzenia od czasu przyjęcia przez Skawińskiego posady latarnika do opuszczenia przez niego Aspinwall; trwa kilka miesięcy</a:t>
            </a:r>
            <a:br>
              <a:rPr lang="pl-PL" sz="1500"/>
            </a:br>
            <a:endParaRPr lang="pl-PL" sz="1500"/>
          </a:p>
          <a:p>
            <a:pPr marL="457200" lvl="1" indent="0">
              <a:buNone/>
            </a:pPr>
            <a:r>
              <a:rPr lang="pl-PL" sz="1500" i="0">
                <a:effectLst/>
                <a:latin typeface="Ubuntu" panose="020B0504030602030204" pitchFamily="34" charset="0"/>
              </a:rPr>
              <a:t>Czas fabularny natomiast, dzięki informacjom narratora i relacjom Skawińskiego, obejmuje również losy bohatera od 1830 r. Autor dla przedstawienia jego wcześniejszego życia posłużył się metodą retrospekcji - opisuje wcześniejsze losy Skawińskiego, cofając się w czasie.</a:t>
            </a:r>
            <a:br>
              <a:rPr lang="pl-PL" sz="1500"/>
            </a:br>
            <a:endParaRPr lang="pl-PL" sz="1500"/>
          </a:p>
          <a:p>
            <a:pPr marL="457200" lvl="1" indent="0">
              <a:buNone/>
            </a:pPr>
            <a:r>
              <a:rPr lang="pl-PL" sz="1500"/>
              <a:t>Miejscem akcji jest wyspa latarnika niedaleko Aspinwall,                                    leżąca w Zatoce Moskitów, niedaleko Panamy, oraz także sama Panama.</a:t>
            </a:r>
          </a:p>
          <a:p>
            <a:pPr marL="457200" lvl="1" indent="0">
              <a:buNone/>
            </a:pPr>
            <a:endParaRPr lang="pl-PL" sz="1500"/>
          </a:p>
        </p:txBody>
      </p:sp>
      <p:pic>
        <p:nvPicPr>
          <p:cNvPr id="1026" name="Picture 2" descr="Latarnik - Henryk Sienkiewicz - Baba od polskiego">
            <a:extLst>
              <a:ext uri="{FF2B5EF4-FFF2-40B4-BE49-F238E27FC236}">
                <a16:creationId xmlns:a16="http://schemas.microsoft.com/office/drawing/2014/main" id="{5703E55D-6B8C-A355-8BF0-DA844D13A0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70" b="-3"/>
          <a:stretch/>
        </p:blipFill>
        <p:spPr bwMode="auto">
          <a:xfrm>
            <a:off x="7829553" y="306909"/>
            <a:ext cx="4042409"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atarnik&quot; – nowela Henryka Sienkiewicza - EQURS">
            <a:extLst>
              <a:ext uri="{FF2B5EF4-FFF2-40B4-BE49-F238E27FC236}">
                <a16:creationId xmlns:a16="http://schemas.microsoft.com/office/drawing/2014/main" id="{9E18A102-4AFA-80A7-0D93-4E1E6341AF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50" r="11843" b="4"/>
          <a:stretch/>
        </p:blipFill>
        <p:spPr bwMode="auto">
          <a:xfrm>
            <a:off x="7829549" y="2828925"/>
            <a:ext cx="4042410" cy="3388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4728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20" name="Rectangle 821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8DACF8A-E8D2-8518-2FEB-8A522CA66505}"/>
              </a:ext>
            </a:extLst>
          </p:cNvPr>
          <p:cNvSpPr>
            <a:spLocks noGrp="1"/>
          </p:cNvSpPr>
          <p:nvPr>
            <p:ph type="title"/>
          </p:nvPr>
        </p:nvSpPr>
        <p:spPr>
          <a:xfrm>
            <a:off x="5297762" y="329184"/>
            <a:ext cx="6251110" cy="1783080"/>
          </a:xfrm>
        </p:spPr>
        <p:txBody>
          <a:bodyPr anchor="b">
            <a:normAutofit/>
          </a:bodyPr>
          <a:lstStyle/>
          <a:p>
            <a:r>
              <a:rPr lang="pl-PL" sz="5400"/>
              <a:t>Plan wydarzeń</a:t>
            </a:r>
          </a:p>
        </p:txBody>
      </p:sp>
      <p:pic>
        <p:nvPicPr>
          <p:cNvPr id="8198" name="Picture 6" descr="Latarnik - Henryk Sienkiewicz • BookLikes (ISBN:8370320872)">
            <a:extLst>
              <a:ext uri="{FF2B5EF4-FFF2-40B4-BE49-F238E27FC236}">
                <a16:creationId xmlns:a16="http://schemas.microsoft.com/office/drawing/2014/main" id="{0B0C42BF-9F67-A67E-CA0B-85FA298917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90" r="2" b="2"/>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822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C0A43DC0-711B-4F99-263B-8B6E199D2CA3}"/>
              </a:ext>
            </a:extLst>
          </p:cNvPr>
          <p:cNvSpPr>
            <a:spLocks noGrp="1" noChangeArrowheads="1"/>
          </p:cNvSpPr>
          <p:nvPr>
            <p:ph idx="1"/>
          </p:nvPr>
        </p:nvSpPr>
        <p:spPr bwMode="auto">
          <a:xfrm>
            <a:off x="5297762" y="2706624"/>
            <a:ext cx="6251110" cy="348386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endParaRPr kumimoji="0" lang="pl-PL" altLang="pl-PL" sz="1400" b="0" i="0" u="none" strike="noStrike" cap="none" normalizeH="0" baseline="0">
              <a:ln>
                <a:noFill/>
              </a:ln>
              <a:effectLst/>
              <a:latin typeface="Ubuntu"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pl-PL" altLang="pl-PL" sz="1400" b="0" i="0" u="none" strike="noStrike" cap="none" normalizeH="0" baseline="0">
                <a:ln>
                  <a:noFill/>
                </a:ln>
                <a:effectLst/>
                <a:latin typeface="Ubuntu" panose="020B0604020202020204" pitchFamily="34" charset="0"/>
              </a:rPr>
              <a:t>Przyjazd Skawińskiego do Aspinwall, rozmowa z konsulem Falconbridge'em w sprawie przyjęcia do pracy w charakterze latarnika.</a:t>
            </a:r>
          </a:p>
          <a:p>
            <a:pPr marL="0" marR="0" lvl="0" indent="0" defTabSz="914400" rtl="0" eaLnBrk="0" fontAlgn="base" latinLnBrk="0" hangingPunct="0">
              <a:spcBef>
                <a:spcPct val="0"/>
              </a:spcBef>
              <a:spcAft>
                <a:spcPts val="600"/>
              </a:spcAft>
              <a:buClrTx/>
              <a:buSzTx/>
              <a:buFontTx/>
              <a:buChar char="•"/>
              <a:tabLst/>
            </a:pPr>
            <a:r>
              <a:rPr kumimoji="0" lang="pl-PL" altLang="pl-PL" sz="1400" b="0" i="0" u="none" strike="noStrike" cap="none" normalizeH="0" baseline="0">
                <a:ln>
                  <a:noFill/>
                </a:ln>
                <a:effectLst/>
                <a:latin typeface="Ubuntu" panose="020B0604020202020204" pitchFamily="34" charset="0"/>
              </a:rPr>
              <a:t>Wspomnienia nowego latarnika o przeżyciach i doświadczeniach całego życia.</a:t>
            </a:r>
          </a:p>
          <a:p>
            <a:pPr marL="0" marR="0" lvl="0" indent="0" defTabSz="914400" rtl="0" eaLnBrk="0" fontAlgn="base" latinLnBrk="0" hangingPunct="0">
              <a:spcBef>
                <a:spcPct val="0"/>
              </a:spcBef>
              <a:spcAft>
                <a:spcPts val="600"/>
              </a:spcAft>
              <a:buClrTx/>
              <a:buSzTx/>
              <a:buFontTx/>
              <a:buChar char="•"/>
              <a:tabLst/>
            </a:pPr>
            <a:r>
              <a:rPr kumimoji="0" lang="pl-PL" altLang="pl-PL" sz="1400" b="0" i="0" u="none" strike="noStrike" cap="none" normalizeH="0" baseline="0">
                <a:ln>
                  <a:noFill/>
                </a:ln>
                <a:effectLst/>
                <a:latin typeface="Ubuntu" panose="020B0604020202020204" pitchFamily="34" charset="0"/>
              </a:rPr>
              <a:t>Sumienne wykonywanie obowiązków, samotność i monotonia codziennych zajęć.</a:t>
            </a:r>
          </a:p>
          <a:p>
            <a:pPr marL="0" marR="0" lvl="0" indent="0" defTabSz="914400" rtl="0" eaLnBrk="0" fontAlgn="base" latinLnBrk="0" hangingPunct="0">
              <a:spcBef>
                <a:spcPct val="0"/>
              </a:spcBef>
              <a:spcAft>
                <a:spcPts val="600"/>
              </a:spcAft>
              <a:buClrTx/>
              <a:buSzTx/>
              <a:buFontTx/>
              <a:buChar char="•"/>
              <a:tabLst/>
            </a:pPr>
            <a:r>
              <a:rPr kumimoji="0" lang="pl-PL" altLang="pl-PL" sz="1400" b="0" i="0" u="none" strike="noStrike" cap="none" normalizeH="0" baseline="0">
                <a:ln>
                  <a:noFill/>
                </a:ln>
                <a:effectLst/>
                <a:latin typeface="Ubuntu" panose="020B0604020202020204" pitchFamily="34" charset="0"/>
              </a:rPr>
              <a:t>Przysłanie paczki z polskimi książkami.</a:t>
            </a:r>
          </a:p>
          <a:p>
            <a:pPr marL="0" marR="0" lvl="0" indent="0" defTabSz="914400" rtl="0" eaLnBrk="0" fontAlgn="base" latinLnBrk="0" hangingPunct="0">
              <a:spcBef>
                <a:spcPct val="0"/>
              </a:spcBef>
              <a:spcAft>
                <a:spcPts val="600"/>
              </a:spcAft>
              <a:buClrTx/>
              <a:buSzTx/>
              <a:buFontTx/>
              <a:buChar char="•"/>
              <a:tabLst/>
            </a:pPr>
            <a:r>
              <a:rPr kumimoji="0" lang="pl-PL" altLang="pl-PL" sz="1400" b="0" i="0" u="none" strike="noStrike" cap="none" normalizeH="0" baseline="0">
                <a:ln>
                  <a:noFill/>
                </a:ln>
                <a:effectLst/>
                <a:latin typeface="Ubuntu" panose="020B0604020202020204" pitchFamily="34" charset="0"/>
              </a:rPr>
              <a:t>Wyrwanie się z letargu, gwałtowna fala wspomnień z ojczystego kraju.</a:t>
            </a:r>
          </a:p>
          <a:p>
            <a:pPr marL="0" marR="0" lvl="0" indent="0" defTabSz="914400" rtl="0" eaLnBrk="0" fontAlgn="base" latinLnBrk="0" hangingPunct="0">
              <a:spcBef>
                <a:spcPct val="0"/>
              </a:spcBef>
              <a:spcAft>
                <a:spcPts val="600"/>
              </a:spcAft>
              <a:buClrTx/>
              <a:buSzTx/>
              <a:buFontTx/>
              <a:buChar char="•"/>
              <a:tabLst/>
            </a:pPr>
            <a:r>
              <a:rPr kumimoji="0" lang="pl-PL" altLang="pl-PL" sz="1400" b="0" i="0" u="none" strike="noStrike" cap="none" normalizeH="0" baseline="0">
                <a:ln>
                  <a:noFill/>
                </a:ln>
                <a:effectLst/>
                <a:latin typeface="Ubuntu" panose="020B0604020202020204" pitchFamily="34" charset="0"/>
              </a:rPr>
              <a:t>Zaniedbanie obowiązków.</a:t>
            </a:r>
          </a:p>
          <a:p>
            <a:pPr marL="0" marR="0" lvl="0" indent="0" defTabSz="914400" rtl="0" eaLnBrk="0" fontAlgn="base" latinLnBrk="0" hangingPunct="0">
              <a:spcBef>
                <a:spcPct val="0"/>
              </a:spcBef>
              <a:spcAft>
                <a:spcPts val="600"/>
              </a:spcAft>
              <a:buClrTx/>
              <a:buSzTx/>
              <a:buFontTx/>
              <a:buChar char="•"/>
              <a:tabLst/>
            </a:pPr>
            <a:r>
              <a:rPr kumimoji="0" lang="pl-PL" altLang="pl-PL" sz="1400" b="0" i="0" u="none" strike="noStrike" cap="none" normalizeH="0" baseline="0">
                <a:ln>
                  <a:noFill/>
                </a:ln>
                <a:effectLst/>
                <a:latin typeface="Ubuntu" panose="020B0604020202020204" pitchFamily="34" charset="0"/>
              </a:rPr>
              <a:t>Wyrzucenie z pracy.</a:t>
            </a:r>
          </a:p>
          <a:p>
            <a:pPr marL="0" marR="0" lvl="0" indent="0" defTabSz="914400" rtl="0" eaLnBrk="0" fontAlgn="base" latinLnBrk="0" hangingPunct="0">
              <a:spcBef>
                <a:spcPct val="0"/>
              </a:spcBef>
              <a:spcAft>
                <a:spcPts val="600"/>
              </a:spcAft>
              <a:buClrTx/>
              <a:buSzTx/>
              <a:buFontTx/>
              <a:buChar char="•"/>
              <a:tabLst/>
            </a:pPr>
            <a:r>
              <a:rPr kumimoji="0" lang="pl-PL" altLang="pl-PL" sz="1400" b="0" i="0" u="none" strike="noStrike" cap="none" normalizeH="0" baseline="0">
                <a:ln>
                  <a:noFill/>
                </a:ln>
                <a:effectLst/>
                <a:latin typeface="Ubuntu" panose="020B0604020202020204" pitchFamily="34" charset="0"/>
              </a:rPr>
              <a:t>Dalsza tułaczka.</a:t>
            </a:r>
            <a:br>
              <a:rPr kumimoji="0" lang="pl-PL" altLang="pl-PL" sz="1400" b="0" i="0" u="none" strike="noStrike" cap="none" normalizeH="0" baseline="0">
                <a:ln>
                  <a:noFill/>
                </a:ln>
                <a:effectLst/>
              </a:rPr>
            </a:br>
            <a:endParaRPr kumimoji="0" lang="pl-PL" altLang="pl-PL" sz="14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19096877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9" name="Rectangle 92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E2502C19-81D8-E28B-AC3C-D91FEA34E99E}"/>
              </a:ext>
            </a:extLst>
          </p:cNvPr>
          <p:cNvSpPr>
            <a:spLocks noGrp="1"/>
          </p:cNvSpPr>
          <p:nvPr>
            <p:ph type="title"/>
          </p:nvPr>
        </p:nvSpPr>
        <p:spPr>
          <a:xfrm>
            <a:off x="572493" y="238539"/>
            <a:ext cx="11018520" cy="1434415"/>
          </a:xfrm>
        </p:spPr>
        <p:txBody>
          <a:bodyPr anchor="b">
            <a:normAutofit/>
          </a:bodyPr>
          <a:lstStyle/>
          <a:p>
            <a:r>
              <a:rPr lang="pl-PL" sz="5400"/>
              <a:t>Problematyka utworu</a:t>
            </a:r>
          </a:p>
        </p:txBody>
      </p:sp>
      <p:sp>
        <p:nvSpPr>
          <p:cNvPr id="923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ymbol zastępczy zawartości 2">
            <a:extLst>
              <a:ext uri="{FF2B5EF4-FFF2-40B4-BE49-F238E27FC236}">
                <a16:creationId xmlns:a16="http://schemas.microsoft.com/office/drawing/2014/main" id="{3F963BAF-FCDB-19F3-2E25-1F53D01F8BDD}"/>
              </a:ext>
            </a:extLst>
          </p:cNvPr>
          <p:cNvSpPr>
            <a:spLocks noGrp="1"/>
          </p:cNvSpPr>
          <p:nvPr>
            <p:ph idx="1"/>
          </p:nvPr>
        </p:nvSpPr>
        <p:spPr>
          <a:xfrm>
            <a:off x="572493" y="2071316"/>
            <a:ext cx="6713552" cy="4119172"/>
          </a:xfrm>
        </p:spPr>
        <p:txBody>
          <a:bodyPr anchor="t">
            <a:normAutofit/>
          </a:bodyPr>
          <a:lstStyle/>
          <a:p>
            <a:pPr marL="0" indent="0">
              <a:buNone/>
            </a:pPr>
            <a:r>
              <a:rPr lang="pl-PL" sz="1500" b="0" i="0">
                <a:effectLst/>
                <a:latin typeface="AvenirNext"/>
              </a:rPr>
              <a:t>Najważniejszym problemem poruszonym w </a:t>
            </a:r>
            <a:r>
              <a:rPr lang="pl-PL" sz="1500" b="0" i="1">
                <a:effectLst/>
                <a:latin typeface="AvenirNext"/>
              </a:rPr>
              <a:t>Latarniku</a:t>
            </a:r>
            <a:r>
              <a:rPr lang="pl-PL" sz="1500" b="0" i="0">
                <a:effectLst/>
                <a:latin typeface="AvenirNext"/>
              </a:rPr>
              <a:t> Henryka Sienkiewicza jest </a:t>
            </a:r>
            <a:r>
              <a:rPr lang="pl-PL" sz="1500" b="0" i="1">
                <a:effectLst/>
                <a:latin typeface="AvenirNext"/>
              </a:rPr>
              <a:t>tęsknota za ojczyzną</a:t>
            </a:r>
            <a:r>
              <a:rPr lang="pl-PL" sz="1500" b="0" i="0">
                <a:effectLst/>
                <a:latin typeface="AvenirNext"/>
              </a:rPr>
              <a:t> polskiego emigranta, który tułał się po świecie od czterdziestu lat. Główny bohater noweli, Skawiński, mimo że tęskni za krajem, nie do końca uświadamia sobie wielką potrzebę powrotu do ojczyzny czy też kontaktu z polską mową.</a:t>
            </a:r>
          </a:p>
          <a:p>
            <a:pPr marL="0" indent="0">
              <a:buNone/>
            </a:pPr>
            <a:r>
              <a:rPr lang="pl-PL" sz="1500" b="0" i="0">
                <a:effectLst/>
                <a:latin typeface="AvenirNext"/>
              </a:rPr>
              <a:t>Potrzeba myślenia o ojczyźnie została wyparta u Skawińskiego przez dominującą potrzebę odpoczynku po latach niepowodzeń i tułaczki. Momentem przełomowym dla wyjścia na pierwszy plan uczuć patriotycznych jest otrzymanie polskich książek. Skala wzruszenia i wspomnień wywołanych przez lekturę </a:t>
            </a:r>
            <a:r>
              <a:rPr lang="pl-PL" sz="1500" b="0" i="1">
                <a:effectLst/>
                <a:latin typeface="AvenirNext"/>
              </a:rPr>
              <a:t>Pana Tadeusza</a:t>
            </a:r>
            <a:r>
              <a:rPr lang="pl-PL" sz="1500" b="0" i="0">
                <a:effectLst/>
                <a:latin typeface="AvenirNext"/>
              </a:rPr>
              <a:t>, biblii polskiej emigracji, doprowadza do katastrofy w dosłownym i przenośnym znaczeniu tego słowa. Niezapalenie przez Skawińskiego latarni doprowadza do rozbicia się łodzi o skały, a on sam traci posadę latarnika. Z jednej strony utrata wymarzonej posady jest dla niego tragedią, ponieważ musi powrócić na swój tułaczy szlak, ale z drugiej strony w zakończeniu noweli jest pewien  optymizm:</a:t>
            </a:r>
            <a:br>
              <a:rPr lang="pl-PL" sz="1500"/>
            </a:br>
            <a:r>
              <a:rPr lang="pl-PL" sz="1500">
                <a:latin typeface="AvenirNext"/>
              </a:rPr>
              <a:t>m</a:t>
            </a:r>
            <a:r>
              <a:rPr lang="pl-PL" sz="1500" b="0" i="0">
                <a:effectLst/>
                <a:latin typeface="AvenirNext"/>
              </a:rPr>
              <a:t>ożemy przypuszczać, że niezależnie od tego, co stanie się z byłym latarnikiem, ta książka będzie mu towarzyszyć. Być może następny etap jego drogi będzie szczęśliwszy, ponieważ w pewien sposób w książce, odnalazł ojczyznę i utracone wspomnienie domu.</a:t>
            </a:r>
            <a:endParaRPr lang="pl-PL" sz="1500"/>
          </a:p>
        </p:txBody>
      </p:sp>
      <p:pic>
        <p:nvPicPr>
          <p:cNvPr id="9218" name="Picture 2" descr="Ilustrowana klasyka. Latarnik (Henryk Sienkiewicz) książka w księgarni  TaniaKsiazka.pl">
            <a:extLst>
              <a:ext uri="{FF2B5EF4-FFF2-40B4-BE49-F238E27FC236}">
                <a16:creationId xmlns:a16="http://schemas.microsoft.com/office/drawing/2014/main" id="{449D7EAB-49FF-D3E7-E6A3-93D2135E77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95" r="-3" b="-3"/>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7648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D4EEFB4-F47E-E4B0-22B0-76D891FB2EBB}"/>
              </a:ext>
            </a:extLst>
          </p:cNvPr>
          <p:cNvSpPr>
            <a:spLocks noGrp="1"/>
          </p:cNvSpPr>
          <p:nvPr>
            <p:ph type="ctrTitle"/>
          </p:nvPr>
        </p:nvSpPr>
        <p:spPr>
          <a:xfrm>
            <a:off x="890338" y="640080"/>
            <a:ext cx="3734014" cy="3566160"/>
          </a:xfrm>
        </p:spPr>
        <p:txBody>
          <a:bodyPr anchor="b">
            <a:normAutofit/>
          </a:bodyPr>
          <a:lstStyle/>
          <a:p>
            <a:pPr algn="l"/>
            <a:r>
              <a:rPr lang="pl-PL" sz="5400"/>
              <a:t>Dziady cz II</a:t>
            </a:r>
          </a:p>
        </p:txBody>
      </p:sp>
      <p:sp>
        <p:nvSpPr>
          <p:cNvPr id="3" name="Podtytuł 2">
            <a:extLst>
              <a:ext uri="{FF2B5EF4-FFF2-40B4-BE49-F238E27FC236}">
                <a16:creationId xmlns:a16="http://schemas.microsoft.com/office/drawing/2014/main" id="{6CB39F5C-B921-B3A1-37EF-F98172204EF9}"/>
              </a:ext>
            </a:extLst>
          </p:cNvPr>
          <p:cNvSpPr>
            <a:spLocks noGrp="1"/>
          </p:cNvSpPr>
          <p:nvPr>
            <p:ph type="subTitle" idx="1"/>
          </p:nvPr>
        </p:nvSpPr>
        <p:spPr>
          <a:xfrm>
            <a:off x="890339" y="4636008"/>
            <a:ext cx="3734014" cy="1572768"/>
          </a:xfrm>
        </p:spPr>
        <p:txBody>
          <a:bodyPr>
            <a:normAutofit/>
          </a:bodyPr>
          <a:lstStyle/>
          <a:p>
            <a:pPr algn="l"/>
            <a:r>
              <a:rPr lang="pl-PL" dirty="0"/>
              <a:t>Adam Mickiewicz</a:t>
            </a:r>
            <a:endParaRPr lang="pl-PL"/>
          </a:p>
        </p:txBody>
      </p:sp>
      <p:sp>
        <p:nvSpPr>
          <p:cNvPr id="410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Dziady część II Adama Mickiewicza: streszczenie, opracowanie, bohaterowie |  Rozrywka Radio ZET">
            <a:extLst>
              <a:ext uri="{FF2B5EF4-FFF2-40B4-BE49-F238E27FC236}">
                <a16:creationId xmlns:a16="http://schemas.microsoft.com/office/drawing/2014/main" id="{A34E0BA3-B1B7-B51B-F3C1-D4B41CC9AD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165" r="29415"/>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5946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80CB27-6BF0-8B0B-03D7-0DE37DD8FD5B}"/>
              </a:ext>
            </a:extLst>
          </p:cNvPr>
          <p:cNvSpPr>
            <a:spLocks noGrp="1"/>
          </p:cNvSpPr>
          <p:nvPr>
            <p:ph type="title"/>
          </p:nvPr>
        </p:nvSpPr>
        <p:spPr/>
        <p:txBody>
          <a:bodyPr/>
          <a:lstStyle/>
          <a:p>
            <a:r>
              <a:rPr lang="pl-PL"/>
              <a:t>Geneza utworu</a:t>
            </a:r>
            <a:endParaRPr lang="pl-PL" dirty="0"/>
          </a:p>
        </p:txBody>
      </p:sp>
      <p:sp>
        <p:nvSpPr>
          <p:cNvPr id="3" name="Symbol zastępczy zawartości 2">
            <a:extLst>
              <a:ext uri="{FF2B5EF4-FFF2-40B4-BE49-F238E27FC236}">
                <a16:creationId xmlns:a16="http://schemas.microsoft.com/office/drawing/2014/main" id="{AFB89A88-B9BA-FF87-C85B-6C302933BBF9}"/>
              </a:ext>
            </a:extLst>
          </p:cNvPr>
          <p:cNvSpPr>
            <a:spLocks noGrp="1"/>
          </p:cNvSpPr>
          <p:nvPr>
            <p:ph idx="1"/>
          </p:nvPr>
        </p:nvSpPr>
        <p:spPr/>
        <p:txBody>
          <a:bodyPr>
            <a:normAutofit fontScale="85000" lnSpcReduction="20000"/>
          </a:bodyPr>
          <a:lstStyle/>
          <a:p>
            <a:pPr marL="0" indent="0" algn="l">
              <a:buNone/>
            </a:pPr>
            <a:r>
              <a:rPr lang="pl-PL" i="0" dirty="0">
                <a:effectLst/>
                <a:latin typeface="arial" panose="020B0604020202020204" pitchFamily="34" charset="0"/>
              </a:rPr>
              <a:t>Utwór zrodził się na podstawie wyobraźni i wiary poety w istnienie innej, niż tylko ziemska, rzeczywistości.</a:t>
            </a:r>
          </a:p>
          <a:p>
            <a:pPr marL="0" indent="0" algn="l">
              <a:buNone/>
            </a:pPr>
            <a:r>
              <a:rPr lang="pl-PL" i="0" dirty="0">
                <a:effectLst/>
                <a:latin typeface="arial" panose="020B0604020202020204" pitchFamily="34" charset="0"/>
              </a:rPr>
              <a:t>Inspiracją bezpośrednią do napisania dramatu było obchodzenie w Prusach, na Litwie i w Kurlandii (dzisiejsza Łotwa) obrzędu mającego swój rodowód jeszcze w czasach pogańskich, kontynuowanego przez prosty lud.</a:t>
            </a:r>
          </a:p>
          <a:p>
            <a:pPr marL="0" indent="0">
              <a:buNone/>
            </a:pPr>
            <a:r>
              <a:rPr lang="pl-PL" i="0" dirty="0">
                <a:solidFill>
                  <a:srgbClr val="333333"/>
                </a:solidFill>
                <a:effectLst/>
                <a:latin typeface="Ubuntu" panose="020B0504030602030204" pitchFamily="34" charset="0"/>
              </a:rPr>
              <a:t>Uroczystość zwana Dziadami, obchodzona  była w przeddzień Zaduszek.</a:t>
            </a:r>
          </a:p>
          <a:p>
            <a:pPr marL="0" indent="0">
              <a:buNone/>
            </a:pPr>
            <a:r>
              <a:rPr lang="pl-PL" i="0" dirty="0">
                <a:solidFill>
                  <a:srgbClr val="333333"/>
                </a:solidFill>
                <a:effectLst/>
                <a:latin typeface="Ubuntu" panose="020B0504030602030204" pitchFamily="34" charset="0"/>
              </a:rPr>
              <a:t>Obrzęd ten, sięgający swymi korzeniami czasów pogańskich, nazywał się inaczej „ucztą kozła”. Było to prawdziwe misterium, któremu przewodniczył tak zwany „koźlarz” (albo „</a:t>
            </a:r>
            <a:r>
              <a:rPr lang="pl-PL" i="0" dirty="0" err="1">
                <a:solidFill>
                  <a:srgbClr val="333333"/>
                </a:solidFill>
                <a:effectLst/>
                <a:latin typeface="Ubuntu" panose="020B0504030602030204" pitchFamily="34" charset="0"/>
              </a:rPr>
              <a:t>huslar</a:t>
            </a:r>
            <a:r>
              <a:rPr lang="pl-PL" i="0" dirty="0">
                <a:solidFill>
                  <a:srgbClr val="333333"/>
                </a:solidFill>
                <a:effectLst/>
                <a:latin typeface="Ubuntu" panose="020B0504030602030204" pitchFamily="34" charset="0"/>
              </a:rPr>
              <a:t>”, „guślarz”), ktoś w rodzaju odprawiającego całą ceremonię kapłana i poety w jednej osobie. W czasie „uczty kozła” wywoływano dusze nieboszczyków, karmiono je i pojono, przynosząc im tym samym, jak powszechnie wierzono, ulgę oraz wysłuchiwano ich porad, nauk, ostrzeżeń.</a:t>
            </a:r>
            <a:br>
              <a:rPr lang="pl-PL" dirty="0"/>
            </a:br>
            <a:br>
              <a:rPr lang="pl-PL" i="0" dirty="0">
                <a:solidFill>
                  <a:srgbClr val="BDC1C6"/>
                </a:solidFill>
                <a:effectLst/>
                <a:latin typeface="arial" panose="020B0604020202020204" pitchFamily="34" charset="0"/>
              </a:rPr>
            </a:br>
            <a:endParaRPr lang="pl-PL" dirty="0"/>
          </a:p>
        </p:txBody>
      </p:sp>
      <p:pic>
        <p:nvPicPr>
          <p:cNvPr id="7170" name="Picture 2" descr="Dziady” cz. II A. Mickiewicza [motto]">
            <a:extLst>
              <a:ext uri="{FF2B5EF4-FFF2-40B4-BE49-F238E27FC236}">
                <a16:creationId xmlns:a16="http://schemas.microsoft.com/office/drawing/2014/main" id="{DEDB3CD3-AD36-E2B4-7832-6FADA4AC9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5488" y="365125"/>
            <a:ext cx="3838575"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7810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79AE812-84AD-04C2-F62C-3111E9ED25E9}"/>
              </a:ext>
            </a:extLst>
          </p:cNvPr>
          <p:cNvSpPr>
            <a:spLocks noGrp="1"/>
          </p:cNvSpPr>
          <p:nvPr>
            <p:ph type="title"/>
          </p:nvPr>
        </p:nvSpPr>
        <p:spPr>
          <a:xfrm>
            <a:off x="640080" y="4777739"/>
            <a:ext cx="3418990" cy="1412119"/>
          </a:xfrm>
        </p:spPr>
        <p:txBody>
          <a:bodyPr>
            <a:normAutofit/>
          </a:bodyPr>
          <a:lstStyle/>
          <a:p>
            <a:r>
              <a:rPr lang="pl-PL" sz="4800"/>
              <a:t>Czas i miejsce akcji</a:t>
            </a:r>
          </a:p>
        </p:txBody>
      </p:sp>
      <p:pic>
        <p:nvPicPr>
          <p:cNvPr id="6" name="Picture 2" descr="Dziady część II (Książka) Download - Pobierz za Darmo">
            <a:extLst>
              <a:ext uri="{FF2B5EF4-FFF2-40B4-BE49-F238E27FC236}">
                <a16:creationId xmlns:a16="http://schemas.microsoft.com/office/drawing/2014/main" id="{27326901-B899-82E2-910A-A3FEA30FF6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547" b="13601"/>
          <a:stretch/>
        </p:blipFill>
        <p:spPr bwMode="auto">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26"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ymbol zastępczy zawartości 2">
            <a:extLst>
              <a:ext uri="{FF2B5EF4-FFF2-40B4-BE49-F238E27FC236}">
                <a16:creationId xmlns:a16="http://schemas.microsoft.com/office/drawing/2014/main" id="{52850A6A-17A6-3E1E-3593-669972D6F7ED}"/>
              </a:ext>
            </a:extLst>
          </p:cNvPr>
          <p:cNvSpPr>
            <a:spLocks noGrp="1"/>
          </p:cNvSpPr>
          <p:nvPr>
            <p:ph idx="1"/>
          </p:nvPr>
        </p:nvSpPr>
        <p:spPr>
          <a:xfrm>
            <a:off x="4654294" y="4777739"/>
            <a:ext cx="6897626" cy="1399223"/>
          </a:xfrm>
        </p:spPr>
        <p:txBody>
          <a:bodyPr anchor="ctr">
            <a:normAutofit/>
          </a:bodyPr>
          <a:lstStyle/>
          <a:p>
            <a:pPr marL="0" indent="0">
              <a:buNone/>
            </a:pPr>
            <a:r>
              <a:rPr lang="pl-PL" sz="2200" i="0">
                <a:effectLst/>
                <a:latin typeface="arial" panose="020B0604020202020204" pitchFamily="34" charset="0"/>
              </a:rPr>
              <a:t>Akcja</a:t>
            </a:r>
            <a:r>
              <a:rPr lang="pl-PL" sz="2200" b="1" i="0">
                <a:effectLst/>
                <a:latin typeface="arial" panose="020B0604020202020204" pitchFamily="34" charset="0"/>
              </a:rPr>
              <a:t> </a:t>
            </a:r>
            <a:r>
              <a:rPr lang="pl-PL" sz="2200" i="0">
                <a:effectLst/>
                <a:latin typeface="arial" panose="020B0604020202020204" pitchFamily="34" charset="0"/>
              </a:rPr>
              <a:t>II cz. Dziadów rozgrywa się w przeddzień Zaduszek w cmentarnej kaplicy. Dokładny czas akcji nie jest określony, nie wiemy który to rok.</a:t>
            </a:r>
            <a:endParaRPr lang="pl-PL" sz="2200"/>
          </a:p>
        </p:txBody>
      </p:sp>
    </p:spTree>
    <p:extLst>
      <p:ext uri="{BB962C8B-B14F-4D97-AF65-F5344CB8AC3E}">
        <p14:creationId xmlns:p14="http://schemas.microsoft.com/office/powerpoint/2010/main" val="7364922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3" name="Rectangle 513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17ECBFB-567C-D76A-DB7F-ED1BA704F46B}"/>
              </a:ext>
            </a:extLst>
          </p:cNvPr>
          <p:cNvSpPr>
            <a:spLocks noGrp="1"/>
          </p:cNvSpPr>
          <p:nvPr>
            <p:ph type="title"/>
          </p:nvPr>
        </p:nvSpPr>
        <p:spPr>
          <a:xfrm>
            <a:off x="640080" y="325369"/>
            <a:ext cx="4368602" cy="1956841"/>
          </a:xfrm>
        </p:spPr>
        <p:txBody>
          <a:bodyPr anchor="b">
            <a:normAutofit/>
          </a:bodyPr>
          <a:lstStyle/>
          <a:p>
            <a:r>
              <a:rPr lang="pl-PL" sz="5400"/>
              <a:t>Plan wydarzeń</a:t>
            </a:r>
          </a:p>
        </p:txBody>
      </p:sp>
      <p:sp>
        <p:nvSpPr>
          <p:cNvPr id="514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a:extLst>
              <a:ext uri="{FF2B5EF4-FFF2-40B4-BE49-F238E27FC236}">
                <a16:creationId xmlns:a16="http://schemas.microsoft.com/office/drawing/2014/main" id="{A976E9B4-9887-856C-1141-A740F9198912}"/>
              </a:ext>
            </a:extLst>
          </p:cNvPr>
          <p:cNvSpPr>
            <a:spLocks noGrp="1" noChangeArrowheads="1"/>
          </p:cNvSpPr>
          <p:nvPr>
            <p:ph idx="1"/>
          </p:nvPr>
        </p:nvSpPr>
        <p:spPr bwMode="auto">
          <a:xfrm>
            <a:off x="640080" y="2872899"/>
            <a:ext cx="4243589" cy="332066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endParaRPr kumimoji="0" lang="pl-PL" altLang="pl-PL" sz="2000" b="0" i="0" u="none" strike="noStrike" cap="none" normalizeH="0" baseline="0">
              <a:ln>
                <a:noFill/>
              </a:ln>
              <a:effectLst/>
              <a:latin typeface="Ubuntu" panose="020B0504030602030204" pitchFamily="34" charset="0"/>
            </a:endParaRPr>
          </a:p>
          <a:p>
            <a:pPr marL="0" marR="0" lvl="0" indent="0" defTabSz="914400" rtl="0" eaLnBrk="0" fontAlgn="base" latinLnBrk="0" hangingPunct="0">
              <a:spcBef>
                <a:spcPct val="0"/>
              </a:spcBef>
              <a:spcAft>
                <a:spcPts val="600"/>
              </a:spcAft>
              <a:buClrTx/>
              <a:buSzTx/>
              <a:buFontTx/>
              <a:buChar char="•"/>
              <a:tabLst/>
            </a:pPr>
            <a:r>
              <a:rPr kumimoji="0" lang="pl-PL" altLang="pl-PL" sz="2000" b="0" i="0" u="none" strike="noStrike" cap="none" normalizeH="0" baseline="0">
                <a:ln>
                  <a:noFill/>
                </a:ln>
                <a:effectLst/>
                <a:latin typeface="Ubuntu" panose="020B0504030602030204" pitchFamily="34" charset="0"/>
              </a:rPr>
              <a:t>Zgromadzenie wieśniaków w kaplicy.</a:t>
            </a:r>
          </a:p>
          <a:p>
            <a:pPr marL="0" marR="0" lvl="0" indent="0" defTabSz="914400" rtl="0" eaLnBrk="0" fontAlgn="base" latinLnBrk="0" hangingPunct="0">
              <a:spcBef>
                <a:spcPct val="0"/>
              </a:spcBef>
              <a:spcAft>
                <a:spcPts val="600"/>
              </a:spcAft>
              <a:buClrTx/>
              <a:buSzTx/>
              <a:buFontTx/>
              <a:buChar char="•"/>
              <a:tabLst/>
            </a:pPr>
            <a:r>
              <a:rPr kumimoji="0" lang="pl-PL" altLang="pl-PL" sz="2000" b="0" i="0" u="none" strike="noStrike" cap="none" normalizeH="0" baseline="0">
                <a:ln>
                  <a:noFill/>
                </a:ln>
                <a:effectLst/>
                <a:latin typeface="Ubuntu" panose="020B0504030602030204" pitchFamily="34" charset="0"/>
              </a:rPr>
              <a:t>Przybycie dusz dzieci - Józia i Rózi.</a:t>
            </a:r>
          </a:p>
          <a:p>
            <a:pPr marL="0" marR="0" lvl="0" indent="0" defTabSz="914400" rtl="0" eaLnBrk="0" fontAlgn="b" latinLnBrk="0" hangingPunct="0">
              <a:spcBef>
                <a:spcPct val="0"/>
              </a:spcBef>
              <a:spcAft>
                <a:spcPts val="600"/>
              </a:spcAft>
              <a:buClrTx/>
              <a:buSzTx/>
              <a:buFontTx/>
              <a:buChar char="•"/>
              <a:tabLst/>
            </a:pPr>
            <a:r>
              <a:rPr lang="pl-PL" altLang="pl-PL" sz="2000">
                <a:latin typeface="Ubuntu" panose="020B0504030602030204" pitchFamily="34" charset="0"/>
              </a:rPr>
              <a:t>Wywołanie Widma</a:t>
            </a:r>
            <a:r>
              <a:rPr kumimoji="0" lang="pl-PL" altLang="pl-PL" sz="2000" b="0" i="0" u="none" strike="noStrike" cap="none" normalizeH="0" baseline="0">
                <a:ln>
                  <a:noFill/>
                </a:ln>
                <a:effectLst/>
                <a:latin typeface="Ubuntu" panose="020B0504030602030204" pitchFamily="34" charset="0"/>
              </a:rPr>
              <a:t> złego Pana.</a:t>
            </a:r>
          </a:p>
          <a:p>
            <a:pPr marL="0" marR="0" lvl="0" indent="0" defTabSz="914400" rtl="0" eaLnBrk="0" fontAlgn="b" latinLnBrk="0" hangingPunct="0">
              <a:spcBef>
                <a:spcPct val="0"/>
              </a:spcBef>
              <a:spcAft>
                <a:spcPts val="600"/>
              </a:spcAft>
              <a:buClrTx/>
              <a:buSzTx/>
              <a:buFontTx/>
              <a:buChar char="•"/>
              <a:tabLst/>
            </a:pPr>
            <a:r>
              <a:rPr kumimoji="0" lang="pl-PL" altLang="pl-PL" sz="2000" b="0" i="0" u="none" strike="noStrike" cap="none" normalizeH="0" baseline="0">
                <a:ln>
                  <a:noFill/>
                </a:ln>
                <a:effectLst/>
                <a:latin typeface="Ubuntu" panose="020B0504030602030204" pitchFamily="34" charset="0"/>
              </a:rPr>
              <a:t>Skarga pasterki Zosi.</a:t>
            </a:r>
          </a:p>
          <a:p>
            <a:pPr marL="0" marR="0" lvl="0" indent="0" defTabSz="914400" rtl="0" eaLnBrk="0" fontAlgn="b" latinLnBrk="0" hangingPunct="0">
              <a:spcBef>
                <a:spcPct val="0"/>
              </a:spcBef>
              <a:spcAft>
                <a:spcPts val="600"/>
              </a:spcAft>
              <a:buClrTx/>
              <a:buSzTx/>
              <a:buFontTx/>
              <a:buChar char="•"/>
              <a:tabLst/>
            </a:pPr>
            <a:r>
              <a:rPr kumimoji="0" lang="pl-PL" altLang="pl-PL" sz="2000" b="0" i="0" u="none" strike="noStrike" cap="none" normalizeH="0" baseline="0">
                <a:ln>
                  <a:noFill/>
                </a:ln>
                <a:effectLst/>
                <a:latin typeface="Ubuntu" panose="020B0504030602030204" pitchFamily="34" charset="0"/>
              </a:rPr>
              <a:t>Tajemnicza zjawa młodzieńca.</a:t>
            </a:r>
          </a:p>
          <a:p>
            <a:pPr marL="0" marR="0" lvl="0" indent="0" defTabSz="914400" rtl="0" eaLnBrk="0" fontAlgn="b" latinLnBrk="0" hangingPunct="0">
              <a:spcBef>
                <a:spcPct val="0"/>
              </a:spcBef>
              <a:spcAft>
                <a:spcPts val="600"/>
              </a:spcAft>
              <a:buClrTx/>
              <a:buSzTx/>
              <a:buFontTx/>
              <a:buChar char="•"/>
              <a:tabLst/>
            </a:pPr>
            <a:r>
              <a:rPr kumimoji="0" lang="pl-PL" altLang="pl-PL" sz="2000" b="0" i="0" u="none" strike="noStrike" cap="none" normalizeH="0" baseline="0">
                <a:ln>
                  <a:noFill/>
                </a:ln>
                <a:effectLst/>
                <a:latin typeface="Ubuntu" panose="020B0504030602030204" pitchFamily="34" charset="0"/>
              </a:rPr>
              <a:t>Wyprowadzenie z kaplicy pasterki i ducha.</a:t>
            </a:r>
            <a:endParaRPr kumimoji="0" lang="pl-PL" altLang="pl-PL" sz="2000" b="0" i="0" u="none" strike="noStrike" cap="none" normalizeH="0" baseline="0">
              <a:ln>
                <a:noFill/>
              </a:ln>
              <a:effectLst/>
              <a:latin typeface="Arial" panose="020B0604020202020204" pitchFamily="34" charset="0"/>
            </a:endParaRPr>
          </a:p>
        </p:txBody>
      </p:sp>
      <p:pic>
        <p:nvPicPr>
          <p:cNvPr id="5122" name="Picture 2" descr="Dziady Część II | Bilety Online, Opis, Recenzje | 2022, 2023 - biletyna.pl">
            <a:extLst>
              <a:ext uri="{FF2B5EF4-FFF2-40B4-BE49-F238E27FC236}">
                <a16:creationId xmlns:a16="http://schemas.microsoft.com/office/drawing/2014/main" id="{540146F8-81C5-FAAE-2FC6-F4EBC81FC4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17" r="2" b="25848"/>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3885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1590</Words>
  <Application>Microsoft Office PowerPoint</Application>
  <PresentationFormat>Panoramiczny</PresentationFormat>
  <Paragraphs>73</Paragraphs>
  <Slides>17</Slides>
  <Notes>0</Notes>
  <HiddenSlides>0</HiddenSlides>
  <MMClips>0</MMClips>
  <ScaleCrop>false</ScaleCrop>
  <HeadingPairs>
    <vt:vector size="6" baseType="variant">
      <vt:variant>
        <vt:lpstr>Używane czcionki</vt:lpstr>
      </vt:variant>
      <vt:variant>
        <vt:i4>8</vt:i4>
      </vt:variant>
      <vt:variant>
        <vt:lpstr>Motyw</vt:lpstr>
      </vt:variant>
      <vt:variant>
        <vt:i4>1</vt:i4>
      </vt:variant>
      <vt:variant>
        <vt:lpstr>Tytuły slajdów</vt:lpstr>
      </vt:variant>
      <vt:variant>
        <vt:i4>17</vt:i4>
      </vt:variant>
    </vt:vector>
  </HeadingPairs>
  <TitlesOfParts>
    <vt:vector size="26" baseType="lpstr">
      <vt:lpstr>Arial</vt:lpstr>
      <vt:lpstr>Arial</vt:lpstr>
      <vt:lpstr>AvenirNext</vt:lpstr>
      <vt:lpstr>Calibri</vt:lpstr>
      <vt:lpstr>Calibri Light</vt:lpstr>
      <vt:lpstr>Open Sans</vt:lpstr>
      <vt:lpstr>Roboto</vt:lpstr>
      <vt:lpstr>Ubuntu</vt:lpstr>
      <vt:lpstr>Motyw pakietu Office</vt:lpstr>
      <vt:lpstr>Latarnik </vt:lpstr>
      <vt:lpstr>Geneza utworu</vt:lpstr>
      <vt:lpstr>Czas i miejsce akcji</vt:lpstr>
      <vt:lpstr>Plan wydarzeń</vt:lpstr>
      <vt:lpstr>Problematyka utworu</vt:lpstr>
      <vt:lpstr>Dziady cz II</vt:lpstr>
      <vt:lpstr>Geneza utworu</vt:lpstr>
      <vt:lpstr>Czas i miejsce akcji</vt:lpstr>
      <vt:lpstr>Plan wydarzeń</vt:lpstr>
      <vt:lpstr>Problematyka utworu</vt:lpstr>
      <vt:lpstr>Quo vadis</vt:lpstr>
      <vt:lpstr>Geneza utworu</vt:lpstr>
      <vt:lpstr>Czas i miejsce akcji</vt:lpstr>
      <vt:lpstr>Plan wydarzeń</vt:lpstr>
      <vt:lpstr>Problematyka utworu</vt:lpstr>
      <vt:lpstr>Problematyka cz 2</vt:lpstr>
      <vt:lpstr>Dziękuję za uwagę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Latarnik</dc:title>
  <dc:creator>stas g</dc:creator>
  <cp:lastModifiedBy>Justyna Knop</cp:lastModifiedBy>
  <cp:revision>6</cp:revision>
  <dcterms:created xsi:type="dcterms:W3CDTF">2022-06-05T12:34:52Z</dcterms:created>
  <dcterms:modified xsi:type="dcterms:W3CDTF">2022-06-05T21:46:27Z</dcterms:modified>
</cp:coreProperties>
</file>