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15"/>
  </p:notesMasterIdLst>
  <p:handoutMasterIdLst>
    <p:handoutMasterId r:id="rId16"/>
  </p:handoutMasterIdLst>
  <p:sldIdLst>
    <p:sldId id="258" r:id="rId2"/>
    <p:sldId id="259" r:id="rId3"/>
    <p:sldId id="260" r:id="rId4"/>
    <p:sldId id="261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14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54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143000" y="1122680"/>
            <a:ext cx="6858635" cy="23882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algn="ctr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 sz="1800"/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143000" y="3602355"/>
            <a:ext cx="6858635" cy="16554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 latinLnBrk="0">
              <a:buFontTx/>
              <a:buNone/>
              <a:defRPr lang="en-GB" altLang="en-US" sz="2400"/>
            </a:lvl1pPr>
            <a:lvl2pPr marL="457200" lvl="1" indent="0" algn="ctr" latinLnBrk="0">
              <a:buFontTx/>
              <a:buNone/>
              <a:defRPr lang="en-GB" altLang="en-US" sz="2000"/>
            </a:lvl2pPr>
            <a:lvl3pPr marL="914400" lvl="2" indent="0" algn="ctr" latinLnBrk="0">
              <a:buFontTx/>
              <a:buNone/>
              <a:defRPr lang="en-GB" altLang="en-US" sz="1800"/>
            </a:lvl3pPr>
            <a:lvl4pPr marL="1371600" lvl="3" indent="0" algn="ctr" latinLnBrk="0">
              <a:buFontTx/>
              <a:buNone/>
              <a:defRPr lang="en-GB" altLang="en-US" sz="1600"/>
            </a:lvl4pPr>
            <a:lvl5pPr marL="1828800" lvl="4" indent="0" algn="ctr" latinLnBrk="0">
              <a:buFontTx/>
              <a:buNone/>
              <a:defRPr lang="en-GB" altLang="en-US" sz="1600"/>
            </a:lvl5pPr>
            <a:lvl6pPr marL="2286000" lvl="5" indent="0" algn="ctr" latinLnBrk="0">
              <a:buFontTx/>
              <a:buNone/>
              <a:defRPr lang="en-GB" altLang="en-US" sz="1600"/>
            </a:lvl6pPr>
            <a:lvl7pPr marL="2743200" lvl="6" indent="0" algn="ctr" latinLnBrk="0">
              <a:buFontTx/>
              <a:buNone/>
              <a:defRPr lang="en-GB" altLang="en-US" sz="1600"/>
            </a:lvl7pPr>
            <a:lvl8pPr marL="3200400" lvl="7" indent="0" algn="ctr" latinLnBrk="0">
              <a:buFontTx/>
              <a:buNone/>
              <a:defRPr lang="en-GB" altLang="en-US" sz="1600"/>
            </a:lvl8pPr>
            <a:lvl9pPr marL="3657600" lvl="8" indent="0" algn="ctr" latinLnBrk="0">
              <a:buFontTx/>
              <a:buNone/>
              <a:defRPr lang="en-GB" altLang="en-US" sz="1600"/>
            </a:lvl9pPr>
          </a:lstStyle>
          <a:p>
            <a:pPr marL="0" indent="0" latinLnBrk="0">
              <a:buFontTx/>
              <a:buNone/>
            </a:pPr>
            <a:r>
              <a:rPr lang="ko-KR" altLang="en-US" sz="1800"/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2022-12-11</a:t>
            </a:fld>
            <a:endParaRPr lang="ko-KR" altLang="en-US" sz="1800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73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 sz="1800"/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28650" y="1825625"/>
            <a:ext cx="7887335" cy="4351655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마스터 텍스트 스타일 편집</a:t>
            </a: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둘째 수준</a:t>
            </a: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셋째 수준</a:t>
            </a: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2022-12-11</a:t>
            </a:fld>
            <a:endParaRPr lang="ko-KR" altLang="en-US" sz="1800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2155"/>
          </a:xfrm>
          <a:prstGeom prst="rect">
            <a:avLst/>
          </a:prstGeom>
        </p:spPr>
        <p:txBody>
          <a:bodyPr vert="eaVert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 sz="1800"/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2155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마스터 텍스트 스타일 편집</a:t>
            </a: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둘째 수준</a:t>
            </a: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셋째 수준</a:t>
            </a: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2022-12-11</a:t>
            </a:fld>
            <a:endParaRPr lang="ko-KR" altLang="en-US" sz="1800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73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 sz="1800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28650" y="1825625"/>
            <a:ext cx="7887335" cy="4351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마스터 텍스트 스타일 편집</a:t>
            </a: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둘째 수준</a:t>
            </a: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셋째 수준</a:t>
            </a: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2022-12-11</a:t>
            </a:fld>
            <a:endParaRPr lang="ko-KR" altLang="en-US" sz="1800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23570" y="1710055"/>
            <a:ext cx="7887335" cy="285305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 sz="1800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23570" y="4589780"/>
            <a:ext cx="7887335" cy="15005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latinLnBrk="0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latinLnBrk="0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 sz="1800"/>
              <a:t>마스터 텍스트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2022-12-11</a:t>
            </a:fld>
            <a:endParaRPr lang="ko-KR" altLang="en-US" sz="1800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73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 sz="1800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sz="half" idx="1"/>
          </p:nvPr>
        </p:nvSpPr>
        <p:spPr>
          <a:xfrm>
            <a:off x="628650" y="1825625"/>
            <a:ext cx="3886835" cy="4351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마스터 텍스트 스타일 편집</a:t>
            </a: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둘째 수준</a:t>
            </a: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셋째 수준</a:t>
            </a: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sz="half" idx="2"/>
          </p:nvPr>
        </p:nvSpPr>
        <p:spPr>
          <a:xfrm>
            <a:off x="4629150" y="1825625"/>
            <a:ext cx="3886835" cy="4351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마스터 텍스트 스타일 편집</a:t>
            </a: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둘째 수준</a:t>
            </a: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셋째 수준</a:t>
            </a: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2022-12-11</a:t>
            </a:fld>
            <a:endParaRPr lang="ko-KR" altLang="en-US" sz="1800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29920" y="365125"/>
            <a:ext cx="78873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 sz="1800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30555" y="1681480"/>
            <a:ext cx="3867785" cy="82359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lvl="1" indent="0" latinLnBrk="0">
              <a:buFontTx/>
              <a:buNone/>
              <a:defRPr lang="en-GB" altLang="en-US" sz="2000" b="1"/>
            </a:lvl2pPr>
            <a:lvl3pPr marL="914400" lvl="2" indent="0" latinLnBrk="0">
              <a:buFontTx/>
              <a:buNone/>
              <a:defRPr lang="en-GB" altLang="en-US" sz="1800" b="1"/>
            </a:lvl3pPr>
            <a:lvl4pPr marL="1371600" lvl="3" indent="0" latinLnBrk="0">
              <a:buFontTx/>
              <a:buNone/>
              <a:defRPr lang="en-GB" altLang="en-US" sz="1600" b="1"/>
            </a:lvl4pPr>
            <a:lvl5pPr marL="1828800" lvl="4" indent="0" latinLnBrk="0">
              <a:buFontTx/>
              <a:buNone/>
              <a:defRPr lang="en-GB" altLang="en-US" sz="1600" b="1"/>
            </a:lvl5pPr>
            <a:lvl6pPr marL="2286000" lvl="5" indent="0" latinLnBrk="0">
              <a:buFontTx/>
              <a:buNone/>
              <a:defRPr lang="en-GB" altLang="en-US" sz="1600" b="1"/>
            </a:lvl6pPr>
            <a:lvl7pPr marL="2743200" lvl="6" indent="0" latinLnBrk="0">
              <a:buFontTx/>
              <a:buNone/>
              <a:defRPr lang="en-GB" altLang="en-US" sz="1600" b="1"/>
            </a:lvl7pPr>
            <a:lvl8pPr marL="3200400" lvl="7" indent="0" latinLnBrk="0">
              <a:buFontTx/>
              <a:buNone/>
              <a:defRPr lang="en-GB" altLang="en-US" sz="1600" b="1"/>
            </a:lvl8pPr>
            <a:lvl9pPr marL="3657600" lvl="8" indent="0" latinLnBrk="0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 sz="1800"/>
              <a:t>마스터 텍스트 스타일 편집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sz="half" idx="2"/>
          </p:nvPr>
        </p:nvSpPr>
        <p:spPr>
          <a:xfrm>
            <a:off x="630555" y="2505075"/>
            <a:ext cx="3867785" cy="36849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마스터 텍스트 스타일 편집</a:t>
            </a: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둘째 수준</a:t>
            </a: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셋째 수준</a:t>
            </a: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sz="quarter" idx="3"/>
          </p:nvPr>
        </p:nvSpPr>
        <p:spPr>
          <a:xfrm>
            <a:off x="4628515" y="1681480"/>
            <a:ext cx="3888105" cy="82359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lvl="1" indent="0" latinLnBrk="0">
              <a:buFontTx/>
              <a:buNone/>
              <a:defRPr lang="en-GB" altLang="en-US" sz="2000" b="1"/>
            </a:lvl2pPr>
            <a:lvl3pPr marL="914400" lvl="2" indent="0" latinLnBrk="0">
              <a:buFontTx/>
              <a:buNone/>
              <a:defRPr lang="en-GB" altLang="en-US" sz="1800" b="1"/>
            </a:lvl3pPr>
            <a:lvl4pPr marL="1371600" lvl="3" indent="0" latinLnBrk="0">
              <a:buFontTx/>
              <a:buNone/>
              <a:defRPr lang="en-GB" altLang="en-US" sz="1600" b="1"/>
            </a:lvl4pPr>
            <a:lvl5pPr marL="1828800" lvl="4" indent="0" latinLnBrk="0">
              <a:buFontTx/>
              <a:buNone/>
              <a:defRPr lang="en-GB" altLang="en-US" sz="1600" b="1"/>
            </a:lvl5pPr>
            <a:lvl6pPr marL="2286000" lvl="5" indent="0" latinLnBrk="0">
              <a:buFontTx/>
              <a:buNone/>
              <a:defRPr lang="en-GB" altLang="en-US" sz="1600" b="1"/>
            </a:lvl6pPr>
            <a:lvl7pPr marL="2743200" lvl="6" indent="0" latinLnBrk="0">
              <a:buFontTx/>
              <a:buNone/>
              <a:defRPr lang="en-GB" altLang="en-US" sz="1600" b="1"/>
            </a:lvl7pPr>
            <a:lvl8pPr marL="3200400" lvl="7" indent="0" latinLnBrk="0">
              <a:buFontTx/>
              <a:buNone/>
              <a:defRPr lang="en-GB" altLang="en-US" sz="1600" b="1"/>
            </a:lvl8pPr>
            <a:lvl9pPr marL="3657600" lvl="8" indent="0" latinLnBrk="0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 sz="1800"/>
              <a:t>마스터 텍스트 스타일 편집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 sz="quarter" idx="4"/>
          </p:nvPr>
        </p:nvSpPr>
        <p:spPr>
          <a:xfrm>
            <a:off x="4628515" y="2505075"/>
            <a:ext cx="3888105" cy="36849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마스터 텍스트 스타일 편집</a:t>
            </a: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둘째 수준</a:t>
            </a: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셋째 수준</a:t>
            </a: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10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2022-12-11</a:t>
            </a:fld>
            <a:endParaRPr lang="ko-KR" altLang="en-US" sz="1800"/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73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 sz="1800"/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10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2022-12-11</a:t>
            </a:fld>
            <a:endParaRPr lang="ko-KR" altLang="en-US" sz="1800"/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10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2022-12-11</a:t>
            </a:fld>
            <a:endParaRPr lang="ko-KR" altLang="en-US" sz="1800"/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29920" y="457200"/>
            <a:ext cx="294957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 sz="1800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3887470" y="987425"/>
            <a:ext cx="4629785" cy="48736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 sz="3200"/>
            </a:lvl1pPr>
            <a:lvl2pPr marL="0" lvl="1" indent="0" latinLnBrk="0">
              <a:buFontTx/>
              <a:buNone/>
              <a:defRPr lang="en-GB" altLang="en-US" sz="2800"/>
            </a:lvl2pPr>
            <a:lvl3pPr marL="0" lvl="2" indent="0" latinLnBrk="0">
              <a:buFontTx/>
              <a:buNone/>
              <a:defRPr lang="en-GB" altLang="en-US" sz="2400"/>
            </a:lvl3pPr>
            <a:lvl4pPr marL="0" lvl="3" indent="0" latinLnBrk="0">
              <a:buFontTx/>
              <a:buNone/>
              <a:defRPr lang="en-GB" altLang="en-US" sz="2000"/>
            </a:lvl4pPr>
            <a:lvl5pPr marL="0" lvl="4" indent="0" latinLnBrk="0">
              <a:buFontTx/>
              <a:buNone/>
              <a:defRPr lang="en-GB" altLang="en-US" sz="2000"/>
            </a:lvl5pPr>
            <a:lvl6pPr marL="0" lvl="5" indent="0" latinLnBrk="0">
              <a:buFontTx/>
              <a:buNone/>
              <a:defRPr lang="en-GB" altLang="en-US" sz="2000"/>
            </a:lvl6pPr>
            <a:lvl7pPr marL="0" lvl="6" indent="0" latinLnBrk="0">
              <a:buFontTx/>
              <a:buNone/>
              <a:defRPr lang="en-GB" altLang="en-US" sz="2000"/>
            </a:lvl7pPr>
            <a:lvl8pPr marL="0" lvl="7" indent="0" latinLnBrk="0">
              <a:buFontTx/>
              <a:buNone/>
              <a:defRPr lang="en-GB" altLang="en-US" sz="2000"/>
            </a:lvl8pPr>
            <a:lvl9pPr marL="0" lvl="8" indent="0" latinLnBrk="0">
              <a:buFontTx/>
              <a:buNone/>
              <a:defRPr lang="en-GB" altLang="en-US" sz="2000"/>
            </a:lvl9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마스터 텍스트 스타일 편집</a:t>
            </a: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둘째 수준</a:t>
            </a: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셋째 수준</a:t>
            </a: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>
            <a:off x="629920" y="2057400"/>
            <a:ext cx="2949575" cy="38119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lvl="1" indent="0" latinLnBrk="0">
              <a:buFontTx/>
              <a:buNone/>
              <a:defRPr lang="en-GB" altLang="en-US" sz="1400"/>
            </a:lvl2pPr>
            <a:lvl3pPr marL="914400" lvl="2" indent="0" latinLnBrk="0">
              <a:buFontTx/>
              <a:buNone/>
              <a:defRPr lang="en-GB" altLang="en-US" sz="1200"/>
            </a:lvl3pPr>
            <a:lvl4pPr marL="1371600" lvl="3" indent="0" latinLnBrk="0">
              <a:buFontTx/>
              <a:buNone/>
              <a:defRPr lang="en-GB" altLang="en-US" sz="1000"/>
            </a:lvl4pPr>
            <a:lvl5pPr marL="1828800" lvl="4" indent="0" latinLnBrk="0">
              <a:buFontTx/>
              <a:buNone/>
              <a:defRPr lang="en-GB" altLang="en-US" sz="1000"/>
            </a:lvl5pPr>
            <a:lvl6pPr marL="2286000" lvl="5" indent="0" latinLnBrk="0">
              <a:buFontTx/>
              <a:buNone/>
              <a:defRPr lang="en-GB" altLang="en-US" sz="1000"/>
            </a:lvl6pPr>
            <a:lvl7pPr marL="2743200" lvl="6" indent="0" latinLnBrk="0">
              <a:buFontTx/>
              <a:buNone/>
              <a:defRPr lang="en-GB" altLang="en-US" sz="1000"/>
            </a:lvl7pPr>
            <a:lvl8pPr marL="3200400" lvl="7" indent="0" latinLnBrk="0">
              <a:buFontTx/>
              <a:buNone/>
              <a:defRPr lang="en-GB" altLang="en-US" sz="1000"/>
            </a:lvl8pPr>
            <a:lvl9pPr marL="3657600" lvl="8" indent="0" latinLnBrk="0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 sz="1800"/>
              <a:t>마스터 텍스트 스타일 편집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2022-12-11</a:t>
            </a:fld>
            <a:endParaRPr lang="ko-KR" altLang="en-US" sz="1800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29920" y="457200"/>
            <a:ext cx="294957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 sz="1800"/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>
            <a:off x="3887470" y="987425"/>
            <a:ext cx="4629785" cy="4873625"/>
          </a:xfrm>
          <a:prstGeom prst="rect">
            <a:avLst/>
          </a:prstGeom>
        </p:spPr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>
            <a:off x="629920" y="2057400"/>
            <a:ext cx="2949575" cy="38119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lvl="1" indent="0" latinLnBrk="0">
              <a:buFontTx/>
              <a:buNone/>
              <a:defRPr lang="en-GB" altLang="en-US" sz="1400"/>
            </a:lvl2pPr>
            <a:lvl3pPr marL="914400" lvl="2" indent="0" latinLnBrk="0">
              <a:buFontTx/>
              <a:buNone/>
              <a:defRPr lang="en-GB" altLang="en-US" sz="1200"/>
            </a:lvl3pPr>
            <a:lvl4pPr marL="1371600" lvl="3" indent="0" latinLnBrk="0">
              <a:buFontTx/>
              <a:buNone/>
              <a:defRPr lang="en-GB" altLang="en-US" sz="1000"/>
            </a:lvl4pPr>
            <a:lvl5pPr marL="1828800" lvl="4" indent="0" latinLnBrk="0">
              <a:buFontTx/>
              <a:buNone/>
              <a:defRPr lang="en-GB" altLang="en-US" sz="1000"/>
            </a:lvl5pPr>
            <a:lvl6pPr marL="2286000" lvl="5" indent="0" latinLnBrk="0">
              <a:buFontTx/>
              <a:buNone/>
              <a:defRPr lang="en-GB" altLang="en-US" sz="1000"/>
            </a:lvl6pPr>
            <a:lvl7pPr marL="2743200" lvl="6" indent="0" latinLnBrk="0">
              <a:buFontTx/>
              <a:buNone/>
              <a:defRPr lang="en-GB" altLang="en-US" sz="1000"/>
            </a:lvl7pPr>
            <a:lvl8pPr marL="3200400" lvl="7" indent="0" latinLnBrk="0">
              <a:buFontTx/>
              <a:buNone/>
              <a:defRPr lang="en-GB" altLang="en-US" sz="1000"/>
            </a:lvl8pPr>
            <a:lvl9pPr marL="3657600" lvl="8" indent="0" latinLnBrk="0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 sz="1800"/>
              <a:t>마스터 텍스트 스타일 편집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2022-12-11</a:t>
            </a:fld>
            <a:endParaRPr lang="ko-KR" altLang="en-US" sz="1800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73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 sz="1800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7335" cy="4351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마스터 텍스트 스타일 편집</a:t>
            </a: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둘째 수준</a:t>
            </a: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셋째 수준</a:t>
            </a: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2022-12-11</a:t>
            </a:fld>
            <a:endParaRPr lang="ko-KR" altLang="en-US" sz="1800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ct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635" cy="6858635"/>
          </a:xfrm>
          <a:prstGeom prst="rect">
            <a:avLst/>
          </a:prstGeom>
          <a:noFill/>
        </p:spPr>
      </p:pic>
      <p:sp>
        <p:nvSpPr>
          <p:cNvPr id="3" name="텍스트 상자 29"/>
          <p:cNvSpPr txBox="1">
            <a:spLocks/>
          </p:cNvSpPr>
          <p:nvPr/>
        </p:nvSpPr>
        <p:spPr>
          <a:xfrm>
            <a:off x="2352040" y="2275287"/>
            <a:ext cx="4439920" cy="175560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5400" dirty="0">
                <a:solidFill>
                  <a:srgbClr val="FFFFFF"/>
                </a:solidFill>
                <a:latin typeface="Courier New" panose="02070309020205020404" pitchFamily="49" charset="0"/>
                <a:ea typeface="나눔스퀘어 ExtraBold" charset="0"/>
                <a:cs typeface="Courier New" panose="02070309020205020404" pitchFamily="49" charset="0"/>
              </a:rPr>
              <a:t>주가 예측 프로젝트</a:t>
            </a:r>
          </a:p>
        </p:txBody>
      </p:sp>
      <p:sp>
        <p:nvSpPr>
          <p:cNvPr id="4" name="도형 30"/>
          <p:cNvSpPr>
            <a:spLocks/>
          </p:cNvSpPr>
          <p:nvPr/>
        </p:nvSpPr>
        <p:spPr>
          <a:xfrm>
            <a:off x="2295525" y="1885950"/>
            <a:ext cx="4544060" cy="2534285"/>
          </a:xfrm>
          <a:prstGeom prst="rect">
            <a:avLst/>
          </a:prstGeom>
          <a:noFill/>
          <a:ln w="254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29">
            <a:extLst>
              <a:ext uri="{FF2B5EF4-FFF2-40B4-BE49-F238E27FC236}">
                <a16:creationId xmlns:a16="http://schemas.microsoft.com/office/drawing/2014/main" id="{037C090E-6E5B-D48A-8803-1C33DD3C813B}"/>
              </a:ext>
            </a:extLst>
          </p:cNvPr>
          <p:cNvSpPr txBox="1">
            <a:spLocks/>
          </p:cNvSpPr>
          <p:nvPr/>
        </p:nvSpPr>
        <p:spPr>
          <a:xfrm>
            <a:off x="1351292" y="1368018"/>
            <a:ext cx="6432526" cy="46294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400" dirty="0">
                <a:solidFill>
                  <a:srgbClr val="FFFFFF"/>
                </a:solidFill>
                <a:latin typeface="Courier New" panose="02070309020205020404" pitchFamily="49" charset="0"/>
                <a:ea typeface="나눔스퀘어 ExtraBold" charset="0"/>
                <a:cs typeface="Courier New" panose="02070309020205020404" pitchFamily="49" charset="0"/>
              </a:rPr>
              <a:t>빅데이터 처리</a:t>
            </a:r>
          </a:p>
        </p:txBody>
      </p:sp>
      <p:sp>
        <p:nvSpPr>
          <p:cNvPr id="7" name="텍스트 상자 29">
            <a:extLst>
              <a:ext uri="{FF2B5EF4-FFF2-40B4-BE49-F238E27FC236}">
                <a16:creationId xmlns:a16="http://schemas.microsoft.com/office/drawing/2014/main" id="{4291BC66-57DA-B2A4-D3FE-EAAEC39DE149}"/>
              </a:ext>
            </a:extLst>
          </p:cNvPr>
          <p:cNvSpPr txBox="1">
            <a:spLocks/>
          </p:cNvSpPr>
          <p:nvPr/>
        </p:nvSpPr>
        <p:spPr>
          <a:xfrm>
            <a:off x="1443391" y="4575194"/>
            <a:ext cx="6432526" cy="33983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600" dirty="0">
                <a:solidFill>
                  <a:srgbClr val="FFFFFF"/>
                </a:solidFill>
                <a:latin typeface="Courier New" panose="02070309020205020404" pitchFamily="49" charset="0"/>
                <a:ea typeface="나눔스퀘어 ExtraBold" charset="0"/>
                <a:cs typeface="Courier New" panose="02070309020205020404" pitchFamily="49" charset="0"/>
              </a:rPr>
              <a:t>컴퓨터정보과 </a:t>
            </a:r>
            <a:r>
              <a:rPr lang="en-US" altLang="ko-KR" sz="1600" dirty="0">
                <a:solidFill>
                  <a:srgbClr val="FFFFFF"/>
                </a:solidFill>
                <a:latin typeface="Courier New" panose="02070309020205020404" pitchFamily="49" charset="0"/>
                <a:ea typeface="나눔스퀘어 ExtraBold" charset="0"/>
                <a:cs typeface="Courier New" panose="02070309020205020404" pitchFamily="49" charset="0"/>
              </a:rPr>
              <a:t>3-C 202044070 </a:t>
            </a:r>
            <a:r>
              <a:rPr lang="ko-KR" altLang="en-US" sz="1600" dirty="0">
                <a:solidFill>
                  <a:srgbClr val="FFFFFF"/>
                </a:solidFill>
                <a:latin typeface="Courier New" panose="02070309020205020404" pitchFamily="49" charset="0"/>
                <a:ea typeface="나눔스퀘어 ExtraBold" charset="0"/>
                <a:cs typeface="Courier New" panose="02070309020205020404" pitchFamily="49" charset="0"/>
              </a:rPr>
              <a:t>이아름별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9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525"/>
            <a:ext cx="9144635" cy="6858635"/>
          </a:xfrm>
          <a:prstGeom prst="rect">
            <a:avLst/>
          </a:prstGeom>
          <a:noFill/>
        </p:spPr>
      </p:pic>
      <p:sp>
        <p:nvSpPr>
          <p:cNvPr id="3" name="텍스트 상자 91"/>
          <p:cNvSpPr txBox="1">
            <a:spLocks/>
          </p:cNvSpPr>
          <p:nvPr/>
        </p:nvSpPr>
        <p:spPr>
          <a:xfrm>
            <a:off x="3333750" y="352425"/>
            <a:ext cx="2477135" cy="4781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altLang="en-US" sz="2500" b="1" dirty="0">
                <a:solidFill>
                  <a:srgbClr val="FFFFFF"/>
                </a:solidFill>
                <a:latin typeface="Courier New" panose="02070309020205020404" pitchFamily="49" charset="0"/>
                <a:ea typeface="나눔스퀘어 Bold" charset="0"/>
                <a:cs typeface="Courier New" panose="02070309020205020404" pitchFamily="49" charset="0"/>
              </a:rPr>
              <a:t>데이터 </a:t>
            </a:r>
            <a:r>
              <a:rPr lang="ko-KR" altLang="en-US" sz="2500" b="1" dirty="0" err="1">
                <a:solidFill>
                  <a:srgbClr val="FFFFFF"/>
                </a:solidFill>
                <a:latin typeface="Courier New" panose="02070309020205020404" pitchFamily="49" charset="0"/>
                <a:ea typeface="나눔스퀘어 Bold" charset="0"/>
                <a:cs typeface="Courier New" panose="02070309020205020404" pitchFamily="49" charset="0"/>
              </a:rPr>
              <a:t>전처리</a:t>
            </a:r>
            <a:endParaRPr lang="ko-KR" altLang="en-US" sz="1800" b="1" dirty="0">
              <a:latin typeface="Courier New" panose="02070309020205020404" pitchFamily="49" charset="0"/>
              <a:ea typeface="맑은 고딕" charset="0"/>
              <a:cs typeface="Courier New" panose="02070309020205020404" pitchFamily="49" charset="0"/>
            </a:endParaRPr>
          </a:p>
        </p:txBody>
      </p:sp>
      <p:sp>
        <p:nvSpPr>
          <p:cNvPr id="4" name="텍스트 상자 96"/>
          <p:cNvSpPr txBox="1">
            <a:spLocks/>
          </p:cNvSpPr>
          <p:nvPr/>
        </p:nvSpPr>
        <p:spPr>
          <a:xfrm>
            <a:off x="723900" y="1314450"/>
            <a:ext cx="318770" cy="3898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" name="그림 10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5195"/>
            <a:ext cx="8239760" cy="10160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DB6C38-40D8-3078-565D-C417958E635E}"/>
              </a:ext>
            </a:extLst>
          </p:cNvPr>
          <p:cNvSpPr txBox="1"/>
          <p:nvPr/>
        </p:nvSpPr>
        <p:spPr>
          <a:xfrm>
            <a:off x="661179" y="2066219"/>
            <a:ext cx="631327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[[0.17970348837198855, 0.1792485549131912, 0.18949068322969598, 0.012757084517146874], [0.17912790697664005, 0.1798323699420926, 0.188248447204852, 0.01666290203178077], [0.17561627906966534, 0.17982080924845098, 0.18699378881975964, 0.020836830703839838], [0.18087209302315066, 0.1856242774565401, 0.19260248447193007, 0.04446570093020682], [0.18495930232547386, 0.18795375722532487, 0.19510559006199063, 0.045070776899974296], [0.19079069767430767, 0.191999999999889, 0.20257763975142698, 0.04648383807313895], [0.19254651162779504, 0.1931734104045126, 0.20320496894397316, 0.021270328234528665], [0.19312209302314354, 0.19432369942185299, 0.20569565217378527, 0.025174028803584787], [0.1954534883719794, 0.19547976878601417, 0.20631677018620725, 0.022401835645849282], [0.1948720930231425, 0.19780346820797814, 0.20756521739117542, 0.024457019336392473]]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3568D2-64CF-5C93-E4EA-C49822694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" y="1701691"/>
            <a:ext cx="2038350" cy="257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1E3E09-F786-91FB-4A37-C4E198D432B2}"/>
              </a:ext>
            </a:extLst>
          </p:cNvPr>
          <p:cNvSpPr txBox="1"/>
          <p:nvPr/>
        </p:nvSpPr>
        <p:spPr>
          <a:xfrm>
            <a:off x="661179" y="1304212"/>
            <a:ext cx="651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en-US" altLang="ko-KR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일간의 </a:t>
            </a:r>
            <a:r>
              <a:rPr lang="en-US" altLang="ko-KR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OHLV </a:t>
            </a:r>
            <a:r>
              <a:rPr lang="ko-KR" altLang="en-US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en-US" altLang="ko-KR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(Open, High, Low, Volume)</a:t>
            </a:r>
            <a:endParaRPr lang="ko-KR" altLang="en-US" sz="1400" b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950B5F-53A6-5284-BB25-A86A291079D9}"/>
              </a:ext>
            </a:extLst>
          </p:cNvPr>
          <p:cNvSpPr txBox="1"/>
          <p:nvPr/>
        </p:nvSpPr>
        <p:spPr>
          <a:xfrm>
            <a:off x="661179" y="4851228"/>
            <a:ext cx="651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en-US" altLang="ko-KR" sz="1400" b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data_X</a:t>
            </a:r>
            <a:r>
              <a:rPr lang="en-US" altLang="ko-KR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[0]</a:t>
            </a:r>
            <a:r>
              <a:rPr lang="ko-KR" altLang="en-US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 넣었을 때의 정답인 </a:t>
            </a:r>
            <a:r>
              <a:rPr lang="en-US" altLang="ko-KR" sz="1400" b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data_y</a:t>
            </a:r>
            <a:r>
              <a:rPr lang="en-US" altLang="ko-KR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[0]</a:t>
            </a:r>
            <a:endParaRPr lang="ko-KR" altLang="en-US" sz="1400" b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41398F5-F795-B111-7E14-1D336CCBD9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337" y="5267757"/>
            <a:ext cx="2066925" cy="2381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B1AD9E7-7AFB-66D9-E2C4-87983A886969}"/>
              </a:ext>
            </a:extLst>
          </p:cNvPr>
          <p:cNvSpPr txBox="1"/>
          <p:nvPr/>
        </p:nvSpPr>
        <p:spPr>
          <a:xfrm>
            <a:off x="661179" y="5602497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[0.05277551821824579]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54626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9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525"/>
            <a:ext cx="9144635" cy="6858635"/>
          </a:xfrm>
          <a:prstGeom prst="rect">
            <a:avLst/>
          </a:prstGeom>
          <a:noFill/>
        </p:spPr>
      </p:pic>
      <p:sp>
        <p:nvSpPr>
          <p:cNvPr id="3" name="텍스트 상자 91"/>
          <p:cNvSpPr txBox="1">
            <a:spLocks/>
          </p:cNvSpPr>
          <p:nvPr/>
        </p:nvSpPr>
        <p:spPr>
          <a:xfrm>
            <a:off x="3333750" y="352425"/>
            <a:ext cx="2477135" cy="478336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altLang="en-US" sz="2500" b="1" dirty="0">
                <a:solidFill>
                  <a:srgbClr val="FFFFFF"/>
                </a:solidFill>
                <a:latin typeface="Courier New" panose="02070309020205020404" pitchFamily="49" charset="0"/>
                <a:ea typeface="맑은 고딕" charset="0"/>
                <a:cs typeface="Courier New" panose="02070309020205020404" pitchFamily="49" charset="0"/>
              </a:rPr>
              <a:t>데이터 분리</a:t>
            </a:r>
            <a:endParaRPr lang="ko-KR" altLang="en-US" sz="1800" b="1" dirty="0">
              <a:latin typeface="Courier New" panose="02070309020205020404" pitchFamily="49" charset="0"/>
              <a:ea typeface="맑은 고딕" charset="0"/>
              <a:cs typeface="Courier New" panose="02070309020205020404" pitchFamily="49" charset="0"/>
            </a:endParaRPr>
          </a:p>
        </p:txBody>
      </p:sp>
      <p:sp>
        <p:nvSpPr>
          <p:cNvPr id="4" name="텍스트 상자 96"/>
          <p:cNvSpPr txBox="1">
            <a:spLocks/>
          </p:cNvSpPr>
          <p:nvPr/>
        </p:nvSpPr>
        <p:spPr>
          <a:xfrm>
            <a:off x="723900" y="1314450"/>
            <a:ext cx="318770" cy="3898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" name="그림 10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5195"/>
            <a:ext cx="8239760" cy="10160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1E3E09-F786-91FB-4A37-C4E198D432B2}"/>
              </a:ext>
            </a:extLst>
          </p:cNvPr>
          <p:cNvSpPr txBox="1"/>
          <p:nvPr/>
        </p:nvSpPr>
        <p:spPr>
          <a:xfrm>
            <a:off x="661179" y="1304212"/>
            <a:ext cx="651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ko-KR" altLang="en-US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테스트 데이터와 훈련 데이터 분리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5988DF4-99CE-3567-EEA0-290CD1CF5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182" y="2058492"/>
            <a:ext cx="3905250" cy="304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F4EBFF2-937F-9AB7-8DED-BA62C8B0C0F5}"/>
              </a:ext>
            </a:extLst>
          </p:cNvPr>
          <p:cNvSpPr txBox="1"/>
          <p:nvPr/>
        </p:nvSpPr>
        <p:spPr>
          <a:xfrm>
            <a:off x="5081294" y="2072392"/>
            <a:ext cx="30016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전체 데이터 크기 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718 718</a:t>
            </a:r>
            <a:endParaRPr lang="ko-KR" altLang="en-US" sz="12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0DFB12C-BFB4-42E2-755E-499FB77D41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182" y="3166304"/>
            <a:ext cx="4057650" cy="18478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F4FB732-9238-A726-D55E-DF0A4E2B5291}"/>
              </a:ext>
            </a:extLst>
          </p:cNvPr>
          <p:cNvSpPr txBox="1"/>
          <p:nvPr/>
        </p:nvSpPr>
        <p:spPr>
          <a:xfrm>
            <a:off x="5032908" y="3859396"/>
            <a:ext cx="405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훈련 데이터 크기 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(502, 10, 4) (502, 1) </a:t>
            </a:r>
          </a:p>
          <a:p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테스트 데이터 크기 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(216, 10, 4) (216, 1)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28030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9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525"/>
            <a:ext cx="9144635" cy="6858635"/>
          </a:xfrm>
          <a:prstGeom prst="rect">
            <a:avLst/>
          </a:prstGeom>
          <a:noFill/>
        </p:spPr>
      </p:pic>
      <p:sp>
        <p:nvSpPr>
          <p:cNvPr id="3" name="텍스트 상자 91"/>
          <p:cNvSpPr txBox="1">
            <a:spLocks/>
          </p:cNvSpPr>
          <p:nvPr/>
        </p:nvSpPr>
        <p:spPr>
          <a:xfrm>
            <a:off x="3333750" y="352425"/>
            <a:ext cx="2477135" cy="478336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altLang="en-US" sz="2500" b="1" dirty="0">
                <a:solidFill>
                  <a:srgbClr val="FFFFFF"/>
                </a:solidFill>
                <a:latin typeface="Courier New" panose="02070309020205020404" pitchFamily="49" charset="0"/>
                <a:ea typeface="맑은 고딕" charset="0"/>
                <a:cs typeface="Courier New" panose="02070309020205020404" pitchFamily="49" charset="0"/>
              </a:rPr>
              <a:t>모델 학습</a:t>
            </a:r>
            <a:endParaRPr lang="ko-KR" altLang="en-US" sz="1800" b="1" dirty="0">
              <a:latin typeface="Courier New" panose="02070309020205020404" pitchFamily="49" charset="0"/>
              <a:ea typeface="맑은 고딕" charset="0"/>
              <a:cs typeface="Courier New" panose="02070309020205020404" pitchFamily="49" charset="0"/>
            </a:endParaRPr>
          </a:p>
        </p:txBody>
      </p:sp>
      <p:sp>
        <p:nvSpPr>
          <p:cNvPr id="4" name="텍스트 상자 96"/>
          <p:cNvSpPr txBox="1">
            <a:spLocks/>
          </p:cNvSpPr>
          <p:nvPr/>
        </p:nvSpPr>
        <p:spPr>
          <a:xfrm>
            <a:off x="723900" y="1314450"/>
            <a:ext cx="318770" cy="3898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1E3E09-F786-91FB-4A37-C4E198D432B2}"/>
              </a:ext>
            </a:extLst>
          </p:cNvPr>
          <p:cNvSpPr txBox="1"/>
          <p:nvPr/>
        </p:nvSpPr>
        <p:spPr>
          <a:xfrm>
            <a:off x="661179" y="2257418"/>
            <a:ext cx="651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en-US" altLang="ko-KR" sz="1400" b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input_shape</a:t>
            </a:r>
            <a:r>
              <a:rPr lang="en-US" altLang="ko-KR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데이터길이</a:t>
            </a:r>
            <a:r>
              <a:rPr lang="en-US" altLang="ko-KR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 </a:t>
            </a:r>
            <a:r>
              <a:rPr lang="ko-KR" altLang="en-US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 차원 숫자</a:t>
            </a:r>
            <a:r>
              <a:rPr lang="en-US" altLang="ko-KR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(n</a:t>
            </a:r>
            <a:r>
              <a:rPr lang="ko-KR" altLang="en-US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차원</a:t>
            </a:r>
            <a:r>
              <a:rPr lang="en-US" altLang="ko-KR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)) : LSTM</a:t>
            </a:r>
            <a:r>
              <a:rPr lang="ko-KR" altLang="en-US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 들어갈 데이터 크기</a:t>
            </a:r>
          </a:p>
          <a:p>
            <a:endParaRPr lang="ko-KR" altLang="en-US" sz="1400" b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8F58D22-9D0F-A174-FE58-45FE9D4A2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1" y="1242089"/>
            <a:ext cx="6019800" cy="3932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1BBC640-C515-A036-8043-5BDBCF42F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" y="1776701"/>
            <a:ext cx="6019800" cy="2190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DF210DC-33EB-20FF-4B66-4AF8342E33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337" y="2638002"/>
            <a:ext cx="5674474" cy="1897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3F8693C-7846-2CC3-518C-3FEBD79515C5}"/>
              </a:ext>
            </a:extLst>
          </p:cNvPr>
          <p:cNvSpPr txBox="1"/>
          <p:nvPr/>
        </p:nvSpPr>
        <p:spPr>
          <a:xfrm>
            <a:off x="661179" y="3016078"/>
            <a:ext cx="7128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en-US" altLang="ko-KR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dropout : </a:t>
            </a:r>
            <a:r>
              <a:rPr lang="ko-KR" altLang="en-US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모델을 학습시킬 때 </a:t>
            </a:r>
            <a:r>
              <a:rPr lang="ko-KR" altLang="en-US" sz="1400" b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오버피팅</a:t>
            </a:r>
            <a:r>
              <a:rPr lang="en-US" altLang="ko-KR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(overfitting)</a:t>
            </a:r>
            <a:r>
              <a:rPr lang="ko-KR" altLang="en-US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 되는 것을 방지하는 방법</a:t>
            </a:r>
          </a:p>
          <a:p>
            <a:endParaRPr lang="ko-KR" altLang="en-US" sz="1400" b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4F1AF4B-B796-52D6-7DFB-6C9E4E81E9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338" y="3339411"/>
            <a:ext cx="5415682" cy="82209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6A71A65-14AB-DE51-41BE-DAB68F35D6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337" y="4262719"/>
            <a:ext cx="4687063" cy="246532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2380F89-5818-0D17-D910-4A6EC03260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5877" y="6052675"/>
            <a:ext cx="4415646" cy="55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11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9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525"/>
            <a:ext cx="9144635" cy="6858635"/>
          </a:xfrm>
          <a:prstGeom prst="rect">
            <a:avLst/>
          </a:prstGeom>
          <a:noFill/>
        </p:spPr>
      </p:pic>
      <p:sp>
        <p:nvSpPr>
          <p:cNvPr id="3" name="텍스트 상자 91"/>
          <p:cNvSpPr txBox="1">
            <a:spLocks/>
          </p:cNvSpPr>
          <p:nvPr/>
        </p:nvSpPr>
        <p:spPr>
          <a:xfrm>
            <a:off x="2939271" y="231655"/>
            <a:ext cx="3265458" cy="478336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altLang="en-US" sz="2500" b="1" dirty="0">
                <a:solidFill>
                  <a:srgbClr val="FFFFFF"/>
                </a:solidFill>
                <a:latin typeface="Courier New" panose="02070309020205020404" pitchFamily="49" charset="0"/>
                <a:ea typeface="맑은 고딕" charset="0"/>
                <a:cs typeface="Courier New" panose="02070309020205020404" pitchFamily="49" charset="0"/>
              </a:rPr>
              <a:t>주가 예측 </a:t>
            </a:r>
            <a:r>
              <a:rPr lang="en-US" altLang="ko-KR" sz="2500" b="1" dirty="0">
                <a:solidFill>
                  <a:srgbClr val="FFFFFF"/>
                </a:solidFill>
                <a:latin typeface="Courier New" panose="02070309020205020404" pitchFamily="49" charset="0"/>
                <a:ea typeface="맑은 고딕" charset="0"/>
                <a:cs typeface="Courier New" panose="02070309020205020404" pitchFamily="49" charset="0"/>
              </a:rPr>
              <a:t>&amp; </a:t>
            </a:r>
            <a:r>
              <a:rPr lang="ko-KR" altLang="en-US" sz="2500" b="1" dirty="0">
                <a:solidFill>
                  <a:srgbClr val="FFFFFF"/>
                </a:solidFill>
                <a:latin typeface="Courier New" panose="02070309020205020404" pitchFamily="49" charset="0"/>
                <a:ea typeface="맑은 고딕" charset="0"/>
                <a:cs typeface="Courier New" panose="02070309020205020404" pitchFamily="49" charset="0"/>
              </a:rPr>
              <a:t>시각화</a:t>
            </a:r>
            <a:endParaRPr lang="ko-KR" altLang="en-US" sz="1800" b="1" dirty="0">
              <a:latin typeface="Courier New" panose="02070309020205020404" pitchFamily="49" charset="0"/>
              <a:ea typeface="맑은 고딕" charset="0"/>
              <a:cs typeface="Courier New" panose="02070309020205020404" pitchFamily="49" charset="0"/>
            </a:endParaRPr>
          </a:p>
        </p:txBody>
      </p:sp>
      <p:sp>
        <p:nvSpPr>
          <p:cNvPr id="4" name="텍스트 상자 96"/>
          <p:cNvSpPr txBox="1">
            <a:spLocks/>
          </p:cNvSpPr>
          <p:nvPr/>
        </p:nvSpPr>
        <p:spPr>
          <a:xfrm>
            <a:off x="723900" y="1314450"/>
            <a:ext cx="318770" cy="3898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CA3C9BB-13E7-B17E-0BEF-D5D897AA1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67" y="1325880"/>
            <a:ext cx="4910227" cy="196409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88ABC5E-2312-3AED-BDC0-28394DAD6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767" y="3598424"/>
            <a:ext cx="4137535" cy="198080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8245B71-529C-5D2B-D2D5-2C9A4E56D9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667" y="3301401"/>
            <a:ext cx="3848100" cy="30670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A1EEF97-02B2-4E01-F430-B04D9D03B696}"/>
              </a:ext>
            </a:extLst>
          </p:cNvPr>
          <p:cNvSpPr txBox="1"/>
          <p:nvPr/>
        </p:nvSpPr>
        <p:spPr>
          <a:xfrm>
            <a:off x="4477469" y="5887681"/>
            <a:ext cx="41375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ko-KR" altLang="en-US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다음 날 예측 주가 </a:t>
            </a:r>
            <a:r>
              <a:rPr lang="en-US" altLang="ko-KR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b="0" dirty="0">
                <a:solidFill>
                  <a:schemeClr val="accent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58,1119</a:t>
            </a:r>
            <a:r>
              <a:rPr lang="ko-KR" altLang="en-US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실제 다음 날인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주가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58,100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=&gt; </a:t>
            </a:r>
            <a:r>
              <a:rPr lang="ko-KR" altLang="en-US" sz="1400" b="1" dirty="0">
                <a:solidFill>
                  <a:srgbClr val="C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오차는 </a:t>
            </a:r>
            <a:r>
              <a:rPr lang="ko-KR" altLang="en-US" sz="14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대략 </a:t>
            </a:r>
            <a:r>
              <a:rPr lang="en-US" altLang="ko-KR" sz="14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lang="ko-KR" altLang="en-US" sz="14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lang="ko-KR" altLang="en-US" sz="1400" b="1" dirty="0">
              <a:solidFill>
                <a:srgbClr val="C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189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635" cy="6858635"/>
          </a:xfrm>
          <a:prstGeom prst="rect">
            <a:avLst/>
          </a:prstGeom>
          <a:noFill/>
        </p:spPr>
      </p:pic>
      <p:sp>
        <p:nvSpPr>
          <p:cNvPr id="3" name="도형 33"/>
          <p:cNvSpPr>
            <a:spLocks/>
          </p:cNvSpPr>
          <p:nvPr/>
        </p:nvSpPr>
        <p:spPr>
          <a:xfrm>
            <a:off x="2324100" y="-9525"/>
            <a:ext cx="4544060" cy="184848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6"/>
          <p:cNvSpPr txBox="1">
            <a:spLocks/>
          </p:cNvSpPr>
          <p:nvPr/>
        </p:nvSpPr>
        <p:spPr>
          <a:xfrm>
            <a:off x="3191774" y="637222"/>
            <a:ext cx="3290354" cy="554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3000" dirty="0">
                <a:solidFill>
                  <a:srgbClr val="4B5C7A"/>
                </a:solidFill>
                <a:latin typeface="나눔스퀘어 ExtraBold" charset="0"/>
                <a:ea typeface="나눔스퀘어 ExtraBold" charset="0"/>
              </a:rPr>
              <a:t>C O N T E N T S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37"/>
          <p:cNvSpPr txBox="1">
            <a:spLocks/>
          </p:cNvSpPr>
          <p:nvPr/>
        </p:nvSpPr>
        <p:spPr>
          <a:xfrm>
            <a:off x="2667381" y="2392794"/>
            <a:ext cx="4077335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2000" dirty="0">
                <a:solidFill>
                  <a:srgbClr val="FFFFFF"/>
                </a:solidFill>
                <a:latin typeface="나눔스퀘어 ExtraBold" charset="0"/>
                <a:ea typeface="나눔스퀘어 ExtraBold" charset="0"/>
              </a:rPr>
              <a:t>01 · · · · · · · · </a:t>
            </a:r>
            <a:r>
              <a:rPr lang="ko-KR" altLang="en-US" sz="2000" dirty="0">
                <a:solidFill>
                  <a:srgbClr val="FFFFFF"/>
                </a:solidFill>
                <a:latin typeface="Courier New" panose="02070309020205020404" pitchFamily="49" charset="0"/>
                <a:ea typeface="나눔스퀘어 ExtraBold" charset="0"/>
                <a:cs typeface="Courier New" panose="02070309020205020404" pitchFamily="49" charset="0"/>
              </a:rPr>
              <a:t>주제 선정</a:t>
            </a:r>
            <a:endParaRPr lang="ko-KR" altLang="en-US" sz="1800" dirty="0">
              <a:latin typeface="Courier New" panose="02070309020205020404" pitchFamily="49" charset="0"/>
              <a:ea typeface="맑은 고딕" charset="0"/>
              <a:cs typeface="Courier New" panose="02070309020205020404" pitchFamily="49" charset="0"/>
            </a:endParaRPr>
          </a:p>
        </p:txBody>
      </p:sp>
      <p:sp>
        <p:nvSpPr>
          <p:cNvPr id="6" name="텍스트 상자 38"/>
          <p:cNvSpPr txBox="1">
            <a:spLocks/>
          </p:cNvSpPr>
          <p:nvPr/>
        </p:nvSpPr>
        <p:spPr>
          <a:xfrm>
            <a:off x="2666365" y="3107076"/>
            <a:ext cx="4077970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000" dirty="0">
                <a:solidFill>
                  <a:srgbClr val="FFFFFF"/>
                </a:solidFill>
                <a:latin typeface="나눔스퀘어 ExtraBold" charset="0"/>
                <a:ea typeface="나눔스퀘어 ExtraBold" charset="0"/>
              </a:rPr>
              <a:t>0</a:t>
            </a:r>
            <a:r>
              <a:rPr lang="ko-KR" sz="2000" dirty="0">
                <a:solidFill>
                  <a:srgbClr val="FFFFFF"/>
                </a:solidFill>
                <a:latin typeface="나눔스퀘어 ExtraBold" charset="0"/>
                <a:ea typeface="나눔스퀘어 ExtraBold" charset="0"/>
              </a:rPr>
              <a:t>2</a:t>
            </a:r>
            <a:r>
              <a:rPr sz="2000" dirty="0">
                <a:solidFill>
                  <a:srgbClr val="FFFFFF"/>
                </a:solidFill>
                <a:latin typeface="나눔스퀘어 ExtraBold" charset="0"/>
                <a:ea typeface="나눔스퀘어 ExtraBold" charset="0"/>
              </a:rPr>
              <a:t> · · · · · · · ·</a:t>
            </a:r>
            <a:r>
              <a:rPr lang="en-US" sz="2000" dirty="0">
                <a:solidFill>
                  <a:srgbClr val="FFFFFF"/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lang="ko-KR" altLang="en-US" sz="2000" dirty="0">
                <a:solidFill>
                  <a:srgbClr val="FFFFFF"/>
                </a:solidFill>
                <a:latin typeface="Courier New" panose="02070309020205020404" pitchFamily="49" charset="0"/>
                <a:ea typeface="나눔스퀘어 ExtraBold" charset="0"/>
                <a:cs typeface="Courier New" panose="02070309020205020404" pitchFamily="49" charset="0"/>
              </a:rPr>
              <a:t>데이터 수집</a:t>
            </a:r>
          </a:p>
        </p:txBody>
      </p:sp>
      <p:sp>
        <p:nvSpPr>
          <p:cNvPr id="7" name="텍스트 상자 39"/>
          <p:cNvSpPr txBox="1">
            <a:spLocks/>
          </p:cNvSpPr>
          <p:nvPr/>
        </p:nvSpPr>
        <p:spPr>
          <a:xfrm>
            <a:off x="2666619" y="3821358"/>
            <a:ext cx="4077970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000" dirty="0">
                <a:solidFill>
                  <a:srgbClr val="FFFFFF"/>
                </a:solidFill>
                <a:latin typeface="나눔스퀘어 ExtraBold" charset="0"/>
                <a:ea typeface="나눔스퀘어 ExtraBold" charset="0"/>
              </a:rPr>
              <a:t>0</a:t>
            </a:r>
            <a:r>
              <a:rPr lang="ko-KR" sz="2000" dirty="0">
                <a:solidFill>
                  <a:srgbClr val="FFFFFF"/>
                </a:solidFill>
                <a:latin typeface="나눔스퀘어 ExtraBold" charset="0"/>
                <a:ea typeface="나눔스퀘어 ExtraBold" charset="0"/>
              </a:rPr>
              <a:t>3</a:t>
            </a:r>
            <a:r>
              <a:rPr sz="2000" dirty="0">
                <a:solidFill>
                  <a:srgbClr val="FFFFFF"/>
                </a:solidFill>
                <a:latin typeface="나눔스퀘어 ExtraBold" charset="0"/>
                <a:ea typeface="나눔스퀘어 ExtraBold" charset="0"/>
              </a:rPr>
              <a:t> · · · · · · · · </a:t>
            </a:r>
            <a:r>
              <a:rPr lang="ko-KR" altLang="en-US" sz="2000" dirty="0">
                <a:solidFill>
                  <a:srgbClr val="FFFFFF"/>
                </a:solidFill>
                <a:latin typeface="Courier New" panose="02070309020205020404" pitchFamily="49" charset="0"/>
                <a:ea typeface="나눔스퀘어 ExtraBold" charset="0"/>
                <a:cs typeface="Courier New" panose="02070309020205020404" pitchFamily="49" charset="0"/>
              </a:rPr>
              <a:t>데이터 </a:t>
            </a:r>
            <a:r>
              <a:rPr lang="ko-KR" altLang="en-US" sz="2000" dirty="0" err="1">
                <a:solidFill>
                  <a:srgbClr val="FFFFFF"/>
                </a:solidFill>
                <a:latin typeface="Courier New" panose="02070309020205020404" pitchFamily="49" charset="0"/>
                <a:ea typeface="나눔스퀘어 ExtraBold" charset="0"/>
                <a:cs typeface="Courier New" panose="02070309020205020404" pitchFamily="49" charset="0"/>
              </a:rPr>
              <a:t>전처리</a:t>
            </a:r>
            <a:endParaRPr lang="ko-KR" altLang="en-US" sz="2000" dirty="0">
              <a:solidFill>
                <a:srgbClr val="FFFFFF"/>
              </a:solidFill>
              <a:latin typeface="Courier New" panose="02070309020205020404" pitchFamily="49" charset="0"/>
              <a:ea typeface="나눔스퀘어 ExtraBold" charset="0"/>
              <a:cs typeface="Courier New" panose="02070309020205020404" pitchFamily="49" charset="0"/>
            </a:endParaRPr>
          </a:p>
        </p:txBody>
      </p:sp>
      <p:sp>
        <p:nvSpPr>
          <p:cNvPr id="8" name="텍스트 상자 39">
            <a:extLst>
              <a:ext uri="{FF2B5EF4-FFF2-40B4-BE49-F238E27FC236}">
                <a16:creationId xmlns:a16="http://schemas.microsoft.com/office/drawing/2014/main" id="{C94015B8-4C27-A58C-F8C8-FFD9F1D0A965}"/>
              </a:ext>
            </a:extLst>
          </p:cNvPr>
          <p:cNvSpPr txBox="1">
            <a:spLocks/>
          </p:cNvSpPr>
          <p:nvPr/>
        </p:nvSpPr>
        <p:spPr>
          <a:xfrm>
            <a:off x="2666873" y="4535640"/>
            <a:ext cx="4077970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000" dirty="0">
                <a:solidFill>
                  <a:srgbClr val="FFFFFF"/>
                </a:solidFill>
                <a:latin typeface="나눔스퀘어 ExtraBold" charset="0"/>
                <a:ea typeface="나눔스퀘어 ExtraBold" charset="0"/>
              </a:rPr>
              <a:t>0</a:t>
            </a:r>
            <a:r>
              <a:rPr lang="en-US" sz="2000" dirty="0">
                <a:solidFill>
                  <a:srgbClr val="FFFFFF"/>
                </a:solidFill>
                <a:latin typeface="나눔스퀘어 ExtraBold" charset="0"/>
                <a:ea typeface="나눔스퀘어 ExtraBold" charset="0"/>
              </a:rPr>
              <a:t>4</a:t>
            </a:r>
            <a:r>
              <a:rPr sz="2000" dirty="0">
                <a:solidFill>
                  <a:srgbClr val="FFFFFF"/>
                </a:solidFill>
                <a:latin typeface="나눔스퀘어 ExtraBold" charset="0"/>
                <a:ea typeface="나눔스퀘어 ExtraBold" charset="0"/>
              </a:rPr>
              <a:t> · · · · · · · · </a:t>
            </a:r>
            <a:r>
              <a:rPr lang="ko-KR" altLang="en-US" sz="2000" dirty="0">
                <a:solidFill>
                  <a:srgbClr val="FFFFFF"/>
                </a:solidFill>
                <a:latin typeface="Courier New" panose="02070309020205020404" pitchFamily="49" charset="0"/>
                <a:ea typeface="나눔스퀘어 ExtraBold" charset="0"/>
                <a:cs typeface="Courier New" panose="02070309020205020404" pitchFamily="49" charset="0"/>
              </a:rPr>
              <a:t>데이터 분리</a:t>
            </a:r>
          </a:p>
        </p:txBody>
      </p:sp>
      <p:sp>
        <p:nvSpPr>
          <p:cNvPr id="9" name="텍스트 상자 39">
            <a:extLst>
              <a:ext uri="{FF2B5EF4-FFF2-40B4-BE49-F238E27FC236}">
                <a16:creationId xmlns:a16="http://schemas.microsoft.com/office/drawing/2014/main" id="{8E8238B2-6B24-DF54-0135-57EFD062ACFA}"/>
              </a:ext>
            </a:extLst>
          </p:cNvPr>
          <p:cNvSpPr txBox="1">
            <a:spLocks/>
          </p:cNvSpPr>
          <p:nvPr/>
        </p:nvSpPr>
        <p:spPr>
          <a:xfrm>
            <a:off x="2667000" y="5249922"/>
            <a:ext cx="4077970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000" dirty="0">
                <a:solidFill>
                  <a:srgbClr val="FFFFFF"/>
                </a:solidFill>
                <a:latin typeface="나눔스퀘어 ExtraBold" charset="0"/>
                <a:ea typeface="나눔스퀘어 ExtraBold" charset="0"/>
              </a:rPr>
              <a:t>0</a:t>
            </a:r>
            <a:r>
              <a:rPr lang="en-US" sz="2000" dirty="0">
                <a:solidFill>
                  <a:srgbClr val="FFFFFF"/>
                </a:solidFill>
                <a:latin typeface="나눔스퀘어 ExtraBold" charset="0"/>
                <a:ea typeface="나눔스퀘어 ExtraBold" charset="0"/>
              </a:rPr>
              <a:t>5</a:t>
            </a:r>
            <a:r>
              <a:rPr sz="2000" dirty="0">
                <a:solidFill>
                  <a:srgbClr val="FFFFFF"/>
                </a:solidFill>
                <a:latin typeface="나눔스퀘어 ExtraBold" charset="0"/>
                <a:ea typeface="나눔스퀘어 ExtraBold" charset="0"/>
              </a:rPr>
              <a:t> · · · · · · · · </a:t>
            </a:r>
            <a:r>
              <a:rPr lang="ko-KR" altLang="en-US" sz="2000" dirty="0">
                <a:solidFill>
                  <a:srgbClr val="FFFFFF"/>
                </a:solidFill>
                <a:latin typeface="Courier New" panose="02070309020205020404" pitchFamily="49" charset="0"/>
                <a:ea typeface="나눔스퀘어 ExtraBold" charset="0"/>
                <a:cs typeface="Courier New" panose="02070309020205020404" pitchFamily="49" charset="0"/>
              </a:rPr>
              <a:t>모델 학습</a:t>
            </a:r>
          </a:p>
        </p:txBody>
      </p:sp>
      <p:sp>
        <p:nvSpPr>
          <p:cNvPr id="11" name="텍스트 상자 39">
            <a:extLst>
              <a:ext uri="{FF2B5EF4-FFF2-40B4-BE49-F238E27FC236}">
                <a16:creationId xmlns:a16="http://schemas.microsoft.com/office/drawing/2014/main" id="{9CE69467-B409-831C-24AB-8AC85699BEE7}"/>
              </a:ext>
            </a:extLst>
          </p:cNvPr>
          <p:cNvSpPr txBox="1">
            <a:spLocks/>
          </p:cNvSpPr>
          <p:nvPr/>
        </p:nvSpPr>
        <p:spPr>
          <a:xfrm>
            <a:off x="2667126" y="5964204"/>
            <a:ext cx="5062141" cy="40139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000" dirty="0">
                <a:solidFill>
                  <a:srgbClr val="FFFFFF"/>
                </a:solidFill>
                <a:latin typeface="나눔스퀘어 ExtraBold" charset="0"/>
                <a:ea typeface="나눔스퀘어 ExtraBold" charset="0"/>
              </a:rPr>
              <a:t>0</a:t>
            </a:r>
            <a:r>
              <a:rPr lang="en-US" sz="2000" dirty="0">
                <a:solidFill>
                  <a:srgbClr val="FFFFFF"/>
                </a:solidFill>
                <a:latin typeface="나눔스퀘어 ExtraBold" charset="0"/>
                <a:ea typeface="나눔스퀘어 ExtraBold" charset="0"/>
              </a:rPr>
              <a:t>6</a:t>
            </a:r>
            <a:r>
              <a:rPr sz="2000" dirty="0">
                <a:solidFill>
                  <a:srgbClr val="FFFFFF"/>
                </a:solidFill>
                <a:latin typeface="나눔스퀘어 ExtraBold" charset="0"/>
                <a:ea typeface="나눔스퀘어 ExtraBold" charset="0"/>
              </a:rPr>
              <a:t> · · · · · · · · </a:t>
            </a:r>
            <a:r>
              <a:rPr lang="ko-KR" altLang="en-US" sz="2000" dirty="0">
                <a:solidFill>
                  <a:srgbClr val="FFFFFF"/>
                </a:solidFill>
                <a:latin typeface="Courier New" panose="02070309020205020404" pitchFamily="49" charset="0"/>
                <a:ea typeface="나눔스퀘어 ExtraBold" charset="0"/>
                <a:cs typeface="Courier New" panose="02070309020205020404" pitchFamily="49" charset="0"/>
              </a:rPr>
              <a:t>주가 예측 </a:t>
            </a:r>
            <a:r>
              <a:rPr lang="en-US" altLang="ko-KR" sz="2000" dirty="0">
                <a:solidFill>
                  <a:srgbClr val="FFFFFF"/>
                </a:solidFill>
                <a:latin typeface="Courier New" panose="02070309020205020404" pitchFamily="49" charset="0"/>
                <a:ea typeface="나눔스퀘어 ExtraBold" charset="0"/>
                <a:cs typeface="Courier New" panose="02070309020205020404" pitchFamily="49" charset="0"/>
              </a:rPr>
              <a:t>&amp; </a:t>
            </a:r>
            <a:r>
              <a:rPr lang="ko-KR" altLang="en-US" sz="2000" dirty="0">
                <a:solidFill>
                  <a:srgbClr val="FFFFFF"/>
                </a:solidFill>
                <a:latin typeface="Courier New" panose="02070309020205020404" pitchFamily="49" charset="0"/>
                <a:ea typeface="나눔스퀘어 ExtraBold" charset="0"/>
                <a:cs typeface="Courier New" panose="02070309020205020404" pitchFamily="49" charset="0"/>
              </a:rPr>
              <a:t>시각화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4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525"/>
            <a:ext cx="9144635" cy="6858635"/>
          </a:xfrm>
          <a:prstGeom prst="rect">
            <a:avLst/>
          </a:prstGeom>
          <a:noFill/>
        </p:spPr>
      </p:pic>
      <p:sp>
        <p:nvSpPr>
          <p:cNvPr id="3" name="텍스트 상자 46"/>
          <p:cNvSpPr txBox="1">
            <a:spLocks/>
          </p:cNvSpPr>
          <p:nvPr/>
        </p:nvSpPr>
        <p:spPr>
          <a:xfrm>
            <a:off x="3333750" y="352425"/>
            <a:ext cx="2477135" cy="4781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altLang="en-US" sz="2500" b="1" dirty="0">
                <a:solidFill>
                  <a:srgbClr val="FFFFFF"/>
                </a:solidFill>
                <a:latin typeface="Courier New" panose="02070309020205020404" pitchFamily="49" charset="0"/>
                <a:ea typeface="나눔스퀘어 Bold" charset="0"/>
                <a:cs typeface="Courier New" panose="02070309020205020404" pitchFamily="49" charset="0"/>
              </a:rPr>
              <a:t>주제 선정</a:t>
            </a:r>
            <a:endParaRPr lang="ko-KR" altLang="en-US" sz="1800" b="1" dirty="0">
              <a:latin typeface="Courier New" panose="02070309020205020404" pitchFamily="49" charset="0"/>
              <a:ea typeface="맑은 고딕" charset="0"/>
              <a:cs typeface="Courier New" panose="02070309020205020404" pitchFamily="49" charset="0"/>
            </a:endParaRPr>
          </a:p>
        </p:txBody>
      </p:sp>
      <p:grpSp>
        <p:nvGrpSpPr>
          <p:cNvPr id="8" name="그룹 59"/>
          <p:cNvGrpSpPr/>
          <p:nvPr/>
        </p:nvGrpSpPr>
        <p:grpSpPr>
          <a:xfrm>
            <a:off x="449268" y="1249237"/>
            <a:ext cx="3922707" cy="725968"/>
            <a:chOff x="622935" y="1501140"/>
            <a:chExt cx="3575685" cy="1424940"/>
          </a:xfrm>
        </p:grpSpPr>
        <p:sp>
          <p:nvSpPr>
            <p:cNvPr id="7" name="도형 51"/>
            <p:cNvSpPr>
              <a:spLocks/>
            </p:cNvSpPr>
            <p:nvPr/>
          </p:nvSpPr>
          <p:spPr>
            <a:xfrm>
              <a:off x="1729105" y="1673860"/>
              <a:ext cx="2469515" cy="1249680"/>
            </a:xfrm>
            <a:prstGeom prst="rect">
              <a:avLst/>
            </a:prstGeom>
            <a:solidFill>
              <a:srgbClr val="A3ADB9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6" name="도형 50"/>
            <p:cNvSpPr>
              <a:spLocks/>
            </p:cNvSpPr>
            <p:nvPr/>
          </p:nvSpPr>
          <p:spPr>
            <a:xfrm rot="5400000">
              <a:off x="1790700" y="2703195"/>
              <a:ext cx="158750" cy="286385"/>
            </a:xfrm>
            <a:prstGeom prst="rtTriangle">
              <a:avLst/>
            </a:prstGeom>
            <a:solidFill>
              <a:srgbClr val="596B7C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5" name="도형 49"/>
            <p:cNvSpPr>
              <a:spLocks/>
            </p:cNvSpPr>
            <p:nvPr/>
          </p:nvSpPr>
          <p:spPr>
            <a:xfrm flipH="1">
              <a:off x="622935" y="1501140"/>
              <a:ext cx="1391285" cy="1267460"/>
            </a:xfrm>
            <a:prstGeom prst="snip1Rect">
              <a:avLst/>
            </a:prstGeom>
            <a:solidFill>
              <a:srgbClr val="BEC9D3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7" name="텍스트 상자 74"/>
          <p:cNvSpPr txBox="1">
            <a:spLocks/>
          </p:cNvSpPr>
          <p:nvPr/>
        </p:nvSpPr>
        <p:spPr>
          <a:xfrm>
            <a:off x="1011692" y="1379135"/>
            <a:ext cx="47180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1800" dirty="0">
                <a:solidFill>
                  <a:srgbClr val="FFFFFF"/>
                </a:solidFill>
                <a:latin typeface="나눔스퀘어 ExtraBold" charset="0"/>
                <a:ea typeface="나눔스퀘어 ExtraBold" charset="0"/>
              </a:rPr>
              <a:t>01</a:t>
            </a:r>
            <a:endParaRPr lang="ko-KR" altLang="en-US" sz="1800" dirty="0"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19" name="텍스트 상자 76"/>
          <p:cNvSpPr txBox="1">
            <a:spLocks/>
          </p:cNvSpPr>
          <p:nvPr/>
        </p:nvSpPr>
        <p:spPr>
          <a:xfrm>
            <a:off x="2154873" y="1455707"/>
            <a:ext cx="2301995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dirty="0">
                <a:solidFill>
                  <a:srgbClr val="FFFFFF"/>
                </a:solidFill>
                <a:latin typeface="나눔스퀘어 Bold" charset="0"/>
                <a:ea typeface="맑은 고딕" charset="0"/>
              </a:rPr>
              <a:t>카카오 주가 예측</a:t>
            </a:r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77"/>
          <p:cNvSpPr txBox="1">
            <a:spLocks/>
          </p:cNvSpPr>
          <p:nvPr/>
        </p:nvSpPr>
        <p:spPr>
          <a:xfrm>
            <a:off x="449268" y="2285737"/>
            <a:ext cx="8168521" cy="3479158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ctr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altLang="en-US" sz="1100" b="0" i="0" dirty="0">
                <a:solidFill>
                  <a:srgbClr val="3C3E40"/>
                </a:solidFill>
                <a:effectLst/>
                <a:latin typeface="Apple SD Gothic Neo"/>
              </a:rPr>
              <a:t>증시 침체가 계속되고 금리 인상기에 접어든 가운데 새해를 앞두고 주식 투자를 계속 </a:t>
            </a:r>
            <a:r>
              <a:rPr lang="ko-KR" altLang="en-US" sz="1100" b="0" i="0" dirty="0" err="1">
                <a:solidFill>
                  <a:srgbClr val="3C3E40"/>
                </a:solidFill>
                <a:effectLst/>
                <a:latin typeface="Apple SD Gothic Neo"/>
              </a:rPr>
              <a:t>해야할지</a:t>
            </a:r>
            <a:r>
              <a:rPr lang="ko-KR" altLang="en-US" sz="1100" b="0" i="0" dirty="0">
                <a:solidFill>
                  <a:srgbClr val="3C3E40"/>
                </a:solidFill>
                <a:effectLst/>
                <a:latin typeface="Apple SD Gothic Neo"/>
              </a:rPr>
              <a:t> 망설여지는 때다</a:t>
            </a:r>
            <a:r>
              <a:rPr lang="en-US" altLang="ko-KR" sz="1100" b="0" i="0" dirty="0">
                <a:solidFill>
                  <a:srgbClr val="3C3E40"/>
                </a:solidFill>
                <a:effectLst/>
                <a:latin typeface="Apple SD Gothic Neo"/>
              </a:rPr>
              <a:t>. </a:t>
            </a:r>
          </a:p>
          <a:p>
            <a:pPr marL="0" indent="0" algn="l" latinLnBrk="0" hangingPunct="1">
              <a:buFontTx/>
              <a:buNone/>
            </a:pPr>
            <a:r>
              <a:rPr lang="ko-KR" altLang="en-US" sz="1100" b="0" i="0" dirty="0">
                <a:solidFill>
                  <a:srgbClr val="3C3E40"/>
                </a:solidFill>
                <a:effectLst/>
                <a:latin typeface="Apple SD Gothic Neo"/>
              </a:rPr>
              <a:t>다른 사람들은 어떤 주식 종목에 관심을 가질까</a:t>
            </a:r>
            <a:r>
              <a:rPr lang="en-US" altLang="ko-KR" sz="1100" b="0" i="0" dirty="0">
                <a:solidFill>
                  <a:srgbClr val="3C3E40"/>
                </a:solidFill>
                <a:effectLst/>
                <a:latin typeface="Apple SD Gothic Neo"/>
              </a:rPr>
              <a:t>.</a:t>
            </a:r>
            <a:br>
              <a:rPr lang="ko-KR" altLang="en-US" sz="1100" dirty="0"/>
            </a:br>
            <a:r>
              <a:rPr lang="ko-KR" altLang="en-US" sz="1100" b="0" i="0" dirty="0">
                <a:solidFill>
                  <a:srgbClr val="3C3E40"/>
                </a:solidFill>
                <a:effectLst/>
                <a:latin typeface="Apple SD Gothic Neo"/>
              </a:rPr>
              <a:t> </a:t>
            </a:r>
            <a:br>
              <a:rPr lang="ko-KR" altLang="en-US" sz="1100" dirty="0"/>
            </a:br>
            <a:r>
              <a:rPr lang="ko-KR" altLang="en-US" sz="1100" b="0" i="0" dirty="0">
                <a:solidFill>
                  <a:srgbClr val="3C3E40"/>
                </a:solidFill>
                <a:effectLst/>
                <a:latin typeface="Apple SD Gothic Neo"/>
              </a:rPr>
              <a:t>빅데이터 전문기업 </a:t>
            </a:r>
            <a:r>
              <a:rPr lang="en-US" altLang="ko-KR" sz="1100" b="0" i="0" dirty="0">
                <a:solidFill>
                  <a:srgbClr val="3C3E40"/>
                </a:solidFill>
                <a:effectLst/>
                <a:latin typeface="Apple SD Gothic Neo"/>
              </a:rPr>
              <a:t>TDI</a:t>
            </a:r>
            <a:r>
              <a:rPr lang="ko-KR" altLang="en-US" sz="1100" dirty="0">
                <a:solidFill>
                  <a:srgbClr val="3C3E40"/>
                </a:solidFill>
                <a:latin typeface="Apple SD Gothic Neo"/>
              </a:rPr>
              <a:t>에 따른</a:t>
            </a:r>
            <a:r>
              <a:rPr lang="ko-KR" altLang="en-US" sz="1100" b="0" i="0" dirty="0">
                <a:solidFill>
                  <a:srgbClr val="3C3E40"/>
                </a:solidFill>
                <a:effectLst/>
                <a:latin typeface="Apple SD Gothic Neo"/>
              </a:rPr>
              <a:t> 국내 주식 중 인기 검색 상위 종목 </a:t>
            </a:r>
            <a:r>
              <a:rPr lang="en-US" altLang="ko-KR" sz="1100" b="0" i="0" dirty="0">
                <a:solidFill>
                  <a:srgbClr val="3C3E40"/>
                </a:solidFill>
                <a:effectLst/>
                <a:latin typeface="Apple SD Gothic Neo"/>
              </a:rPr>
              <a:t>5</a:t>
            </a:r>
            <a:r>
              <a:rPr lang="ko-KR" altLang="en-US" sz="1100" b="0" i="0" dirty="0">
                <a:solidFill>
                  <a:srgbClr val="3C3E40"/>
                </a:solidFill>
                <a:effectLst/>
                <a:latin typeface="Apple SD Gothic Neo"/>
              </a:rPr>
              <a:t>개의 </a:t>
            </a:r>
            <a:r>
              <a:rPr lang="ko-KR" altLang="en-US" sz="1100" b="0" i="0" dirty="0" err="1">
                <a:solidFill>
                  <a:srgbClr val="3C3E40"/>
                </a:solidFill>
                <a:effectLst/>
                <a:latin typeface="Apple SD Gothic Neo"/>
              </a:rPr>
              <a:t>검색량을</a:t>
            </a:r>
            <a:r>
              <a:rPr lang="ko-KR" altLang="en-US" sz="1100" b="0" i="0" dirty="0">
                <a:solidFill>
                  <a:srgbClr val="3C3E40"/>
                </a:solidFill>
                <a:effectLst/>
                <a:latin typeface="Apple SD Gothic Neo"/>
              </a:rPr>
              <a:t> 살펴보면</a:t>
            </a:r>
            <a:r>
              <a:rPr lang="en-US" altLang="ko-KR" sz="1100" b="0" i="0" dirty="0">
                <a:solidFill>
                  <a:srgbClr val="3C3E40"/>
                </a:solidFill>
                <a:effectLst/>
                <a:latin typeface="Apple SD Gothic Neo"/>
              </a:rPr>
              <a:t>,</a:t>
            </a:r>
          </a:p>
          <a:p>
            <a:pPr marL="0" indent="0" algn="l" latinLnBrk="0" hangingPunct="1">
              <a:buFontTx/>
              <a:buNone/>
            </a:pPr>
            <a:endParaRPr lang="en-US" altLang="ko-KR" sz="1100" dirty="0">
              <a:solidFill>
                <a:srgbClr val="3C3E40"/>
              </a:solidFill>
              <a:latin typeface="Apple SD Gothic Neo"/>
            </a:endParaRPr>
          </a:p>
          <a:p>
            <a:pPr marL="0" indent="0" algn="l" latinLnBrk="0" hangingPunct="1">
              <a:buFontTx/>
              <a:buNone/>
            </a:pPr>
            <a:r>
              <a:rPr lang="en-US" altLang="ko-KR" sz="1100" b="0" i="0" dirty="0">
                <a:solidFill>
                  <a:srgbClr val="3C3E40"/>
                </a:solidFill>
                <a:effectLst/>
                <a:latin typeface="Apple SD Gothic Neo"/>
              </a:rPr>
              <a:t>2022</a:t>
            </a:r>
            <a:r>
              <a:rPr lang="ko-KR" altLang="en-US" sz="1100" b="0" i="0" dirty="0">
                <a:solidFill>
                  <a:srgbClr val="3C3E40"/>
                </a:solidFill>
                <a:effectLst/>
                <a:latin typeface="Apple SD Gothic Neo"/>
              </a:rPr>
              <a:t>년 </a:t>
            </a:r>
            <a:r>
              <a:rPr lang="en-US" altLang="ko-KR" sz="1100" b="0" i="0" dirty="0">
                <a:solidFill>
                  <a:srgbClr val="3C3E40"/>
                </a:solidFill>
                <a:effectLst/>
                <a:latin typeface="Apple SD Gothic Neo"/>
              </a:rPr>
              <a:t>12</a:t>
            </a:r>
            <a:r>
              <a:rPr lang="ko-KR" altLang="en-US" sz="1100" b="0" i="0" dirty="0">
                <a:solidFill>
                  <a:srgbClr val="3C3E40"/>
                </a:solidFill>
                <a:effectLst/>
                <a:latin typeface="Apple SD Gothic Neo"/>
              </a:rPr>
              <a:t>월 </a:t>
            </a:r>
            <a:r>
              <a:rPr lang="en-US" altLang="ko-KR" sz="1100" dirty="0">
                <a:solidFill>
                  <a:srgbClr val="3C3E40"/>
                </a:solidFill>
                <a:latin typeface="Apple SD Gothic Neo"/>
              </a:rPr>
              <a:t>9</a:t>
            </a:r>
            <a:r>
              <a:rPr lang="ko-KR" altLang="en-US" sz="1100" b="0" i="0" dirty="0">
                <a:solidFill>
                  <a:srgbClr val="3C3E40"/>
                </a:solidFill>
                <a:effectLst/>
                <a:latin typeface="Apple SD Gothic Neo"/>
              </a:rPr>
              <a:t>일 네이버 검색 기준 검색종목 상위 </a:t>
            </a:r>
            <a:r>
              <a:rPr lang="en-US" altLang="ko-KR" sz="1100" b="0" i="0" dirty="0">
                <a:solidFill>
                  <a:srgbClr val="3C3E40"/>
                </a:solidFill>
                <a:effectLst/>
                <a:latin typeface="Apple SD Gothic Neo"/>
              </a:rPr>
              <a:t>1</a:t>
            </a:r>
            <a:r>
              <a:rPr lang="ko-KR" altLang="en-US" sz="1100" b="0" i="0" dirty="0">
                <a:solidFill>
                  <a:srgbClr val="3C3E40"/>
                </a:solidFill>
                <a:effectLst/>
                <a:latin typeface="Apple SD Gothic Neo"/>
              </a:rPr>
              <a:t>위는 삼성전자다</a:t>
            </a:r>
            <a:r>
              <a:rPr lang="en-US" altLang="ko-KR" sz="1100" b="0" i="0" dirty="0">
                <a:solidFill>
                  <a:srgbClr val="3C3E40"/>
                </a:solidFill>
                <a:effectLst/>
                <a:latin typeface="Apple SD Gothic Neo"/>
              </a:rPr>
              <a:t>. </a:t>
            </a:r>
            <a:r>
              <a:rPr lang="ko-KR" altLang="en-US" sz="1100" b="0" i="0" dirty="0">
                <a:solidFill>
                  <a:srgbClr val="3C3E40"/>
                </a:solidFill>
                <a:effectLst/>
                <a:latin typeface="Apple SD Gothic Neo"/>
              </a:rPr>
              <a:t>시가총액 코스피 </a:t>
            </a:r>
            <a:r>
              <a:rPr lang="en-US" altLang="ko-KR" sz="1100" b="0" i="0" dirty="0">
                <a:solidFill>
                  <a:srgbClr val="3C3E40"/>
                </a:solidFill>
                <a:effectLst/>
                <a:latin typeface="Apple SD Gothic Neo"/>
              </a:rPr>
              <a:t>1</a:t>
            </a:r>
            <a:r>
              <a:rPr lang="ko-KR" altLang="en-US" sz="1100" b="0" i="0" dirty="0">
                <a:solidFill>
                  <a:srgbClr val="3C3E40"/>
                </a:solidFill>
                <a:effectLst/>
                <a:latin typeface="Apple SD Gothic Neo"/>
              </a:rPr>
              <a:t>위인 삼성전자는 </a:t>
            </a:r>
            <a:r>
              <a:rPr lang="en-US" altLang="ko-KR" sz="1100" b="0" i="0" dirty="0">
                <a:solidFill>
                  <a:srgbClr val="3C3E40"/>
                </a:solidFill>
                <a:effectLst/>
                <a:latin typeface="Apple SD Gothic Neo"/>
              </a:rPr>
              <a:t>6</a:t>
            </a:r>
            <a:r>
              <a:rPr lang="ko-KR" altLang="en-US" sz="1100" b="0" i="0" dirty="0">
                <a:solidFill>
                  <a:srgbClr val="3C3E40"/>
                </a:solidFill>
                <a:effectLst/>
                <a:latin typeface="Apple SD Gothic Neo"/>
              </a:rPr>
              <a:t>만원선 안팎에서 부침을 거듭하고 있다</a:t>
            </a:r>
            <a:r>
              <a:rPr lang="en-US" altLang="ko-KR" sz="1100" b="0" i="0" dirty="0">
                <a:solidFill>
                  <a:srgbClr val="3C3E40"/>
                </a:solidFill>
                <a:effectLst/>
                <a:latin typeface="Apple SD Gothic Neo"/>
              </a:rPr>
              <a:t>.  </a:t>
            </a:r>
          </a:p>
          <a:p>
            <a:pPr marL="0" indent="0" algn="l" latinLnBrk="0" hangingPunct="1">
              <a:buFontTx/>
              <a:buNone/>
            </a:pPr>
            <a:endParaRPr lang="en-US" altLang="ko-KR" sz="1100" dirty="0">
              <a:solidFill>
                <a:srgbClr val="3C3E40"/>
              </a:solidFill>
              <a:latin typeface="Apple SD Gothic Neo"/>
            </a:endParaRPr>
          </a:p>
          <a:p>
            <a:pPr marL="0" indent="0" algn="l" latinLnBrk="0" hangingPunct="1">
              <a:buFontTx/>
              <a:buNone/>
            </a:pPr>
            <a:r>
              <a:rPr lang="ko-KR" altLang="en-US" sz="1100" b="0" i="0" dirty="0">
                <a:solidFill>
                  <a:srgbClr val="3C3E40"/>
                </a:solidFill>
                <a:effectLst/>
                <a:latin typeface="Apple SD Gothic Neo"/>
              </a:rPr>
              <a:t>검색 </a:t>
            </a:r>
            <a:r>
              <a:rPr lang="en-US" altLang="ko-KR" sz="1100" b="0" i="0" dirty="0">
                <a:solidFill>
                  <a:srgbClr val="3C3E40"/>
                </a:solidFill>
                <a:effectLst/>
                <a:latin typeface="Apple SD Gothic Neo"/>
              </a:rPr>
              <a:t>2</a:t>
            </a:r>
            <a:r>
              <a:rPr lang="ko-KR" altLang="en-US" sz="1100" b="0" i="0" dirty="0">
                <a:solidFill>
                  <a:srgbClr val="3C3E40"/>
                </a:solidFill>
                <a:effectLst/>
                <a:latin typeface="Apple SD Gothic Neo"/>
              </a:rPr>
              <a:t>위는 카카오다</a:t>
            </a:r>
            <a:r>
              <a:rPr lang="en-US" altLang="ko-KR" sz="1100" b="0" i="0" dirty="0">
                <a:solidFill>
                  <a:srgbClr val="3C3E40"/>
                </a:solidFill>
                <a:effectLst/>
                <a:latin typeface="Apple SD Gothic Neo"/>
              </a:rPr>
              <a:t>. </a:t>
            </a:r>
            <a:r>
              <a:rPr lang="ko-KR" altLang="en-US" sz="1100" b="0" i="0" dirty="0">
                <a:solidFill>
                  <a:srgbClr val="3C3E40"/>
                </a:solidFill>
                <a:effectLst/>
                <a:latin typeface="Apple SD Gothic Neo"/>
              </a:rPr>
              <a:t>시가총액 코스피 </a:t>
            </a:r>
            <a:r>
              <a:rPr lang="en-US" altLang="ko-KR" sz="1100" b="0" i="0" dirty="0">
                <a:solidFill>
                  <a:srgbClr val="3C3E40"/>
                </a:solidFill>
                <a:effectLst/>
                <a:latin typeface="Apple SD Gothic Neo"/>
              </a:rPr>
              <a:t>11</a:t>
            </a:r>
            <a:r>
              <a:rPr lang="ko-KR" altLang="en-US" sz="1100" b="0" i="0" dirty="0">
                <a:solidFill>
                  <a:srgbClr val="3C3E40"/>
                </a:solidFill>
                <a:effectLst/>
                <a:latin typeface="Apple SD Gothic Neo"/>
              </a:rPr>
              <a:t>위인 카카오는 최근 거래량이 </a:t>
            </a:r>
            <a:r>
              <a:rPr lang="en-US" altLang="ko-KR" sz="1100" b="0" i="0" dirty="0">
                <a:solidFill>
                  <a:srgbClr val="3C3E40"/>
                </a:solidFill>
                <a:effectLst/>
                <a:latin typeface="Apple SD Gothic Neo"/>
              </a:rPr>
              <a:t>2000</a:t>
            </a:r>
            <a:r>
              <a:rPr lang="ko-KR" altLang="en-US" sz="1100" b="0" i="0" dirty="0">
                <a:solidFill>
                  <a:srgbClr val="3C3E40"/>
                </a:solidFill>
                <a:effectLst/>
                <a:latin typeface="Apple SD Gothic Neo"/>
              </a:rPr>
              <a:t>만여건으로 소폭 증가했지만 </a:t>
            </a:r>
            <a:r>
              <a:rPr lang="en-US" altLang="ko-KR" sz="1100" b="0" i="0" dirty="0">
                <a:solidFill>
                  <a:srgbClr val="3C3E40"/>
                </a:solidFill>
                <a:effectLst/>
                <a:latin typeface="Apple SD Gothic Neo"/>
              </a:rPr>
              <a:t>1</a:t>
            </a:r>
            <a:r>
              <a:rPr lang="ko-KR" altLang="en-US" sz="1100" b="0" i="0" dirty="0" err="1">
                <a:solidFill>
                  <a:srgbClr val="3C3E40"/>
                </a:solidFill>
                <a:effectLst/>
                <a:latin typeface="Apple SD Gothic Neo"/>
              </a:rPr>
              <a:t>년전</a:t>
            </a:r>
            <a:r>
              <a:rPr lang="ko-KR" altLang="en-US" sz="1100" b="0" i="0" dirty="0">
                <a:solidFill>
                  <a:srgbClr val="3C3E40"/>
                </a:solidFill>
                <a:effectLst/>
                <a:latin typeface="Apple SD Gothic Neo"/>
              </a:rPr>
              <a:t> 과거와 같은 영화를 회복하기까진 시간이 걸릴 것으로 보인다</a:t>
            </a:r>
            <a:r>
              <a:rPr lang="en-US" altLang="ko-KR" sz="1100" b="0" i="0" dirty="0">
                <a:solidFill>
                  <a:srgbClr val="3C3E40"/>
                </a:solidFill>
                <a:effectLst/>
                <a:latin typeface="Apple SD Gothic Neo"/>
              </a:rPr>
              <a:t>.  </a:t>
            </a:r>
          </a:p>
          <a:p>
            <a:pPr marL="0" indent="0" algn="l" latinLnBrk="0" hangingPunct="1">
              <a:buFontTx/>
              <a:buNone/>
            </a:pPr>
            <a:endParaRPr lang="en-US" altLang="ko-KR" sz="1100" dirty="0">
              <a:solidFill>
                <a:srgbClr val="3C3E40"/>
              </a:solidFill>
              <a:latin typeface="Apple SD Gothic Neo"/>
            </a:endParaRPr>
          </a:p>
          <a:p>
            <a:pPr marL="0" indent="0" algn="l" latinLnBrk="0" hangingPunct="1">
              <a:buFontTx/>
              <a:buNone/>
            </a:pPr>
            <a:r>
              <a:rPr lang="en-US" altLang="ko-KR" sz="1100" b="0" i="0" dirty="0">
                <a:solidFill>
                  <a:srgbClr val="3C3E40"/>
                </a:solidFill>
                <a:effectLst/>
                <a:latin typeface="Apple SD Gothic Neo"/>
              </a:rPr>
              <a:t>3</a:t>
            </a:r>
            <a:r>
              <a:rPr lang="ko-KR" altLang="en-US" sz="1100" b="0" i="0" dirty="0">
                <a:solidFill>
                  <a:srgbClr val="3C3E40"/>
                </a:solidFill>
                <a:effectLst/>
                <a:latin typeface="Apple SD Gothic Neo"/>
              </a:rPr>
              <a:t>위는 한국경제</a:t>
            </a:r>
            <a:r>
              <a:rPr lang="en-US" altLang="ko-KR" sz="1100" b="0" i="0" dirty="0">
                <a:solidFill>
                  <a:srgbClr val="3C3E40"/>
                </a:solidFill>
                <a:effectLst/>
                <a:latin typeface="Apple SD Gothic Neo"/>
              </a:rPr>
              <a:t>TV</a:t>
            </a:r>
            <a:r>
              <a:rPr lang="ko-KR" altLang="en-US" sz="1100" b="0" i="0" dirty="0">
                <a:solidFill>
                  <a:srgbClr val="3C3E40"/>
                </a:solidFill>
                <a:effectLst/>
                <a:latin typeface="Apple SD Gothic Neo"/>
              </a:rPr>
              <a:t>가 꼽혔다</a:t>
            </a:r>
            <a:r>
              <a:rPr lang="en-US" altLang="ko-KR" sz="1100" b="0" i="0" dirty="0">
                <a:solidFill>
                  <a:srgbClr val="3C3E40"/>
                </a:solidFill>
                <a:effectLst/>
                <a:latin typeface="Apple SD Gothic Neo"/>
              </a:rPr>
              <a:t>. </a:t>
            </a:r>
            <a:r>
              <a:rPr lang="ko-KR" altLang="en-US" sz="1100" b="0" i="0" dirty="0">
                <a:solidFill>
                  <a:srgbClr val="3C3E40"/>
                </a:solidFill>
                <a:effectLst/>
                <a:latin typeface="Apple SD Gothic Neo"/>
              </a:rPr>
              <a:t>시가총액 코스닥 </a:t>
            </a:r>
            <a:r>
              <a:rPr lang="en-US" altLang="ko-KR" sz="1100" b="0" i="0" dirty="0">
                <a:solidFill>
                  <a:srgbClr val="3C3E40"/>
                </a:solidFill>
                <a:effectLst/>
                <a:latin typeface="Apple SD Gothic Neo"/>
              </a:rPr>
              <a:t>635</a:t>
            </a:r>
            <a:r>
              <a:rPr lang="ko-KR" altLang="en-US" sz="1100" b="0" i="0" dirty="0">
                <a:solidFill>
                  <a:srgbClr val="3C3E40"/>
                </a:solidFill>
                <a:effectLst/>
                <a:latin typeface="Apple SD Gothic Neo"/>
              </a:rPr>
              <a:t>위인 한국경제</a:t>
            </a:r>
            <a:r>
              <a:rPr lang="en-US" altLang="ko-KR" sz="1100" b="0" i="0" dirty="0">
                <a:solidFill>
                  <a:srgbClr val="3C3E40"/>
                </a:solidFill>
                <a:effectLst/>
                <a:latin typeface="Apple SD Gothic Neo"/>
              </a:rPr>
              <a:t>TV</a:t>
            </a:r>
            <a:r>
              <a:rPr lang="ko-KR" altLang="en-US" sz="1100" b="0" i="0" dirty="0">
                <a:solidFill>
                  <a:srgbClr val="3C3E40"/>
                </a:solidFill>
                <a:effectLst/>
                <a:latin typeface="Apple SD Gothic Neo"/>
              </a:rPr>
              <a:t>는 이번주 장 시작부터 하락세를 유지했다가 </a:t>
            </a:r>
            <a:r>
              <a:rPr lang="en-US" altLang="ko-KR" sz="1100" b="0" i="0" dirty="0">
                <a:solidFill>
                  <a:srgbClr val="3C3E40"/>
                </a:solidFill>
                <a:effectLst/>
                <a:latin typeface="Apple SD Gothic Neo"/>
              </a:rPr>
              <a:t>9</a:t>
            </a:r>
            <a:r>
              <a:rPr lang="ko-KR" altLang="en-US" sz="1100" b="0" i="0" dirty="0">
                <a:solidFill>
                  <a:srgbClr val="3C3E40"/>
                </a:solidFill>
                <a:effectLst/>
                <a:latin typeface="Apple SD Gothic Neo"/>
              </a:rPr>
              <a:t>일 전일대비 </a:t>
            </a:r>
            <a:r>
              <a:rPr lang="en-US" altLang="ko-KR" sz="1100" b="0" i="0" dirty="0">
                <a:solidFill>
                  <a:srgbClr val="3C3E40"/>
                </a:solidFill>
                <a:effectLst/>
                <a:latin typeface="Apple SD Gothic Neo"/>
              </a:rPr>
              <a:t>100</a:t>
            </a:r>
            <a:r>
              <a:rPr lang="ko-KR" altLang="en-US" sz="1100" b="0" i="0" dirty="0">
                <a:solidFill>
                  <a:srgbClr val="3C3E40"/>
                </a:solidFill>
                <a:effectLst/>
                <a:latin typeface="Apple SD Gothic Neo"/>
              </a:rPr>
              <a:t>원 상승한 </a:t>
            </a:r>
            <a:r>
              <a:rPr lang="en-US" altLang="ko-KR" sz="1100" b="0" i="0" dirty="0">
                <a:solidFill>
                  <a:srgbClr val="3C3E40"/>
                </a:solidFill>
                <a:effectLst/>
                <a:latin typeface="Apple SD Gothic Neo"/>
              </a:rPr>
              <a:t>5620</a:t>
            </a:r>
            <a:r>
              <a:rPr lang="ko-KR" altLang="en-US" sz="1100" b="0" i="0" dirty="0">
                <a:solidFill>
                  <a:srgbClr val="3C3E40"/>
                </a:solidFill>
                <a:effectLst/>
                <a:latin typeface="Apple SD Gothic Neo"/>
              </a:rPr>
              <a:t>원에 거래를 마쳤다</a:t>
            </a:r>
            <a:r>
              <a:rPr lang="en-US" altLang="ko-KR" sz="1100" b="0" i="0" dirty="0">
                <a:solidFill>
                  <a:srgbClr val="3C3E40"/>
                </a:solidFill>
                <a:effectLst/>
                <a:latin typeface="Apple SD Gothic Neo"/>
              </a:rPr>
              <a:t>.</a:t>
            </a:r>
            <a:br>
              <a:rPr lang="ko-KR" altLang="en-US" sz="1100" dirty="0"/>
            </a:br>
            <a:r>
              <a:rPr lang="ko-KR" altLang="en-US" sz="1100" b="0" i="0" dirty="0">
                <a:solidFill>
                  <a:srgbClr val="3C3E40"/>
                </a:solidFill>
                <a:effectLst/>
                <a:latin typeface="Apple SD Gothic Neo"/>
              </a:rPr>
              <a:t> </a:t>
            </a:r>
            <a:br>
              <a:rPr lang="ko-KR" altLang="en-US" sz="1100" dirty="0"/>
            </a:br>
            <a:r>
              <a:rPr lang="en-US" altLang="ko-KR" sz="1100" b="0" i="0" dirty="0">
                <a:solidFill>
                  <a:srgbClr val="3C3E40"/>
                </a:solidFill>
                <a:effectLst/>
                <a:latin typeface="Apple SD Gothic Neo"/>
              </a:rPr>
              <a:t>4</a:t>
            </a:r>
            <a:r>
              <a:rPr lang="ko-KR" altLang="en-US" sz="1100" b="0" i="0" dirty="0">
                <a:solidFill>
                  <a:srgbClr val="3C3E40"/>
                </a:solidFill>
                <a:effectLst/>
                <a:latin typeface="Apple SD Gothic Neo"/>
              </a:rPr>
              <a:t>위엔 </a:t>
            </a:r>
            <a:r>
              <a:rPr lang="en-US" altLang="ko-KR" sz="1100" b="0" i="0" dirty="0">
                <a:solidFill>
                  <a:srgbClr val="3C3E40"/>
                </a:solidFill>
                <a:effectLst/>
                <a:latin typeface="Apple SD Gothic Neo"/>
              </a:rPr>
              <a:t>SK</a:t>
            </a:r>
            <a:r>
              <a:rPr lang="ko-KR" altLang="en-US" sz="1100" b="0" i="0" dirty="0">
                <a:solidFill>
                  <a:srgbClr val="3C3E40"/>
                </a:solidFill>
                <a:effectLst/>
                <a:latin typeface="Apple SD Gothic Neo"/>
              </a:rPr>
              <a:t>하이닉스</a:t>
            </a:r>
            <a:r>
              <a:rPr lang="en-US" altLang="ko-KR" sz="1100" b="0" i="0" dirty="0">
                <a:solidFill>
                  <a:srgbClr val="3C3E40"/>
                </a:solidFill>
                <a:effectLst/>
                <a:latin typeface="Apple SD Gothic Neo"/>
              </a:rPr>
              <a:t>, 5</a:t>
            </a:r>
            <a:r>
              <a:rPr lang="ko-KR" altLang="en-US" sz="1100" b="0" i="0" dirty="0">
                <a:solidFill>
                  <a:srgbClr val="3C3E40"/>
                </a:solidFill>
                <a:effectLst/>
                <a:latin typeface="Apple SD Gothic Neo"/>
              </a:rPr>
              <a:t>위엔 시가총액 코스피 </a:t>
            </a:r>
            <a:r>
              <a:rPr lang="en-US" altLang="ko-KR" sz="1100" b="0" i="0" dirty="0">
                <a:solidFill>
                  <a:srgbClr val="3C3E40"/>
                </a:solidFill>
                <a:effectLst/>
                <a:latin typeface="Apple SD Gothic Neo"/>
              </a:rPr>
              <a:t>9</a:t>
            </a:r>
            <a:r>
              <a:rPr lang="ko-KR" altLang="en-US" sz="1100" b="0" i="0" dirty="0">
                <a:solidFill>
                  <a:srgbClr val="3C3E40"/>
                </a:solidFill>
                <a:effectLst/>
                <a:latin typeface="Apple SD Gothic Neo"/>
              </a:rPr>
              <a:t>위인 네이버로 집계됐다</a:t>
            </a:r>
            <a:r>
              <a:rPr lang="en-US" altLang="ko-KR" sz="1100" b="0" i="0" dirty="0">
                <a:solidFill>
                  <a:srgbClr val="3C3E40"/>
                </a:solidFill>
                <a:effectLst/>
                <a:latin typeface="Apple SD Gothic Neo"/>
              </a:rPr>
              <a:t>.</a:t>
            </a:r>
          </a:p>
          <a:p>
            <a:pPr marL="0" indent="0" algn="l" latinLnBrk="0" hangingPunct="1">
              <a:buFontTx/>
              <a:buNone/>
            </a:pPr>
            <a:endParaRPr lang="en-US" altLang="ko-KR" sz="1100" dirty="0">
              <a:solidFill>
                <a:srgbClr val="3C3E40"/>
              </a:solidFill>
              <a:latin typeface="Apple SD Gothic Neo"/>
            </a:endParaRPr>
          </a:p>
          <a:p>
            <a:pPr marL="0" indent="0" algn="l" latinLnBrk="0" hangingPunct="1">
              <a:buFontTx/>
              <a:buNone/>
            </a:pPr>
            <a:r>
              <a:rPr lang="ko-KR" altLang="en-US" sz="1100" b="0" i="0" dirty="0">
                <a:solidFill>
                  <a:srgbClr val="3C3E40"/>
                </a:solidFill>
                <a:effectLst/>
                <a:latin typeface="Apple SD Gothic Neo"/>
              </a:rPr>
              <a:t>올해 한해 국내 코스피 시가총액 순위에서 네이버와 카카오는 대표 성장주로 두각을 나타냈지만 시가총액이 급감하면서 하락세를 보이기도 했다</a:t>
            </a:r>
            <a:r>
              <a:rPr lang="en-US" altLang="ko-KR" sz="1100" b="0" i="0" dirty="0">
                <a:solidFill>
                  <a:srgbClr val="3C3E40"/>
                </a:solidFill>
                <a:effectLst/>
                <a:latin typeface="Apple SD Gothic Neo"/>
              </a:rPr>
              <a:t>.  </a:t>
            </a:r>
          </a:p>
          <a:p>
            <a:pPr marL="0" indent="0" algn="l" latinLnBrk="0" hangingPunct="1">
              <a:buFontTx/>
              <a:buNone/>
            </a:pPr>
            <a:endParaRPr lang="en-US" altLang="ko-KR" sz="1100" dirty="0">
              <a:solidFill>
                <a:srgbClr val="3C3E40"/>
              </a:solidFill>
              <a:latin typeface="Apple SD Gothic Neo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altLang="en-US" sz="1100" dirty="0">
                <a:solidFill>
                  <a:srgbClr val="3C3E40"/>
                </a:solidFill>
                <a:latin typeface="Apple SD Gothic Neo"/>
                <a:ea typeface="맑은 고딕" charset="0"/>
              </a:rPr>
              <a:t>이 중 본인은 최근 이슈가 많았던 카카오에 관심이 생겨 카카오 주가 예측 프로젝트를 진행하게 되었다</a:t>
            </a:r>
            <a:r>
              <a:rPr lang="en-US" altLang="ko-KR" sz="1100" dirty="0">
                <a:solidFill>
                  <a:srgbClr val="3C3E40"/>
                </a:solidFill>
                <a:latin typeface="Apple SD Gothic Neo"/>
                <a:ea typeface="맑은 고딕" charset="0"/>
              </a:rPr>
              <a:t>.</a:t>
            </a:r>
            <a:endParaRPr lang="ko-KR" altLang="en-US" sz="1100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9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525"/>
            <a:ext cx="9144635" cy="6858635"/>
          </a:xfrm>
          <a:prstGeom prst="rect">
            <a:avLst/>
          </a:prstGeom>
          <a:noFill/>
        </p:spPr>
      </p:pic>
      <p:sp>
        <p:nvSpPr>
          <p:cNvPr id="3" name="텍스트 상자 91"/>
          <p:cNvSpPr txBox="1">
            <a:spLocks/>
          </p:cNvSpPr>
          <p:nvPr/>
        </p:nvSpPr>
        <p:spPr>
          <a:xfrm>
            <a:off x="3333750" y="352425"/>
            <a:ext cx="2477135" cy="478336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ctr"/>
            <a:r>
              <a:rPr lang="ko-KR" altLang="en-US" sz="2500" b="1" dirty="0">
                <a:solidFill>
                  <a:srgbClr val="FFFFFF"/>
                </a:solidFill>
                <a:latin typeface="Courier New" panose="02070309020205020404" pitchFamily="49" charset="0"/>
                <a:ea typeface="나눔스퀘어 Bold" charset="0"/>
                <a:cs typeface="Courier New" panose="02070309020205020404" pitchFamily="49" charset="0"/>
              </a:rPr>
              <a:t>데이터 수집</a:t>
            </a:r>
            <a:endParaRPr lang="ko-KR" altLang="en-US" sz="2500" b="1" dirty="0">
              <a:latin typeface="Courier New" panose="02070309020205020404" pitchFamily="49" charset="0"/>
              <a:ea typeface="맑은 고딕" charset="0"/>
              <a:cs typeface="Courier New" panose="02070309020205020404" pitchFamily="49" charset="0"/>
            </a:endParaRPr>
          </a:p>
        </p:txBody>
      </p:sp>
      <p:sp>
        <p:nvSpPr>
          <p:cNvPr id="4" name="텍스트 상자 96"/>
          <p:cNvSpPr txBox="1">
            <a:spLocks/>
          </p:cNvSpPr>
          <p:nvPr/>
        </p:nvSpPr>
        <p:spPr>
          <a:xfrm>
            <a:off x="723900" y="1314450"/>
            <a:ext cx="318770" cy="3898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104"/>
          <p:cNvSpPr txBox="1">
            <a:spLocks/>
          </p:cNvSpPr>
          <p:nvPr/>
        </p:nvSpPr>
        <p:spPr>
          <a:xfrm>
            <a:off x="505585" y="1238168"/>
            <a:ext cx="5086985" cy="33983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en-US" altLang="ko-KR" sz="1600" b="1" dirty="0">
                <a:solidFill>
                  <a:srgbClr val="4B5C7A"/>
                </a:solidFill>
                <a:latin typeface="나눔스퀘어 Bold" charset="0"/>
                <a:ea typeface="나눔스퀘어 Bold" charset="0"/>
              </a:rPr>
              <a:t>Finance-</a:t>
            </a:r>
            <a:r>
              <a:rPr lang="en-US" altLang="ko-KR" sz="1600" b="1" dirty="0" err="1">
                <a:solidFill>
                  <a:srgbClr val="4B5C7A"/>
                </a:solidFill>
                <a:latin typeface="나눔스퀘어 Bold" charset="0"/>
                <a:ea typeface="나눔스퀘어 Bold" charset="0"/>
              </a:rPr>
              <a:t>datareader</a:t>
            </a:r>
            <a:r>
              <a:rPr lang="en-US" altLang="ko-KR" sz="1600" b="1" dirty="0">
                <a:solidFill>
                  <a:srgbClr val="4B5C7A"/>
                </a:solidFill>
                <a:latin typeface="나눔스퀘어 Bold" charset="0"/>
                <a:ea typeface="나눔스퀘어 Bold" charset="0"/>
              </a:rPr>
              <a:t> </a:t>
            </a:r>
            <a:r>
              <a:rPr lang="ko-KR" altLang="en-US" sz="1600" b="1" dirty="0">
                <a:solidFill>
                  <a:srgbClr val="4B5C7A"/>
                </a:solidFill>
                <a:latin typeface="나눔스퀘어 Bold" charset="0"/>
                <a:ea typeface="나눔스퀘어 Bold" charset="0"/>
              </a:rPr>
              <a:t>라이브러리를 통한 데이터 수집</a:t>
            </a:r>
            <a:endParaRPr lang="en-US" altLang="ko-KR" sz="1600" b="1" dirty="0">
              <a:solidFill>
                <a:srgbClr val="4B5C7A"/>
              </a:solidFill>
              <a:latin typeface="나눔스퀘어 Bold" charset="0"/>
              <a:ea typeface="나눔스퀘어 Bold" charset="0"/>
            </a:endParaRPr>
          </a:p>
        </p:txBody>
      </p:sp>
      <p:pic>
        <p:nvPicPr>
          <p:cNvPr id="6" name="그림 10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5195"/>
            <a:ext cx="8239760" cy="10160"/>
          </a:xfrm>
          <a:prstGeom prst="rect">
            <a:avLst/>
          </a:prstGeom>
          <a:noFill/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B6FDB886-A185-9431-E63E-46D1DB9B7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114" y="2204806"/>
            <a:ext cx="8026592" cy="205176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994A3479-B694-5644-64B5-E2400FFE2CF7}"/>
              </a:ext>
            </a:extLst>
          </p:cNvPr>
          <p:cNvSpPr txBox="1"/>
          <p:nvPr/>
        </p:nvSpPr>
        <p:spPr>
          <a:xfrm>
            <a:off x="736114" y="4646485"/>
            <a:ext cx="2840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i="0" dirty="0">
                <a:solidFill>
                  <a:srgbClr val="21212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필요한 라이브러리 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import</a:t>
            </a:r>
            <a:endParaRPr lang="ko-KR" alt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8A9C8E-9DA7-0EF0-723C-0ABB4C8D747D}"/>
              </a:ext>
            </a:extLst>
          </p:cNvPr>
          <p:cNvSpPr txBox="1"/>
          <p:nvPr/>
        </p:nvSpPr>
        <p:spPr>
          <a:xfrm>
            <a:off x="736114" y="1826379"/>
            <a:ext cx="2840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i="0" dirty="0">
                <a:solidFill>
                  <a:srgbClr val="21212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finance-</a:t>
            </a:r>
            <a:r>
              <a:rPr lang="en-US" altLang="ko-KR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datareader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설치</a:t>
            </a:r>
            <a:endParaRPr lang="ko-KR" altLang="en-US" sz="1400" dirty="0"/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95D9DFC4-6F29-867A-F735-3D593C8E34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285" y="5044143"/>
            <a:ext cx="2286000" cy="6000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9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151"/>
            <a:ext cx="9144635" cy="6858635"/>
          </a:xfrm>
          <a:prstGeom prst="rect">
            <a:avLst/>
          </a:prstGeom>
          <a:noFill/>
        </p:spPr>
      </p:pic>
      <p:sp>
        <p:nvSpPr>
          <p:cNvPr id="4" name="텍스트 상자 96"/>
          <p:cNvSpPr txBox="1">
            <a:spLocks/>
          </p:cNvSpPr>
          <p:nvPr/>
        </p:nvSpPr>
        <p:spPr>
          <a:xfrm>
            <a:off x="723900" y="1314450"/>
            <a:ext cx="318770" cy="3898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" name="그림 10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5195"/>
            <a:ext cx="8239760" cy="10160"/>
          </a:xfrm>
          <a:prstGeom prst="rect">
            <a:avLst/>
          </a:prstGeom>
          <a:noFill/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018A9C8E-9DA7-0EF0-723C-0ABB4C8D747D}"/>
              </a:ext>
            </a:extLst>
          </p:cNvPr>
          <p:cNvSpPr txBox="1"/>
          <p:nvPr/>
        </p:nvSpPr>
        <p:spPr>
          <a:xfrm>
            <a:off x="736114" y="1438260"/>
            <a:ext cx="2840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i="0" dirty="0">
                <a:solidFill>
                  <a:srgbClr val="21212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ko-KR" altLang="en-US" sz="1400" dirty="0">
                <a:solidFill>
                  <a:srgbClr val="212121"/>
                </a:solidFill>
                <a:latin typeface="Roboto" panose="02000000000000000000" pitchFamily="2" charset="0"/>
                <a:ea typeface="맑은 고딕" panose="020B0503020000020004" pitchFamily="50" charset="-127"/>
              </a:rPr>
              <a:t>카카오 주식 코드 </a:t>
            </a:r>
            <a:r>
              <a:rPr lang="en-US" altLang="ko-KR" sz="1400" dirty="0">
                <a:solidFill>
                  <a:srgbClr val="212121"/>
                </a:solidFill>
                <a:latin typeface="Roboto" panose="02000000000000000000" pitchFamily="2" charset="0"/>
                <a:ea typeface="맑은 고딕" panose="020B0503020000020004" pitchFamily="50" charset="-127"/>
              </a:rPr>
              <a:t>= 035720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A8AEB6C-486A-B504-26A3-BF13D2A47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285" y="2226451"/>
            <a:ext cx="3933825" cy="4000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16FCC7-F739-5767-D6AE-1709C128183B}"/>
              </a:ext>
            </a:extLst>
          </p:cNvPr>
          <p:cNvSpPr txBox="1"/>
          <p:nvPr/>
        </p:nvSpPr>
        <p:spPr>
          <a:xfrm>
            <a:off x="736114" y="1790978"/>
            <a:ext cx="5500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i="0" dirty="0">
                <a:solidFill>
                  <a:srgbClr val="21212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2020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년 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1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월 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1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일부터 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2022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년 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12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월 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10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일까지의 데이터 다운로드</a:t>
            </a:r>
            <a:endParaRPr lang="en-US" altLang="ko-KR" sz="1400" dirty="0">
              <a:solidFill>
                <a:srgbClr val="212121"/>
              </a:solidFill>
              <a:latin typeface="Roboto" panose="02000000000000000000" pitchFamily="2" charset="0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D2FB57D-7DE6-6DD7-3F10-AFE90C436B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285" y="2762727"/>
            <a:ext cx="4371975" cy="21907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05490F5-9882-740D-1FAC-84B90A264B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993" y="5139565"/>
            <a:ext cx="1238250" cy="657225"/>
          </a:xfrm>
          <a:prstGeom prst="rect">
            <a:avLst/>
          </a:prstGeom>
        </p:spPr>
      </p:pic>
      <p:sp>
        <p:nvSpPr>
          <p:cNvPr id="14" name="텍스트 상자 91">
            <a:extLst>
              <a:ext uri="{FF2B5EF4-FFF2-40B4-BE49-F238E27FC236}">
                <a16:creationId xmlns:a16="http://schemas.microsoft.com/office/drawing/2014/main" id="{F034E078-B849-0CCC-9E66-851A44C9AEB7}"/>
              </a:ext>
            </a:extLst>
          </p:cNvPr>
          <p:cNvSpPr txBox="1">
            <a:spLocks/>
          </p:cNvSpPr>
          <p:nvPr/>
        </p:nvSpPr>
        <p:spPr>
          <a:xfrm>
            <a:off x="3333750" y="352425"/>
            <a:ext cx="2477135" cy="4781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altLang="en-US" sz="2500" b="1" dirty="0">
                <a:solidFill>
                  <a:srgbClr val="FFFFFF"/>
                </a:solidFill>
                <a:latin typeface="Courier New" panose="02070309020205020404" pitchFamily="49" charset="0"/>
                <a:ea typeface="나눔스퀘어 Bold" charset="0"/>
                <a:cs typeface="Courier New" panose="02070309020205020404" pitchFamily="49" charset="0"/>
              </a:rPr>
              <a:t>데이터 수집</a:t>
            </a:r>
            <a:endParaRPr lang="ko-KR" altLang="en-US" sz="1800" b="1" dirty="0">
              <a:latin typeface="Courier New" panose="02070309020205020404" pitchFamily="49" charset="0"/>
              <a:ea typeface="맑은 고딕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586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9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525"/>
            <a:ext cx="9144635" cy="6858635"/>
          </a:xfrm>
          <a:prstGeom prst="rect">
            <a:avLst/>
          </a:prstGeom>
          <a:noFill/>
        </p:spPr>
      </p:pic>
      <p:sp>
        <p:nvSpPr>
          <p:cNvPr id="3" name="텍스트 상자 91"/>
          <p:cNvSpPr txBox="1">
            <a:spLocks/>
          </p:cNvSpPr>
          <p:nvPr/>
        </p:nvSpPr>
        <p:spPr>
          <a:xfrm>
            <a:off x="3333750" y="352425"/>
            <a:ext cx="2477135" cy="4781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altLang="en-US" sz="2500" b="1" dirty="0">
                <a:solidFill>
                  <a:srgbClr val="FFFFFF"/>
                </a:solidFill>
                <a:latin typeface="Courier New" panose="02070309020205020404" pitchFamily="49" charset="0"/>
                <a:ea typeface="나눔스퀘어 Bold" charset="0"/>
                <a:cs typeface="Courier New" panose="02070309020205020404" pitchFamily="49" charset="0"/>
              </a:rPr>
              <a:t>데이터 </a:t>
            </a:r>
            <a:r>
              <a:rPr lang="ko-KR" altLang="en-US" sz="2500" b="1" dirty="0" err="1">
                <a:solidFill>
                  <a:srgbClr val="FFFFFF"/>
                </a:solidFill>
                <a:latin typeface="Courier New" panose="02070309020205020404" pitchFamily="49" charset="0"/>
                <a:ea typeface="나눔스퀘어 Bold" charset="0"/>
                <a:cs typeface="Courier New" panose="02070309020205020404" pitchFamily="49" charset="0"/>
              </a:rPr>
              <a:t>전처리</a:t>
            </a:r>
            <a:endParaRPr lang="ko-KR" altLang="en-US" sz="1800" b="1" dirty="0">
              <a:latin typeface="Courier New" panose="02070309020205020404" pitchFamily="49" charset="0"/>
              <a:ea typeface="맑은 고딕" charset="0"/>
              <a:cs typeface="Courier New" panose="02070309020205020404" pitchFamily="49" charset="0"/>
            </a:endParaRPr>
          </a:p>
        </p:txBody>
      </p:sp>
      <p:sp>
        <p:nvSpPr>
          <p:cNvPr id="4" name="텍스트 상자 96"/>
          <p:cNvSpPr txBox="1">
            <a:spLocks/>
          </p:cNvSpPr>
          <p:nvPr/>
        </p:nvSpPr>
        <p:spPr>
          <a:xfrm>
            <a:off x="723900" y="1314450"/>
            <a:ext cx="318770" cy="3898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104"/>
          <p:cNvSpPr txBox="1">
            <a:spLocks/>
          </p:cNvSpPr>
          <p:nvPr/>
        </p:nvSpPr>
        <p:spPr>
          <a:xfrm>
            <a:off x="505585" y="1238168"/>
            <a:ext cx="5774445" cy="33983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altLang="en-US" sz="1600" b="1" i="0" dirty="0">
                <a:solidFill>
                  <a:srgbClr val="4B5C7A"/>
                </a:solidFill>
                <a:effectLst/>
                <a:latin typeface="나눔스퀘어 Bold" charset="0"/>
              </a:rPr>
              <a:t>데이터 값의 범위를 줄이기 위해 </a:t>
            </a:r>
            <a:r>
              <a:rPr lang="en-US" altLang="ko-KR" sz="1600" b="1" i="0" dirty="0" err="1">
                <a:solidFill>
                  <a:srgbClr val="4B5C7A"/>
                </a:solidFill>
                <a:effectLst/>
                <a:latin typeface="나눔스퀘어 Bold" charset="0"/>
              </a:rPr>
              <a:t>MinMax</a:t>
            </a:r>
            <a:r>
              <a:rPr lang="en-US" altLang="ko-KR" sz="1600" b="1" dirty="0" err="1">
                <a:solidFill>
                  <a:srgbClr val="4B5C7A"/>
                </a:solidFill>
                <a:latin typeface="나눔스퀘어 Bold" charset="0"/>
              </a:rPr>
              <a:t>Scaler</a:t>
            </a:r>
            <a:r>
              <a:rPr lang="en-US" altLang="ko-KR" sz="1600" b="1" dirty="0">
                <a:solidFill>
                  <a:srgbClr val="4B5C7A"/>
                </a:solidFill>
                <a:latin typeface="나눔스퀘어 Bold" charset="0"/>
              </a:rPr>
              <a:t> </a:t>
            </a:r>
            <a:r>
              <a:rPr lang="ko-KR" altLang="en-US" sz="1600" b="1" dirty="0">
                <a:solidFill>
                  <a:srgbClr val="4B5C7A"/>
                </a:solidFill>
                <a:latin typeface="나눔스퀘어 Bold" charset="0"/>
              </a:rPr>
              <a:t>사용</a:t>
            </a:r>
            <a:endParaRPr lang="en-US" altLang="ko-KR" sz="1600" b="1" dirty="0">
              <a:solidFill>
                <a:srgbClr val="4B5C7A"/>
              </a:solidFill>
              <a:latin typeface="나눔스퀘어 Bold" charset="0"/>
              <a:ea typeface="나눔스퀘어 Bold" charset="0"/>
            </a:endParaRPr>
          </a:p>
        </p:txBody>
      </p:sp>
      <p:pic>
        <p:nvPicPr>
          <p:cNvPr id="6" name="그림 10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5195"/>
            <a:ext cx="8239760" cy="10160"/>
          </a:xfrm>
          <a:prstGeom prst="rect">
            <a:avLst/>
          </a:prstGeom>
          <a:noFill/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018A9C8E-9DA7-0EF0-723C-0ABB4C8D747D}"/>
              </a:ext>
            </a:extLst>
          </p:cNvPr>
          <p:cNvSpPr txBox="1"/>
          <p:nvPr/>
        </p:nvSpPr>
        <p:spPr>
          <a:xfrm>
            <a:off x="476494" y="1985179"/>
            <a:ext cx="48451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0" i="0" dirty="0">
                <a:solidFill>
                  <a:srgbClr val="21212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en-US" altLang="ko-KR" sz="1300" b="0" i="0" dirty="0" err="1">
                <a:solidFill>
                  <a:srgbClr val="21212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MinMaxScaler</a:t>
            </a:r>
            <a:r>
              <a:rPr lang="en-US" altLang="ko-KR" sz="1300" b="0" i="0" dirty="0">
                <a:solidFill>
                  <a:srgbClr val="21212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300" b="0" i="0" dirty="0">
                <a:solidFill>
                  <a:srgbClr val="21212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값의 범위를 </a:t>
            </a:r>
            <a:r>
              <a:rPr lang="en-US" altLang="ko-KR" sz="1300" b="0" i="0" dirty="0">
                <a:solidFill>
                  <a:srgbClr val="21212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300" b="0" i="0" dirty="0">
                <a:solidFill>
                  <a:srgbClr val="21212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300" b="0" i="0" dirty="0">
                <a:solidFill>
                  <a:srgbClr val="21212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300" b="0" i="0" dirty="0">
                <a:solidFill>
                  <a:srgbClr val="21212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사이로 변환</a:t>
            </a:r>
            <a:endParaRPr lang="ko-KR" altLang="en-US" sz="13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99EC28C-22BD-2CAF-4125-4870FA011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65" y="2433491"/>
            <a:ext cx="4698006" cy="9018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275BEB1-5289-CBC3-908B-DEEE52913C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9532" y="2020148"/>
            <a:ext cx="3407242" cy="379345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6AF3AD8-C8A7-32BD-AE9C-0790CDF4CAE8}"/>
              </a:ext>
            </a:extLst>
          </p:cNvPr>
          <p:cNvSpPr txBox="1"/>
          <p:nvPr/>
        </p:nvSpPr>
        <p:spPr>
          <a:xfrm>
            <a:off x="505585" y="3572709"/>
            <a:ext cx="651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0" i="0" dirty="0">
                <a:solidFill>
                  <a:srgbClr val="21212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〮 Open </a:t>
            </a:r>
            <a:r>
              <a:rPr lang="ko-KR" altLang="en-US" sz="1300" b="0" i="0" dirty="0">
                <a:solidFill>
                  <a:srgbClr val="21212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시가</a:t>
            </a:r>
            <a:r>
              <a:rPr lang="en-US" altLang="ko-KR" sz="130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00" b="0" i="0" dirty="0">
                <a:solidFill>
                  <a:srgbClr val="21212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High </a:t>
            </a:r>
            <a:r>
              <a:rPr lang="ko-KR" altLang="en-US" sz="1300" b="0" i="0" dirty="0">
                <a:solidFill>
                  <a:srgbClr val="21212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고가</a:t>
            </a:r>
            <a:r>
              <a:rPr lang="en-US" altLang="ko-KR" sz="130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00" b="0" i="0" dirty="0">
                <a:solidFill>
                  <a:srgbClr val="21212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Low </a:t>
            </a:r>
            <a:r>
              <a:rPr lang="ko-KR" altLang="en-US" sz="1300" b="0" i="0" dirty="0">
                <a:solidFill>
                  <a:srgbClr val="21212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저가</a:t>
            </a:r>
            <a:r>
              <a:rPr lang="en-US" altLang="ko-KR" sz="130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Volume </a:t>
            </a:r>
            <a:r>
              <a:rPr lang="ko-KR" altLang="en-US" sz="130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거래량</a:t>
            </a:r>
            <a:r>
              <a:rPr lang="en-US" altLang="ko-KR" sz="130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Close </a:t>
            </a:r>
            <a:r>
              <a:rPr lang="ko-KR" altLang="en-US" sz="130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종가</a:t>
            </a:r>
            <a:endParaRPr lang="ko-KR" altLang="en-US" sz="13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40AD5B0-3981-3ACB-8FFA-3FEEA5665E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664" y="4001241"/>
            <a:ext cx="4688489" cy="34823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52855FA-3AA8-3B5C-E5C8-5B95643B0532}"/>
              </a:ext>
            </a:extLst>
          </p:cNvPr>
          <p:cNvSpPr txBox="1"/>
          <p:nvPr/>
        </p:nvSpPr>
        <p:spPr>
          <a:xfrm>
            <a:off x="552025" y="4618155"/>
            <a:ext cx="651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0" i="0" dirty="0">
                <a:solidFill>
                  <a:srgbClr val="21212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ko-KR" altLang="en-US" sz="13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종가는 분리 </a:t>
            </a:r>
            <a:r>
              <a:rPr lang="en-US" altLang="ko-KR" sz="13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 </a:t>
            </a:r>
            <a:r>
              <a:rPr lang="ko-KR" altLang="en-US" sz="13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지도 학습에서 타겟 데이터로 사용하기 위함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42EA2018-248A-A71B-F5E0-373AA6CBDA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666" y="5019367"/>
            <a:ext cx="4688488" cy="5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62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9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525"/>
            <a:ext cx="9144635" cy="6858635"/>
          </a:xfrm>
          <a:prstGeom prst="rect">
            <a:avLst/>
          </a:prstGeom>
          <a:noFill/>
        </p:spPr>
      </p:pic>
      <p:sp>
        <p:nvSpPr>
          <p:cNvPr id="3" name="텍스트 상자 91"/>
          <p:cNvSpPr txBox="1">
            <a:spLocks/>
          </p:cNvSpPr>
          <p:nvPr/>
        </p:nvSpPr>
        <p:spPr>
          <a:xfrm>
            <a:off x="3333750" y="352425"/>
            <a:ext cx="2477135" cy="4781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altLang="en-US" sz="2500" b="1" dirty="0">
                <a:solidFill>
                  <a:srgbClr val="FFFFFF"/>
                </a:solidFill>
                <a:latin typeface="Courier New" panose="02070309020205020404" pitchFamily="49" charset="0"/>
                <a:ea typeface="나눔스퀘어 Bold" charset="0"/>
                <a:cs typeface="Courier New" panose="02070309020205020404" pitchFamily="49" charset="0"/>
              </a:rPr>
              <a:t>데이터 </a:t>
            </a:r>
            <a:r>
              <a:rPr lang="ko-KR" altLang="en-US" sz="2500" b="1" dirty="0" err="1">
                <a:solidFill>
                  <a:srgbClr val="FFFFFF"/>
                </a:solidFill>
                <a:latin typeface="Courier New" panose="02070309020205020404" pitchFamily="49" charset="0"/>
                <a:ea typeface="나눔스퀘어 Bold" charset="0"/>
                <a:cs typeface="Courier New" panose="02070309020205020404" pitchFamily="49" charset="0"/>
              </a:rPr>
              <a:t>전처리</a:t>
            </a:r>
            <a:endParaRPr lang="ko-KR" altLang="en-US" sz="1800" b="1" dirty="0">
              <a:latin typeface="Courier New" panose="02070309020205020404" pitchFamily="49" charset="0"/>
              <a:ea typeface="맑은 고딕" charset="0"/>
              <a:cs typeface="Courier New" panose="02070309020205020404" pitchFamily="49" charset="0"/>
            </a:endParaRPr>
          </a:p>
        </p:txBody>
      </p:sp>
      <p:sp>
        <p:nvSpPr>
          <p:cNvPr id="4" name="텍스트 상자 96"/>
          <p:cNvSpPr txBox="1">
            <a:spLocks/>
          </p:cNvSpPr>
          <p:nvPr/>
        </p:nvSpPr>
        <p:spPr>
          <a:xfrm>
            <a:off x="723900" y="1314450"/>
            <a:ext cx="318770" cy="3898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" name="그림 10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5195"/>
            <a:ext cx="8239760" cy="10160"/>
          </a:xfrm>
          <a:prstGeom prst="rect">
            <a:avLst/>
          </a:prstGeom>
          <a:noFill/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41F8DE6-0A24-7FEE-3ACD-003573BB2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131" y="2114867"/>
            <a:ext cx="3971925" cy="31813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730D668-3C44-C1D0-17FF-F3D80EA071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3494" y="2114867"/>
            <a:ext cx="17811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43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9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525"/>
            <a:ext cx="9144635" cy="6858635"/>
          </a:xfrm>
          <a:prstGeom prst="rect">
            <a:avLst/>
          </a:prstGeom>
          <a:noFill/>
        </p:spPr>
      </p:pic>
      <p:sp>
        <p:nvSpPr>
          <p:cNvPr id="4" name="텍스트 상자 96"/>
          <p:cNvSpPr txBox="1">
            <a:spLocks/>
          </p:cNvSpPr>
          <p:nvPr/>
        </p:nvSpPr>
        <p:spPr>
          <a:xfrm>
            <a:off x="723900" y="1314450"/>
            <a:ext cx="318770" cy="3898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" name="그림 10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5195"/>
            <a:ext cx="8239760" cy="10160"/>
          </a:xfrm>
          <a:prstGeom prst="rect">
            <a:avLst/>
          </a:prstGeom>
          <a:noFill/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4B315B4-4207-ED97-8E02-ECA1043E3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936" y="2264749"/>
            <a:ext cx="1876425" cy="37528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5A62D1-EFA1-E34E-A67B-1C239741EF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6160" y="2264749"/>
            <a:ext cx="1800225" cy="12858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712812F-6471-EB79-C642-35B188D0BEE4}"/>
              </a:ext>
            </a:extLst>
          </p:cNvPr>
          <p:cNvSpPr txBox="1"/>
          <p:nvPr/>
        </p:nvSpPr>
        <p:spPr>
          <a:xfrm>
            <a:off x="723900" y="1220030"/>
            <a:ext cx="651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0" i="0" dirty="0">
                <a:solidFill>
                  <a:srgbClr val="21212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ko-KR" altLang="en-US" sz="1300" b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두 데이터를 리스트 형태로 저장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8D3F52A-3A2E-F18B-E826-238B02B4CE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377" y="1719049"/>
            <a:ext cx="4599144" cy="418104"/>
          </a:xfrm>
          <a:prstGeom prst="rect">
            <a:avLst/>
          </a:prstGeom>
        </p:spPr>
      </p:pic>
      <p:sp>
        <p:nvSpPr>
          <p:cNvPr id="21" name="텍스트 상자 91">
            <a:extLst>
              <a:ext uri="{FF2B5EF4-FFF2-40B4-BE49-F238E27FC236}">
                <a16:creationId xmlns:a16="http://schemas.microsoft.com/office/drawing/2014/main" id="{A937D048-445F-6792-0E12-C06BCF0C5FED}"/>
              </a:ext>
            </a:extLst>
          </p:cNvPr>
          <p:cNvSpPr txBox="1">
            <a:spLocks/>
          </p:cNvSpPr>
          <p:nvPr/>
        </p:nvSpPr>
        <p:spPr>
          <a:xfrm>
            <a:off x="3333750" y="352425"/>
            <a:ext cx="2477135" cy="4781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altLang="en-US" sz="2500" b="1" dirty="0">
                <a:solidFill>
                  <a:srgbClr val="FFFFFF"/>
                </a:solidFill>
                <a:latin typeface="Courier New" panose="02070309020205020404" pitchFamily="49" charset="0"/>
                <a:ea typeface="나눔스퀘어 Bold" charset="0"/>
                <a:cs typeface="Courier New" panose="02070309020205020404" pitchFamily="49" charset="0"/>
              </a:rPr>
              <a:t>데이터 </a:t>
            </a:r>
            <a:r>
              <a:rPr lang="ko-KR" altLang="en-US" sz="2500" b="1" dirty="0" err="1">
                <a:solidFill>
                  <a:srgbClr val="FFFFFF"/>
                </a:solidFill>
                <a:latin typeface="Courier New" panose="02070309020205020404" pitchFamily="49" charset="0"/>
                <a:ea typeface="나눔스퀘어 Bold" charset="0"/>
                <a:cs typeface="Courier New" panose="02070309020205020404" pitchFamily="49" charset="0"/>
              </a:rPr>
              <a:t>전처리</a:t>
            </a:r>
            <a:endParaRPr lang="ko-KR" altLang="en-US" sz="1800" b="1" dirty="0">
              <a:latin typeface="Courier New" panose="02070309020205020404" pitchFamily="49" charset="0"/>
              <a:ea typeface="맑은 고딕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993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9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525"/>
            <a:ext cx="9144635" cy="6858635"/>
          </a:xfrm>
          <a:prstGeom prst="rect">
            <a:avLst/>
          </a:prstGeom>
          <a:noFill/>
        </p:spPr>
      </p:pic>
      <p:sp>
        <p:nvSpPr>
          <p:cNvPr id="4" name="텍스트 상자 96"/>
          <p:cNvSpPr txBox="1">
            <a:spLocks/>
          </p:cNvSpPr>
          <p:nvPr/>
        </p:nvSpPr>
        <p:spPr>
          <a:xfrm>
            <a:off x="723900" y="1314450"/>
            <a:ext cx="318770" cy="3898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" name="그림 10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5195"/>
            <a:ext cx="8239760" cy="10160"/>
          </a:xfrm>
          <a:prstGeom prst="rect">
            <a:avLst/>
          </a:prstGeom>
          <a:noFill/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CFAB337-DF8A-DC8E-D5B4-615F48CE67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27" y="1192530"/>
            <a:ext cx="5734050" cy="2047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DB6C38-40D8-3078-565D-C417958E635E}"/>
              </a:ext>
            </a:extLst>
          </p:cNvPr>
          <p:cNvSpPr txBox="1"/>
          <p:nvPr/>
        </p:nvSpPr>
        <p:spPr>
          <a:xfrm>
            <a:off x="574915" y="3380832"/>
            <a:ext cx="631327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[[0.32674418604632166, 0.3312138728321785, 0.3453416149066178, 0.07000633178422275], [0.32441860465097416, 0.3225433526009696, 0.3385093167699761, 0.07227209863611508], [0.3151162790695842, 0.324855491329292, 0.3360248447202882, 0.0719105772550706], [0.32325581395330044, 0.32601156069345316, 0.34223602484450794, 0.09663247940688215], [0.3441860465114278, 0.3445086705200321, 0.35838509316747924, 0.1532507181208628], [0.3366279069765485, 0.3369942196529844, 0.3534161490681035, 0.061707164188393435], [0.3325581395346904, 0.34104046242754854, 0.3552795031053694, 0.1085170118805097], [0.33313953488352727, 0.334682080924662, 0.3478260869563057, 0.07308156570141672], [0.32383720930213733, 0.32716763005761434, 0.34409937888177383, 0.053672085553391514], [0.32499999999981105, 0.3242774566472114, 0.34099378881966397, 0.0728701886854759]] -&gt; [0.2188157414937738]</a:t>
            </a:r>
            <a:endParaRPr lang="ko-KR" altLang="en-US" sz="1200" dirty="0"/>
          </a:p>
        </p:txBody>
      </p:sp>
      <p:sp>
        <p:nvSpPr>
          <p:cNvPr id="10" name="텍스트 상자 91">
            <a:extLst>
              <a:ext uri="{FF2B5EF4-FFF2-40B4-BE49-F238E27FC236}">
                <a16:creationId xmlns:a16="http://schemas.microsoft.com/office/drawing/2014/main" id="{77302042-A957-5FD8-AA54-B4060F82B434}"/>
              </a:ext>
            </a:extLst>
          </p:cNvPr>
          <p:cNvSpPr txBox="1">
            <a:spLocks/>
          </p:cNvSpPr>
          <p:nvPr/>
        </p:nvSpPr>
        <p:spPr>
          <a:xfrm>
            <a:off x="3333750" y="352425"/>
            <a:ext cx="2477135" cy="4781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altLang="en-US" sz="2500" b="1" dirty="0">
                <a:solidFill>
                  <a:srgbClr val="FFFFFF"/>
                </a:solidFill>
                <a:latin typeface="Courier New" panose="02070309020205020404" pitchFamily="49" charset="0"/>
                <a:ea typeface="나눔스퀘어 Bold" charset="0"/>
                <a:cs typeface="Courier New" panose="02070309020205020404" pitchFamily="49" charset="0"/>
              </a:rPr>
              <a:t>데이터 </a:t>
            </a:r>
            <a:r>
              <a:rPr lang="ko-KR" altLang="en-US" sz="2500" b="1" dirty="0" err="1">
                <a:solidFill>
                  <a:srgbClr val="FFFFFF"/>
                </a:solidFill>
                <a:latin typeface="Courier New" panose="02070309020205020404" pitchFamily="49" charset="0"/>
                <a:ea typeface="나눔스퀘어 Bold" charset="0"/>
                <a:cs typeface="Courier New" panose="02070309020205020404" pitchFamily="49" charset="0"/>
              </a:rPr>
              <a:t>전처리</a:t>
            </a:r>
            <a:endParaRPr lang="ko-KR" altLang="en-US" sz="1800" b="1" dirty="0">
              <a:latin typeface="Courier New" panose="02070309020205020404" pitchFamily="49" charset="0"/>
              <a:ea typeface="맑은 고딕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068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Pages>8</Pages>
  <Words>699</Words>
  <Characters>0</Characters>
  <Application>Microsoft Office PowerPoint</Application>
  <DocSecurity>0</DocSecurity>
  <PresentationFormat>화면 슬라이드 쇼(4:3)</PresentationFormat>
  <Lines>0</Lines>
  <Paragraphs>59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Apple SD Gothic Neo</vt:lpstr>
      <vt:lpstr>나눔스퀘어 Bold</vt:lpstr>
      <vt:lpstr>나눔스퀘어 ExtraBold</vt:lpstr>
      <vt:lpstr>맑은 고딕</vt:lpstr>
      <vt:lpstr>Arial</vt:lpstr>
      <vt:lpstr>Courier New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YUNMI</dc:creator>
  <cp:lastModifiedBy>이아름별</cp:lastModifiedBy>
  <cp:revision>4</cp:revision>
  <dcterms:modified xsi:type="dcterms:W3CDTF">2022-12-11T09:39:00Z</dcterms:modified>
  <cp:version>9.102.64.42668</cp:version>
</cp:coreProperties>
</file>