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0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</p:sldIdLst>
  <p:sldSz cx="9144000" cy="6858000" type="screen4x3"/>
  <p:notesSz cx="6858000" cy="9144000"/>
  <p:embeddedFontLst>
    <p:embeddedFont>
      <p:font typeface="Cambria" panose="02040503050406030204" pitchFamily="18" charset="0"/>
      <p:regular r:id="rId38"/>
      <p:bold r:id="rId39"/>
      <p:italic r:id="rId40"/>
      <p:boldItalic r:id="rId41"/>
    </p:embeddedFont>
    <p:embeddedFont>
      <p:font typeface="Candara" panose="020E0502030303020204" pitchFamily="34" charset="0"/>
      <p:regular r:id="rId42"/>
      <p:bold r:id="rId43"/>
      <p:italic r:id="rId44"/>
      <p:boldItalic r:id="rId45"/>
    </p:embeddedFont>
    <p:embeddedFont>
      <p:font typeface="Century Gothic" panose="020B0502020202020204" pitchFamily="34" charset="0"/>
      <p:regular r:id="rId46"/>
      <p:bold r:id="rId47"/>
      <p:italic r:id="rId48"/>
      <p:boldItalic r:id="rId49"/>
    </p:embeddedFont>
    <p:embeddedFont>
      <p:font typeface="Lucida Sans" panose="020B0602030504020204" pitchFamily="3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3" roundtripDataSignature="AMtx7mhEfriF/svPm07GZ7GckUJT2z8x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63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8900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5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5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5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5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4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54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4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5"/>
          <p:cNvSpPr txBox="1">
            <a:spLocks noGrp="1"/>
          </p:cNvSpPr>
          <p:nvPr>
            <p:ph type="title"/>
          </p:nvPr>
        </p:nvSpPr>
        <p:spPr>
          <a:xfrm rot="5400000">
            <a:off x="4579937" y="2324100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55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5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7"/>
          <p:cNvSpPr txBox="1"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sz="36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7"/>
          <p:cNvSpPr txBox="1"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8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2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49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49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4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2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2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5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  <p:sp>
        <p:nvSpPr>
          <p:cNvPr id="66" name="Google Shape;66;p52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3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3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53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5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  <p:sp>
        <p:nvSpPr>
          <p:cNvPr id="73" name="Google Shape;73;p5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4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44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4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  <p:sp>
        <p:nvSpPr>
          <p:cNvPr id="15" name="Google Shape;15;p44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44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sentiwordnet.isti.cnr.it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introduction-to-the-telegram-api-b0cd220dbed2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ishitagopal/collecting-messages-from-telegram-using-telegrams-api-and-python-5d7e4a9286b2" TargetMode="External"/><Relationship Id="rId5" Type="http://schemas.openxmlformats.org/officeDocument/2006/relationships/hyperlink" Target="https://medium.com/@chodvadiyasaurabh/automating-data-collection-and-analysis-from-telegram-groups-using-python-and-telethon-8d51e194fa8b" TargetMode="External"/><Relationship Id="rId4" Type="http://schemas.openxmlformats.org/officeDocument/2006/relationships/hyperlink" Target="https://medium.com/@jiayu./telegrammetry-stats-for-telegram-dcd075376f56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668443" y="548680"/>
            <a:ext cx="7543800" cy="208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mbria"/>
              <a:buNone/>
            </a:pPr>
            <a:r>
              <a:rPr lang="en-MY" sz="3200" b="1">
                <a:solidFill>
                  <a:srgbClr val="0070C0"/>
                </a:solidFill>
              </a:rPr>
              <a:t>Topic 11 </a:t>
            </a:r>
            <a:r>
              <a:rPr lang="en-MY" sz="3200" b="1" dirty="0">
                <a:solidFill>
                  <a:srgbClr val="0070C0"/>
                </a:solidFill>
              </a:rPr>
              <a:t>(Part 1)</a:t>
            </a:r>
            <a:br>
              <a:rPr lang="en-MY" sz="3200" dirty="0">
                <a:solidFill>
                  <a:schemeClr val="dk1"/>
                </a:solidFill>
              </a:rPr>
            </a:br>
            <a:r>
              <a:rPr lang="en-MY" sz="3200" b="1" dirty="0">
                <a:solidFill>
                  <a:schemeClr val="dk1"/>
                </a:solidFill>
              </a:rPr>
              <a:t>Text Analytics &amp; Sentiment Analysis</a:t>
            </a:r>
            <a:endParaRPr sz="3200" b="1" dirty="0">
              <a:solidFill>
                <a:schemeClr val="dk1"/>
              </a:solidFill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ftr" idx="11"/>
          </p:nvPr>
        </p:nvSpPr>
        <p:spPr>
          <a:xfrm rot="-5400000">
            <a:off x="6661286" y="3123136"/>
            <a:ext cx="421852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 b="1">
                <a:latin typeface="Lucida Sans"/>
                <a:ea typeface="Lucida Sans"/>
                <a:cs typeface="Lucida Sans"/>
                <a:sym typeface="Lucida Sans"/>
              </a:rPr>
              <a:t>Text Analytics &amp; Sentiment Analysis</a:t>
            </a:r>
            <a:endParaRPr/>
          </a:p>
        </p:txBody>
      </p:sp>
      <p:sp>
        <p:nvSpPr>
          <p:cNvPr id="92" name="Google Shape;92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1</a:t>
            </a:fld>
            <a:endParaRPr/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382" y="3068960"/>
            <a:ext cx="6296372" cy="2813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>
            <a:spLocks noGrp="1"/>
          </p:cNvSpPr>
          <p:nvPr>
            <p:ph type="title"/>
          </p:nvPr>
        </p:nvSpPr>
        <p:spPr>
          <a:xfrm>
            <a:off x="467544" y="76201"/>
            <a:ext cx="76200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MY" sz="4000" dirty="0"/>
              <a:t> Different Levels of Analysis</a:t>
            </a:r>
            <a:endParaRPr sz="4000" dirty="0"/>
          </a:p>
        </p:txBody>
      </p:sp>
      <p:sp>
        <p:nvSpPr>
          <p:cNvPr id="170" name="Google Shape;170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10</a:t>
            </a:fld>
            <a:endParaRPr/>
          </a:p>
        </p:txBody>
      </p:sp>
      <p:sp>
        <p:nvSpPr>
          <p:cNvPr id="171" name="Google Shape;171;p10"/>
          <p:cNvSpPr txBox="1"/>
          <p:nvPr/>
        </p:nvSpPr>
        <p:spPr>
          <a:xfrm>
            <a:off x="358006" y="923925"/>
            <a:ext cx="7839075" cy="5857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MY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 and Aspect level</a:t>
            </a:r>
            <a:endParaRPr sz="3200" dirty="0"/>
          </a:p>
          <a:p>
            <a:pPr marL="64008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MY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Aspect level performs </a:t>
            </a:r>
            <a:r>
              <a:rPr lang="en-MY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finer-grained</a:t>
            </a:r>
            <a:r>
              <a:rPr lang="en-MY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analysis, also known as </a:t>
            </a:r>
            <a:r>
              <a:rPr lang="en-MY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feature level</a:t>
            </a:r>
            <a:endParaRPr sz="2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4008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MY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Directly looks at the opinion itself based on the idea that an opinion </a:t>
            </a:r>
            <a:r>
              <a:rPr lang="en-MY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consists of a sentiment (positive or negative)</a:t>
            </a:r>
            <a:r>
              <a:rPr lang="en-MY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MY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and a  target (of opinion)</a:t>
            </a:r>
            <a:endParaRPr sz="2800" dirty="0">
              <a:solidFill>
                <a:srgbClr val="FF0000"/>
              </a:solidFill>
            </a:endParaRPr>
          </a:p>
          <a:p>
            <a:pPr marL="640080" marR="0" lvl="1" indent="-228600" algn="l" rtl="0"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MY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(1): </a:t>
            </a:r>
            <a:r>
              <a:rPr lang="en-MY" sz="1800" b="0" i="1" u="none" strike="noStrike" cap="none" dirty="0">
                <a:solidFill>
                  <a:srgbClr val="8F45C7"/>
                </a:solidFill>
                <a:latin typeface="Century Gothic" panose="020B0502020202020204" pitchFamily="34" charset="0"/>
                <a:ea typeface="Calibri"/>
                <a:cs typeface="Times New Roman" panose="02020603050405020304" pitchFamily="18" charset="0"/>
                <a:sym typeface="Calibri"/>
              </a:rPr>
              <a:t>“</a:t>
            </a:r>
            <a:r>
              <a:rPr lang="en-MY" sz="1800" i="1" u="none" strike="noStrike" cap="none" dirty="0">
                <a:solidFill>
                  <a:schemeClr val="tx1"/>
                </a:solidFill>
                <a:latin typeface="Century Gothic" panose="020B0502020202020204" pitchFamily="34" charset="0"/>
                <a:ea typeface="Calibri"/>
                <a:cs typeface="Times New Roman" panose="02020603050405020304" pitchFamily="18" charset="0"/>
                <a:sym typeface="Calibri"/>
              </a:rPr>
              <a:t>I absolutely </a:t>
            </a:r>
            <a:r>
              <a:rPr lang="en-MY" sz="1800" b="1" i="1" u="none" strike="noStrike" cap="none" dirty="0">
                <a:solidFill>
                  <a:srgbClr val="0070C0"/>
                </a:solidFill>
                <a:latin typeface="Century Gothic" panose="020B0502020202020204" pitchFamily="34" charset="0"/>
                <a:ea typeface="Calibri"/>
                <a:cs typeface="Times New Roman" panose="02020603050405020304" pitchFamily="18" charset="0"/>
                <a:sym typeface="Calibri"/>
              </a:rPr>
              <a:t>love</a:t>
            </a:r>
            <a:r>
              <a:rPr lang="en-MY" sz="1800" i="1" u="none" strike="noStrike" cap="none" dirty="0">
                <a:solidFill>
                  <a:schemeClr val="tx1"/>
                </a:solidFill>
                <a:latin typeface="Century Gothic" panose="020B0502020202020204" pitchFamily="34" charset="0"/>
                <a:ea typeface="Calibri"/>
                <a:cs typeface="Times New Roman" panose="02020603050405020304" pitchFamily="18" charset="0"/>
                <a:sym typeface="Calibri"/>
              </a:rPr>
              <a:t> what apple did with </a:t>
            </a:r>
            <a:r>
              <a:rPr lang="en-MY" sz="1800" b="1" i="1" u="none" strike="noStrike" cap="none" dirty="0">
                <a:solidFill>
                  <a:schemeClr val="tx2">
                    <a:lumMod val="25000"/>
                  </a:schemeClr>
                </a:solidFill>
                <a:latin typeface="Century Gothic" panose="020B0502020202020204" pitchFamily="34" charset="0"/>
                <a:ea typeface="Calibri"/>
                <a:cs typeface="Times New Roman" panose="02020603050405020304" pitchFamily="18" charset="0"/>
                <a:sym typeface="Calibri"/>
              </a:rPr>
              <a:t>iPhone15</a:t>
            </a:r>
            <a:r>
              <a:rPr lang="en-MY" sz="1800" i="1" dirty="0">
                <a:solidFill>
                  <a:schemeClr val="tx2">
                    <a:lumMod val="25000"/>
                  </a:schemeClr>
                </a:solidFill>
                <a:latin typeface="Century Gothic" panose="020B0502020202020204" pitchFamily="34" charset="0"/>
                <a:ea typeface="Calibri"/>
                <a:cs typeface="Times New Roman" panose="02020603050405020304" pitchFamily="18" charset="0"/>
                <a:sym typeface="Calibri"/>
              </a:rPr>
              <a:t>. </a:t>
            </a:r>
            <a:r>
              <a:rPr lang="en-MY" sz="1800" i="1" dirty="0">
                <a:solidFill>
                  <a:schemeClr val="tx1"/>
                </a:solidFill>
                <a:latin typeface="Century Gothic" panose="020B0502020202020204" pitchFamily="34" charset="0"/>
                <a:ea typeface="Calibri"/>
                <a:cs typeface="Times New Roman" panose="02020603050405020304" pitchFamily="18" charset="0"/>
                <a:sym typeface="Calibri"/>
              </a:rPr>
              <a:t>Slightly</a:t>
            </a:r>
            <a:r>
              <a:rPr lang="en-MY" sz="1800" i="1" dirty="0">
                <a:solidFill>
                  <a:schemeClr val="tx2">
                    <a:lumMod val="25000"/>
                  </a:schemeClr>
                </a:solidFill>
                <a:latin typeface="Century Gothic" panose="020B0502020202020204" pitchFamily="34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MY" sz="1800" b="1" i="1" dirty="0">
                <a:solidFill>
                  <a:schemeClr val="tx2">
                    <a:lumMod val="25000"/>
                  </a:schemeClr>
                </a:solidFill>
                <a:latin typeface="Century Gothic" panose="020B0502020202020204" pitchFamily="34" charset="0"/>
                <a:ea typeface="Calibri"/>
                <a:cs typeface="Times New Roman" panose="02020603050405020304" pitchFamily="18" charset="0"/>
                <a:sym typeface="Calibri"/>
              </a:rPr>
              <a:t>more curved edges</a:t>
            </a:r>
            <a:r>
              <a:rPr lang="en-MY" sz="1800" i="1" dirty="0">
                <a:solidFill>
                  <a:schemeClr val="tx2">
                    <a:lumMod val="25000"/>
                  </a:schemeClr>
                </a:solidFill>
                <a:latin typeface="Century Gothic" panose="020B0502020202020204" pitchFamily="34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MY" sz="1800" b="1" i="1" dirty="0">
                <a:solidFill>
                  <a:schemeClr val="tx2">
                    <a:lumMod val="25000"/>
                  </a:schemeClr>
                </a:solidFill>
                <a:latin typeface="Century Gothic" panose="020B0502020202020204" pitchFamily="34" charset="0"/>
                <a:ea typeface="Calibri"/>
                <a:cs typeface="Times New Roman" panose="02020603050405020304" pitchFamily="18" charset="0"/>
                <a:sym typeface="Calibri"/>
              </a:rPr>
              <a:t>dynamic island</a:t>
            </a:r>
            <a:r>
              <a:rPr lang="en-MY" sz="1800" i="1" dirty="0">
                <a:solidFill>
                  <a:schemeClr val="tx2">
                    <a:lumMod val="25000"/>
                  </a:schemeClr>
                </a:solidFill>
                <a:latin typeface="Century Gothic" panose="020B0502020202020204" pitchFamily="34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MY" sz="1800" b="1" i="1" dirty="0">
                <a:solidFill>
                  <a:schemeClr val="tx2">
                    <a:lumMod val="25000"/>
                  </a:schemeClr>
                </a:solidFill>
                <a:latin typeface="Century Gothic" panose="020B0502020202020204" pitchFamily="34" charset="0"/>
                <a:ea typeface="Calibri"/>
                <a:cs typeface="Times New Roman" panose="02020603050405020304" pitchFamily="18" charset="0"/>
                <a:sym typeface="Calibri"/>
              </a:rPr>
              <a:t>matte finish</a:t>
            </a:r>
            <a:r>
              <a:rPr lang="en-MY" sz="1800" i="1" dirty="0">
                <a:solidFill>
                  <a:schemeClr val="tx2">
                    <a:lumMod val="25000"/>
                  </a:schemeClr>
                </a:solidFill>
                <a:latin typeface="Century Gothic" panose="020B0502020202020204" pitchFamily="34" charset="0"/>
                <a:ea typeface="Calibri"/>
                <a:cs typeface="Times New Roman" panose="02020603050405020304" pitchFamily="18" charset="0"/>
                <a:sym typeface="Calibri"/>
              </a:rPr>
              <a:t> on the back, </a:t>
            </a:r>
            <a:r>
              <a:rPr lang="en-MY" sz="1800" b="1" i="1" dirty="0">
                <a:solidFill>
                  <a:schemeClr val="tx2">
                    <a:lumMod val="25000"/>
                  </a:schemeClr>
                </a:solidFill>
                <a:latin typeface="Century Gothic" panose="020B0502020202020204" pitchFamily="34" charset="0"/>
                <a:ea typeface="Calibri"/>
                <a:cs typeface="Times New Roman" panose="02020603050405020304" pitchFamily="18" charset="0"/>
                <a:sym typeface="Calibri"/>
              </a:rPr>
              <a:t>48mp camera</a:t>
            </a:r>
            <a:r>
              <a:rPr lang="en-MY" sz="1800" i="1" dirty="0">
                <a:solidFill>
                  <a:schemeClr val="tx2">
                    <a:lumMod val="25000"/>
                  </a:schemeClr>
                </a:solidFill>
                <a:latin typeface="Century Gothic" panose="020B0502020202020204" pitchFamily="34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MY" sz="1800" b="1" i="1" dirty="0" err="1">
                <a:solidFill>
                  <a:schemeClr val="tx2">
                    <a:lumMod val="25000"/>
                  </a:schemeClr>
                </a:solidFill>
                <a:latin typeface="Century Gothic" panose="020B0502020202020204" pitchFamily="34" charset="0"/>
                <a:ea typeface="Calibri"/>
                <a:cs typeface="Times New Roman" panose="02020603050405020304" pitchFamily="18" charset="0"/>
                <a:sym typeface="Calibri"/>
              </a:rPr>
              <a:t>usb</a:t>
            </a:r>
            <a:r>
              <a:rPr lang="en-MY" sz="1800" b="1" i="1" dirty="0">
                <a:solidFill>
                  <a:schemeClr val="tx2">
                    <a:lumMod val="25000"/>
                  </a:schemeClr>
                </a:solidFill>
                <a:latin typeface="Century Gothic" panose="020B0502020202020204" pitchFamily="34" charset="0"/>
                <a:ea typeface="Calibri"/>
                <a:cs typeface="Times New Roman" panose="02020603050405020304" pitchFamily="18" charset="0"/>
                <a:sym typeface="Calibri"/>
              </a:rPr>
              <a:t>-c</a:t>
            </a:r>
            <a:r>
              <a:rPr lang="en-MY" sz="1800" i="1" dirty="0">
                <a:solidFill>
                  <a:schemeClr val="tx2">
                    <a:lumMod val="25000"/>
                  </a:schemeClr>
                </a:solidFill>
                <a:latin typeface="Century Gothic" panose="020B0502020202020204" pitchFamily="34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MY" sz="1800" b="1" i="1" dirty="0">
                <a:solidFill>
                  <a:schemeClr val="tx2">
                    <a:lumMod val="25000"/>
                  </a:schemeClr>
                </a:solidFill>
                <a:latin typeface="Century Gothic" panose="020B0502020202020204" pitchFamily="34" charset="0"/>
                <a:ea typeface="Calibri"/>
                <a:cs typeface="Times New Roman" panose="02020603050405020304" pitchFamily="18" charset="0"/>
                <a:sym typeface="Calibri"/>
              </a:rPr>
              <a:t>amazing </a:t>
            </a:r>
            <a:r>
              <a:rPr lang="en-MY" sz="1800" b="1" i="1" dirty="0" err="1">
                <a:solidFill>
                  <a:schemeClr val="tx2">
                    <a:lumMod val="25000"/>
                  </a:schemeClr>
                </a:solidFill>
                <a:latin typeface="Century Gothic" panose="020B0502020202020204" pitchFamily="34" charset="0"/>
                <a:ea typeface="Calibri"/>
                <a:cs typeface="Times New Roman" panose="02020603050405020304" pitchFamily="18" charset="0"/>
                <a:sym typeface="Calibri"/>
              </a:rPr>
              <a:t>colors</a:t>
            </a:r>
            <a:r>
              <a:rPr lang="en-MY" sz="1800" i="1" dirty="0">
                <a:solidFill>
                  <a:schemeClr val="tx2">
                    <a:lumMod val="25000"/>
                  </a:schemeClr>
                </a:solidFill>
                <a:latin typeface="Century Gothic" panose="020B0502020202020204" pitchFamily="34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MY" sz="1800" i="1" dirty="0">
                <a:solidFill>
                  <a:schemeClr val="tx1"/>
                </a:solidFill>
                <a:latin typeface="Century Gothic" panose="020B0502020202020204" pitchFamily="34" charset="0"/>
                <a:ea typeface="Calibri"/>
                <a:cs typeface="Times New Roman" panose="02020603050405020304" pitchFamily="18" charset="0"/>
                <a:sym typeface="Calibri"/>
              </a:rPr>
              <a:t>It’s just so</a:t>
            </a:r>
            <a:r>
              <a:rPr lang="en-MY" sz="1800" i="1" dirty="0">
                <a:solidFill>
                  <a:schemeClr val="tx2">
                    <a:lumMod val="25000"/>
                  </a:schemeClr>
                </a:solidFill>
                <a:latin typeface="Century Gothic" panose="020B0502020202020204" pitchFamily="34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MY" sz="1800" b="1" i="1" dirty="0">
                <a:solidFill>
                  <a:srgbClr val="0070C0"/>
                </a:solidFill>
                <a:latin typeface="Century Gothic" panose="020B0502020202020204" pitchFamily="34" charset="0"/>
                <a:ea typeface="Calibri"/>
                <a:cs typeface="Times New Roman" panose="02020603050405020304" pitchFamily="18" charset="0"/>
                <a:sym typeface="Calibri"/>
              </a:rPr>
              <a:t>perfect</a:t>
            </a:r>
            <a:r>
              <a:rPr lang="en-MY" sz="1800" i="1" dirty="0">
                <a:solidFill>
                  <a:schemeClr val="tx2">
                    <a:lumMod val="25000"/>
                  </a:schemeClr>
                </a:solidFill>
                <a:latin typeface="Century Gothic" panose="020B0502020202020204" pitchFamily="34" charset="0"/>
                <a:ea typeface="Calibri"/>
                <a:cs typeface="Times New Roman" panose="02020603050405020304" pitchFamily="18" charset="0"/>
                <a:sym typeface="Calibri"/>
              </a:rPr>
              <a:t>. I am also still just </a:t>
            </a:r>
            <a:r>
              <a:rPr lang="en-MY" sz="1800" b="1" i="1" dirty="0">
                <a:solidFill>
                  <a:srgbClr val="0070C0"/>
                </a:solidFill>
                <a:latin typeface="Century Gothic" panose="020B0502020202020204" pitchFamily="34" charset="0"/>
                <a:ea typeface="Calibri"/>
                <a:cs typeface="Times New Roman" panose="02020603050405020304" pitchFamily="18" charset="0"/>
                <a:sym typeface="Calibri"/>
              </a:rPr>
              <a:t>blown away</a:t>
            </a:r>
            <a:r>
              <a:rPr lang="en-MY" sz="1800" i="1" dirty="0">
                <a:solidFill>
                  <a:schemeClr val="tx2">
                    <a:lumMod val="25000"/>
                  </a:schemeClr>
                </a:solidFill>
                <a:latin typeface="Century Gothic" panose="020B0502020202020204" pitchFamily="34" charset="0"/>
                <a:ea typeface="Calibri"/>
                <a:cs typeface="Times New Roman" panose="02020603050405020304" pitchFamily="18" charset="0"/>
                <a:sym typeface="Calibri"/>
              </a:rPr>
              <a:t> by the 15 pro. It looks and seem </a:t>
            </a:r>
            <a:r>
              <a:rPr lang="en-MY" sz="1800" b="1" i="1" dirty="0">
                <a:solidFill>
                  <a:srgbClr val="0070C0"/>
                </a:solidFill>
                <a:latin typeface="Century Gothic" panose="020B0502020202020204" pitchFamily="34" charset="0"/>
                <a:ea typeface="Calibri"/>
                <a:cs typeface="Times New Roman" panose="02020603050405020304" pitchFamily="18" charset="0"/>
                <a:sym typeface="Calibri"/>
              </a:rPr>
              <a:t>AWESOME</a:t>
            </a:r>
            <a:r>
              <a:rPr lang="en-MY" sz="1800" i="1" dirty="0">
                <a:solidFill>
                  <a:schemeClr val="tx2">
                    <a:lumMod val="25000"/>
                  </a:schemeClr>
                </a:solidFill>
                <a:latin typeface="Century Gothic" panose="020B0502020202020204" pitchFamily="34" charset="0"/>
                <a:ea typeface="Calibri"/>
                <a:cs typeface="Times New Roman" panose="02020603050405020304" pitchFamily="18" charset="0"/>
                <a:sym typeface="Calibri"/>
              </a:rPr>
              <a:t>! </a:t>
            </a:r>
            <a:r>
              <a:rPr lang="en-MY" sz="1800" i="1" u="none" strike="noStrike" cap="none" dirty="0">
                <a:solidFill>
                  <a:srgbClr val="8F45C7"/>
                </a:solidFill>
                <a:latin typeface="Century Gothic" panose="020B0502020202020204" pitchFamily="34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endParaRPr sz="1800" i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1005839" marR="0" lvl="2" indent="-228600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Arial"/>
              <a:buChar char="•"/>
            </a:pPr>
            <a:r>
              <a:rPr lang="en-MY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Evaluates </a:t>
            </a:r>
            <a:r>
              <a:rPr lang="en-MY" sz="2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SIX</a:t>
            </a:r>
            <a:r>
              <a:rPr lang="en-MY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MY" sz="2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aspects</a:t>
            </a:r>
            <a:r>
              <a:rPr lang="en-MY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MY" sz="2200" b="1" u="sng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MY" sz="2200" b="1" i="0" u="sng" strike="noStrike" cap="non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dges, island, finishing, camera, </a:t>
            </a:r>
            <a:r>
              <a:rPr lang="en-MY" sz="2200" b="1" i="0" u="sng" strike="noStrike" cap="none" dirty="0" err="1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usb</a:t>
            </a:r>
            <a:r>
              <a:rPr lang="en-MY" sz="2200" b="0" i="0" u="none" strike="noStrike" cap="non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MY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MY" sz="2200" b="1" i="0" u="sng" strike="noStrike" cap="none" dirty="0" err="1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colors</a:t>
            </a:r>
            <a:r>
              <a:rPr lang="en-MY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 </a:t>
            </a:r>
            <a:r>
              <a:rPr lang="en-MY" sz="2200" b="1" i="1" u="none" strike="noStrike" cap="none" dirty="0">
                <a:solidFill>
                  <a:schemeClr val="tx2">
                    <a:lumMod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iPhone15</a:t>
            </a:r>
            <a:r>
              <a:rPr lang="en-MY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MY" sz="2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entity</a:t>
            </a:r>
            <a:r>
              <a:rPr lang="en-MY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005839" marR="0" lvl="2" indent="-228600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Arial"/>
              <a:buChar char="•"/>
            </a:pPr>
            <a:r>
              <a:rPr lang="en-MY" sz="220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Sentiment (positive): </a:t>
            </a:r>
            <a:r>
              <a:rPr lang="en-MY" sz="2200" dirty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dynamic, matte, 48mp, amazing, love, perfect, blown away, awesome</a:t>
            </a:r>
            <a:endParaRPr sz="2200" dirty="0">
              <a:solidFill>
                <a:srgbClr val="0070C0"/>
              </a:solidFill>
            </a:endParaRPr>
          </a:p>
          <a:p>
            <a:pPr marL="41148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40080" marR="0" lvl="1" indent="-25400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40080" marR="0" lvl="1" indent="-25400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4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0"/>
          <p:cNvSpPr txBox="1">
            <a:spLocks noGrp="1"/>
          </p:cNvSpPr>
          <p:nvPr>
            <p:ph type="ftr" idx="11"/>
          </p:nvPr>
        </p:nvSpPr>
        <p:spPr>
          <a:xfrm rot="-5400000">
            <a:off x="6661286" y="3123136"/>
            <a:ext cx="421852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 b="1">
                <a:latin typeface="Lucida Sans"/>
                <a:ea typeface="Lucida Sans"/>
                <a:cs typeface="Lucida Sans"/>
                <a:sym typeface="Lucida Sans"/>
              </a:rPr>
              <a:t>Text Analytics &amp; Sentiment Analysis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>
            <a:spLocks noGrp="1"/>
          </p:cNvSpPr>
          <p:nvPr>
            <p:ph type="title"/>
          </p:nvPr>
        </p:nvSpPr>
        <p:spPr>
          <a:xfrm>
            <a:off x="467544" y="76201"/>
            <a:ext cx="76200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MY" sz="4000" dirty="0"/>
              <a:t> Different Levels of Analysis</a:t>
            </a:r>
            <a:endParaRPr sz="4000" dirty="0"/>
          </a:p>
        </p:txBody>
      </p:sp>
      <p:sp>
        <p:nvSpPr>
          <p:cNvPr id="170" name="Google Shape;170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11</a:t>
            </a:fld>
            <a:endParaRPr/>
          </a:p>
        </p:txBody>
      </p:sp>
      <p:sp>
        <p:nvSpPr>
          <p:cNvPr id="171" name="Google Shape;171;p10"/>
          <p:cNvSpPr txBox="1"/>
          <p:nvPr/>
        </p:nvSpPr>
        <p:spPr>
          <a:xfrm>
            <a:off x="358006" y="923925"/>
            <a:ext cx="7839075" cy="5857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0080" marR="0" lvl="1" indent="-228600" algn="l" rtl="0"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MY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(2):</a:t>
            </a:r>
          </a:p>
          <a:p>
            <a:pPr marL="411480" marR="0" lvl="1" algn="l" rtl="0">
              <a:spcAft>
                <a:spcPts val="0"/>
              </a:spcAft>
              <a:buClr>
                <a:schemeClr val="accent2"/>
              </a:buClr>
              <a:buSzPts val="2800"/>
            </a:pPr>
            <a:endParaRPr lang="en-MY" sz="2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640080" marR="0" lvl="1" indent="-228600" algn="l" rtl="0"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endParaRPr lang="en-US" sz="1800" i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640080" marR="0" lvl="1" indent="-228600" algn="l" rtl="0"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endParaRPr lang="en-US" sz="1800" i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640080" marR="0" lvl="1" indent="-228600" algn="l" rtl="0"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endParaRPr lang="en-US" sz="1800" i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640080" marR="0" lvl="1" indent="-228600" algn="l" rtl="0"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endParaRPr lang="en-US" sz="1800" i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640080" marR="0" lvl="1" indent="-228600" algn="l" rtl="0"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endParaRPr sz="1800" i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1005839" marR="0" lvl="2" indent="-228600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Arial"/>
              <a:buChar char="•"/>
            </a:pPr>
            <a:r>
              <a:rPr lang="en-MY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Evaluates </a:t>
            </a:r>
            <a:r>
              <a:rPr lang="en-MY" sz="2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SIX</a:t>
            </a:r>
            <a:r>
              <a:rPr lang="en-MY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MY" sz="2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aspects</a:t>
            </a:r>
            <a:r>
              <a:rPr lang="en-MY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MY" sz="2200" b="1" i="0" u="sng" strike="noStrike" cap="non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data transfer, bandwidth,</a:t>
            </a:r>
            <a:r>
              <a:rPr lang="en-MY" sz="2200" b="1" i="0" strike="noStrike" cap="non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MY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MY" sz="2200" b="1" i="0" u="sng" strike="noStrike" cap="non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r>
              <a:rPr lang="en-MY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 </a:t>
            </a:r>
            <a:r>
              <a:rPr lang="en-MY" sz="2200" b="1" i="1" u="none" strike="noStrike" cap="none" dirty="0">
                <a:solidFill>
                  <a:schemeClr val="tx2">
                    <a:lumMod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iPhone15</a:t>
            </a:r>
            <a:r>
              <a:rPr lang="en-MY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MY" sz="2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entity</a:t>
            </a:r>
            <a:r>
              <a:rPr lang="en-MY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005839" marR="0" lvl="2" indent="-228600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Arial"/>
              <a:buChar char="•"/>
            </a:pPr>
            <a:r>
              <a:rPr lang="en-MY" sz="220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Sentiment (negative): </a:t>
            </a:r>
            <a:r>
              <a:rPr lang="en-MY" sz="2200" dirty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won’t support, limited, worse, bizarre, embarrassing</a:t>
            </a:r>
            <a:endParaRPr sz="2200" dirty="0">
              <a:solidFill>
                <a:srgbClr val="0070C0"/>
              </a:solidFill>
            </a:endParaRPr>
          </a:p>
          <a:p>
            <a:pPr marL="41148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40080" marR="0" lvl="1" indent="-25400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40080" marR="0" lvl="1" indent="-25400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4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0"/>
          <p:cNvSpPr txBox="1">
            <a:spLocks noGrp="1"/>
          </p:cNvSpPr>
          <p:nvPr>
            <p:ph type="ftr" idx="11"/>
          </p:nvPr>
        </p:nvSpPr>
        <p:spPr>
          <a:xfrm rot="-5400000">
            <a:off x="6661286" y="3123136"/>
            <a:ext cx="421852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 b="1">
                <a:latin typeface="Lucida Sans"/>
                <a:ea typeface="Lucida Sans"/>
                <a:cs typeface="Lucida Sans"/>
                <a:sym typeface="Lucida Sans"/>
              </a:rPr>
              <a:t>Text Analytics &amp; Sentiment Analysis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CA00A0-11EF-3BBE-F51D-7B132E441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56" y="1536996"/>
            <a:ext cx="7574687" cy="168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53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>
            <a:spLocks noGrp="1"/>
          </p:cNvSpPr>
          <p:nvPr>
            <p:ph type="title"/>
          </p:nvPr>
        </p:nvSpPr>
        <p:spPr>
          <a:xfrm>
            <a:off x="467544" y="260648"/>
            <a:ext cx="7620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MY" sz="4000"/>
              <a:t>Sentiment Analysis Lexicon</a:t>
            </a:r>
            <a:endParaRPr sz="4000"/>
          </a:p>
        </p:txBody>
      </p:sp>
      <p:sp>
        <p:nvSpPr>
          <p:cNvPr id="178" name="Google Shape;178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12</a:t>
            </a:fld>
            <a:endParaRPr/>
          </a:p>
        </p:txBody>
      </p:sp>
      <p:sp>
        <p:nvSpPr>
          <p:cNvPr id="179" name="Google Shape;179;p11"/>
          <p:cNvSpPr txBox="1"/>
          <p:nvPr/>
        </p:nvSpPr>
        <p:spPr>
          <a:xfrm>
            <a:off x="467544" y="980728"/>
            <a:ext cx="7704856" cy="561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MY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seems to be some relation between positive words and positive reviews</a:t>
            </a:r>
            <a:endParaRPr dirty="0"/>
          </a:p>
          <a:p>
            <a:pPr marL="3429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MY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come up with a set of keywords by hand to identify polarity</a:t>
            </a:r>
            <a:endParaRPr dirty="0"/>
          </a:p>
          <a:p>
            <a:pPr marL="3429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MY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Positive </a:t>
            </a:r>
            <a:r>
              <a:rPr lang="en-MY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words: </a:t>
            </a:r>
            <a:r>
              <a:rPr lang="en-MY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love, best, cool, great, good, amazing, helpful, awesome, perfect</a:t>
            </a:r>
            <a:endParaRPr dirty="0"/>
          </a:p>
          <a:p>
            <a:pPr marL="3429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MY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Negative</a:t>
            </a:r>
            <a:r>
              <a:rPr lang="en-MY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words: </a:t>
            </a:r>
            <a:r>
              <a:rPr lang="en-MY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hate, worst, awful, nightmare, fail, embarrassing, awful</a:t>
            </a:r>
            <a:endParaRPr dirty="0"/>
          </a:p>
          <a:p>
            <a:pPr marL="3429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MY" sz="2800" b="0" i="0" u="none" strike="noStrike" cap="none" dirty="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Neutral </a:t>
            </a:r>
            <a:r>
              <a:rPr lang="en-MY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words: </a:t>
            </a:r>
            <a:r>
              <a:rPr lang="en-MY" sz="2800" b="0" i="0" u="none" strike="noStrike" cap="none" dirty="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unusual, confusing, not bad, perhaps, possible, probably</a:t>
            </a:r>
            <a:endParaRPr dirty="0"/>
          </a:p>
          <a:p>
            <a:pPr marL="708660" marR="0" lvl="2" indent="-22860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•"/>
            </a:pPr>
            <a:r>
              <a:rPr lang="en-MY" sz="2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Neutral</a:t>
            </a:r>
            <a:r>
              <a:rPr lang="en-MY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usually means </a:t>
            </a:r>
            <a:r>
              <a:rPr lang="en-MY" sz="2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opinion </a:t>
            </a:r>
            <a:r>
              <a:rPr lang="en-MY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words do not fall in either category</a:t>
            </a:r>
            <a:endParaRPr sz="2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508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0033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1"/>
          <p:cNvSpPr txBox="1">
            <a:spLocks noGrp="1"/>
          </p:cNvSpPr>
          <p:nvPr>
            <p:ph type="ftr" idx="11"/>
          </p:nvPr>
        </p:nvSpPr>
        <p:spPr>
          <a:xfrm rot="-5400000">
            <a:off x="6661286" y="3123136"/>
            <a:ext cx="421852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 b="1">
                <a:latin typeface="Lucida Sans"/>
                <a:ea typeface="Lucida Sans"/>
                <a:cs typeface="Lucida Sans"/>
                <a:sym typeface="Lucida Sans"/>
              </a:rPr>
              <a:t>Text Analytics &amp; Sentiment Analysis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"/>
          <p:cNvSpPr txBox="1">
            <a:spLocks noGrp="1"/>
          </p:cNvSpPr>
          <p:nvPr>
            <p:ph type="title"/>
          </p:nvPr>
        </p:nvSpPr>
        <p:spPr>
          <a:xfrm>
            <a:off x="467544" y="404664"/>
            <a:ext cx="7821404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</a:pPr>
            <a:r>
              <a:rPr lang="en-MY" sz="3600" dirty="0"/>
              <a:t> Customer Reviews on Airline Services </a:t>
            </a:r>
            <a:br>
              <a:rPr lang="en-MY" sz="3600" dirty="0"/>
            </a:br>
            <a:r>
              <a:rPr lang="en-MY" sz="3600" dirty="0"/>
              <a:t>(airline ratings.com &amp; X(twitter))</a:t>
            </a:r>
            <a:endParaRPr sz="3600" dirty="0"/>
          </a:p>
        </p:txBody>
      </p:sp>
      <p:sp>
        <p:nvSpPr>
          <p:cNvPr id="186" name="Google Shape;186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13</a:t>
            </a:fld>
            <a:endParaRPr/>
          </a:p>
        </p:txBody>
      </p:sp>
      <p:sp>
        <p:nvSpPr>
          <p:cNvPr id="187" name="Google Shape;187;p12"/>
          <p:cNvSpPr txBox="1"/>
          <p:nvPr/>
        </p:nvSpPr>
        <p:spPr>
          <a:xfrm>
            <a:off x="5426465" y="1865499"/>
            <a:ext cx="2862483" cy="2122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en-MY" sz="1800" b="0" i="0" u="none" strike="noStrike" cap="none">
                <a:solidFill>
                  <a:srgbClr val="0033CC"/>
                </a:solidFill>
                <a:latin typeface="Candara"/>
                <a:ea typeface="Candara"/>
                <a:cs typeface="Candara"/>
                <a:sym typeface="Candara"/>
              </a:rPr>
              <a:t>I will </a:t>
            </a:r>
            <a:r>
              <a:rPr lang="en-MY" sz="1800" b="1" i="0" u="none" strike="noStrike" cap="none">
                <a:solidFill>
                  <a:srgbClr val="DD7E0E"/>
                </a:solidFill>
                <a:latin typeface="Candara"/>
                <a:ea typeface="Candara"/>
                <a:cs typeface="Candara"/>
                <a:sym typeface="Candara"/>
              </a:rPr>
              <a:t>never</a:t>
            </a:r>
            <a:r>
              <a:rPr lang="en-MY" sz="1800" b="0" i="0" u="none" strike="noStrike" cap="none">
                <a:solidFill>
                  <a:srgbClr val="0033CC"/>
                </a:solidFill>
                <a:latin typeface="Candara"/>
                <a:ea typeface="Candara"/>
                <a:cs typeface="Candara"/>
                <a:sym typeface="Candara"/>
              </a:rPr>
              <a:t> book with </a:t>
            </a:r>
            <a:r>
              <a:rPr lang="en-MY" sz="1800" b="0" i="0" u="none" strike="noStrike" cap="none">
                <a:solidFill>
                  <a:srgbClr val="00B050"/>
                </a:solidFill>
                <a:latin typeface="Candara"/>
                <a:ea typeface="Candara"/>
                <a:cs typeface="Candara"/>
                <a:sym typeface="Candara"/>
              </a:rPr>
              <a:t>AirAsia X </a:t>
            </a:r>
            <a:r>
              <a:rPr lang="en-MY" sz="1800" b="0" i="0" u="none" strike="noStrike" cap="none">
                <a:solidFill>
                  <a:srgbClr val="0033CC"/>
                </a:solidFill>
                <a:latin typeface="Candara"/>
                <a:ea typeface="Candara"/>
                <a:cs typeface="Candara"/>
                <a:sym typeface="Candara"/>
              </a:rPr>
              <a:t>again. I had my scheduled flights </a:t>
            </a:r>
            <a:r>
              <a:rPr lang="en-MY" sz="1800" b="1" i="0" u="none" strike="noStrike" cap="none">
                <a:solidFill>
                  <a:srgbClr val="DD7E0E"/>
                </a:solidFill>
                <a:latin typeface="Candara"/>
                <a:ea typeface="Candara"/>
                <a:cs typeface="Candara"/>
                <a:sym typeface="Candara"/>
              </a:rPr>
              <a:t>cancelled</a:t>
            </a:r>
            <a:r>
              <a:rPr lang="en-MY" sz="1800" b="0" i="0" u="none" strike="noStrike" cap="none">
                <a:solidFill>
                  <a:srgbClr val="0033CC"/>
                </a:solidFill>
                <a:latin typeface="Candara"/>
                <a:ea typeface="Candara"/>
                <a:cs typeface="Candara"/>
                <a:sym typeface="Candara"/>
              </a:rPr>
              <a:t> on the 31st August and have been waiting ever since for my refund. </a:t>
            </a:r>
            <a:endParaRPr sz="1800" b="0" i="0" u="none" strike="noStrike" cap="none">
              <a:solidFill>
                <a:srgbClr val="0033CC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88" name="Google Shape;188;p12"/>
          <p:cNvSpPr txBox="1"/>
          <p:nvPr/>
        </p:nvSpPr>
        <p:spPr>
          <a:xfrm>
            <a:off x="467544" y="5430312"/>
            <a:ext cx="3780271" cy="1219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en-MY" sz="1800" b="1" i="0" u="none" strike="noStrike" cap="none">
                <a:solidFill>
                  <a:srgbClr val="4E74A3"/>
                </a:solidFill>
                <a:latin typeface="Cambria"/>
                <a:ea typeface="Cambria"/>
                <a:cs typeface="Cambria"/>
                <a:sym typeface="Cambria"/>
              </a:rPr>
              <a:t>I recently travelled on </a:t>
            </a:r>
            <a:r>
              <a:rPr lang="en-MY" sz="1800" b="1" i="0" u="none" strike="noStrike" cap="none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Malaysia Airlines</a:t>
            </a:r>
            <a:r>
              <a:rPr lang="en-MY" sz="1800" b="1" i="0" u="none" strike="noStrike" cap="none">
                <a:solidFill>
                  <a:srgbClr val="4E74A3"/>
                </a:solidFill>
                <a:latin typeface="Cambria"/>
                <a:ea typeface="Cambria"/>
                <a:cs typeface="Cambria"/>
                <a:sym typeface="Cambria"/>
              </a:rPr>
              <a:t> from Sydney to KL. Everything was </a:t>
            </a:r>
            <a:r>
              <a:rPr lang="en-MY" sz="1800" b="1" i="0" u="none" strike="noStrike" cap="none">
                <a:solidFill>
                  <a:srgbClr val="DD7E0E"/>
                </a:solidFill>
                <a:latin typeface="Cambria"/>
                <a:ea typeface="Cambria"/>
                <a:cs typeface="Cambria"/>
                <a:sym typeface="Cambria"/>
              </a:rPr>
              <a:t>good</a:t>
            </a:r>
            <a:r>
              <a:rPr lang="en-MY" sz="1800" b="1" i="0" u="none" strike="noStrike" cap="none">
                <a:solidFill>
                  <a:srgbClr val="4E74A3"/>
                </a:solidFill>
                <a:latin typeface="Cambria"/>
                <a:ea typeface="Cambria"/>
                <a:cs typeface="Cambria"/>
                <a:sym typeface="Cambria"/>
              </a:rPr>
              <a:t> and the </a:t>
            </a:r>
            <a:r>
              <a:rPr lang="en-MY" sz="1800" b="1" i="0" u="none" strike="noStrike" cap="none">
                <a:solidFill>
                  <a:srgbClr val="6F6702"/>
                </a:solidFill>
                <a:latin typeface="Cambria"/>
                <a:ea typeface="Cambria"/>
                <a:cs typeface="Cambria"/>
                <a:sym typeface="Cambria"/>
              </a:rPr>
              <a:t>service</a:t>
            </a:r>
            <a:r>
              <a:rPr lang="en-MY" sz="1800" b="1" i="0" u="none" strike="noStrike" cap="none">
                <a:solidFill>
                  <a:srgbClr val="4E74A3"/>
                </a:solidFill>
                <a:latin typeface="Cambria"/>
                <a:ea typeface="Cambria"/>
                <a:cs typeface="Cambria"/>
                <a:sym typeface="Cambria"/>
              </a:rPr>
              <a:t> was </a:t>
            </a:r>
            <a:r>
              <a:rPr lang="en-MY" sz="1800" b="1" i="0" u="none" strike="noStrike" cap="none">
                <a:solidFill>
                  <a:srgbClr val="DD7E0E"/>
                </a:solidFill>
                <a:latin typeface="Cambria"/>
                <a:ea typeface="Cambria"/>
                <a:cs typeface="Cambria"/>
                <a:sym typeface="Cambria"/>
              </a:rPr>
              <a:t>excellent</a:t>
            </a:r>
            <a:r>
              <a:rPr lang="en-MY" sz="1800" b="1" i="0" u="none" strike="noStrike" cap="none">
                <a:solidFill>
                  <a:srgbClr val="4E74A3"/>
                </a:solidFill>
                <a:latin typeface="Cambria"/>
                <a:ea typeface="Cambria"/>
                <a:cs typeface="Cambria"/>
                <a:sym typeface="Cambria"/>
              </a:rPr>
              <a:t>. </a:t>
            </a:r>
            <a:endParaRPr sz="1800" b="1" i="0" u="none" strike="noStrike" cap="none">
              <a:solidFill>
                <a:srgbClr val="4E74A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89" name="Google Shape;18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575" y="4006705"/>
            <a:ext cx="7301975" cy="596328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2"/>
          <p:cNvSpPr/>
          <p:nvPr/>
        </p:nvSpPr>
        <p:spPr>
          <a:xfrm>
            <a:off x="2243011" y="1865499"/>
            <a:ext cx="316835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 b="1" i="1" u="none" strike="noStrike" cap="none">
                <a:solidFill>
                  <a:srgbClr val="D60CB0"/>
                </a:solidFill>
                <a:latin typeface="Calibri"/>
                <a:ea typeface="Calibri"/>
                <a:cs typeface="Calibri"/>
                <a:sym typeface="Calibri"/>
              </a:rPr>
              <a:t>“Those </a:t>
            </a:r>
            <a:r>
              <a:rPr lang="en-MY" sz="1800" b="1" i="1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#AmericanAirlines </a:t>
            </a:r>
            <a:r>
              <a:rPr lang="en-MY" sz="1800" b="1" i="1" u="none" strike="noStrike" cap="none">
                <a:solidFill>
                  <a:srgbClr val="DD7E0E"/>
                </a:solidFill>
                <a:latin typeface="Calibri"/>
                <a:ea typeface="Calibri"/>
                <a:cs typeface="Calibri"/>
                <a:sym typeface="Calibri"/>
              </a:rPr>
              <a:t>losers</a:t>
            </a:r>
            <a:r>
              <a:rPr lang="en-MY" sz="1800" b="1" i="1" u="none" strike="noStrike" cap="none">
                <a:solidFill>
                  <a:srgbClr val="D60CB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MY" sz="1800" b="1" i="1" u="none" strike="noStrike" cap="none">
                <a:solidFill>
                  <a:srgbClr val="DD7E0E"/>
                </a:solidFill>
                <a:latin typeface="Calibri"/>
                <a:ea typeface="Calibri"/>
                <a:cs typeface="Calibri"/>
                <a:sym typeface="Calibri"/>
              </a:rPr>
              <a:t>canceled</a:t>
            </a:r>
            <a:r>
              <a:rPr lang="en-MY" sz="1800" b="1" i="1" u="none" strike="noStrike" cap="none">
                <a:solidFill>
                  <a:srgbClr val="D60CB0"/>
                </a:solidFill>
                <a:latin typeface="Calibri"/>
                <a:ea typeface="Calibri"/>
                <a:cs typeface="Calibri"/>
                <a:sym typeface="Calibri"/>
              </a:rPr>
              <a:t> my flight!”</a:t>
            </a:r>
            <a:endParaRPr sz="1800" b="1">
              <a:solidFill>
                <a:srgbClr val="D60CB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2"/>
          <p:cNvSpPr/>
          <p:nvPr/>
        </p:nvSpPr>
        <p:spPr>
          <a:xfrm>
            <a:off x="214893" y="2132856"/>
            <a:ext cx="178653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6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Dear </a:t>
            </a:r>
            <a:r>
              <a:rPr lang="en-MY" sz="16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United</a:t>
            </a:r>
            <a:r>
              <a:rPr lang="en-MY" sz="16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MY" sz="16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baggage crew</a:t>
            </a:r>
            <a:r>
              <a:rPr lang="en-MY" sz="16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please deliver my luggage. Let my luggage be found.</a:t>
            </a:r>
            <a:endParaRPr/>
          </a:p>
        </p:txBody>
      </p:sp>
      <p:pic>
        <p:nvPicPr>
          <p:cNvPr id="192" name="Google Shape;192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01429" y="2708920"/>
            <a:ext cx="345757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2"/>
          <p:cNvSpPr/>
          <p:nvPr/>
        </p:nvSpPr>
        <p:spPr>
          <a:xfrm>
            <a:off x="4939953" y="5326231"/>
            <a:ext cx="3348995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600" b="1">
                <a:solidFill>
                  <a:srgbClr val="DFCE04"/>
                </a:solidFill>
                <a:latin typeface="Federo"/>
                <a:ea typeface="Federo"/>
                <a:cs typeface="Federo"/>
                <a:sym typeface="Federo"/>
              </a:rPr>
              <a:t>We had a very </a:t>
            </a:r>
            <a:r>
              <a:rPr lang="en-MY" sz="1600" b="1">
                <a:solidFill>
                  <a:srgbClr val="DD7E0E"/>
                </a:solidFill>
                <a:latin typeface="Federo"/>
                <a:ea typeface="Federo"/>
                <a:cs typeface="Federo"/>
                <a:sym typeface="Federo"/>
              </a:rPr>
              <a:t>bad experience </a:t>
            </a:r>
            <a:r>
              <a:rPr lang="en-MY" sz="1600" b="1">
                <a:solidFill>
                  <a:srgbClr val="DFCE04"/>
                </a:solidFill>
                <a:latin typeface="Federo"/>
                <a:ea typeface="Federo"/>
                <a:cs typeface="Federo"/>
                <a:sym typeface="Federo"/>
              </a:rPr>
              <a:t>from </a:t>
            </a:r>
            <a:r>
              <a:rPr lang="en-MY" sz="1600" b="1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Qatar airways </a:t>
            </a:r>
            <a:r>
              <a:rPr lang="en-MY" sz="1600" b="1">
                <a:solidFill>
                  <a:srgbClr val="DFCE04"/>
                </a:solidFill>
                <a:latin typeface="Federo"/>
                <a:ea typeface="Federo"/>
                <a:cs typeface="Federo"/>
                <a:sym typeface="Federo"/>
              </a:rPr>
              <a:t>and </a:t>
            </a:r>
            <a:r>
              <a:rPr lang="en-MY" sz="1600" b="1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crew</a:t>
            </a:r>
            <a:r>
              <a:rPr lang="en-MY" sz="1600" b="1">
                <a:solidFill>
                  <a:srgbClr val="DFCE04"/>
                </a:solidFill>
                <a:latin typeface="Federo"/>
                <a:ea typeface="Federo"/>
                <a:cs typeface="Federo"/>
                <a:sym typeface="Federo"/>
              </a:rPr>
              <a:t>. we already complained to Qatar airways and the </a:t>
            </a:r>
            <a:r>
              <a:rPr lang="en-MY" sz="1600" b="1">
                <a:solidFill>
                  <a:srgbClr val="6F6702"/>
                </a:solidFill>
                <a:latin typeface="Federo"/>
                <a:ea typeface="Federo"/>
                <a:cs typeface="Federo"/>
                <a:sym typeface="Federo"/>
              </a:rPr>
              <a:t>reply</a:t>
            </a:r>
            <a:r>
              <a:rPr lang="en-MY" sz="1600" b="1">
                <a:solidFill>
                  <a:srgbClr val="DFCE04"/>
                </a:solidFill>
                <a:latin typeface="Federo"/>
                <a:ea typeface="Federo"/>
                <a:cs typeface="Federo"/>
                <a:sym typeface="Federo"/>
              </a:rPr>
              <a:t> we got from them was really </a:t>
            </a:r>
            <a:r>
              <a:rPr lang="en-MY" sz="1600" b="1">
                <a:solidFill>
                  <a:srgbClr val="DD7E0E"/>
                </a:solidFill>
                <a:latin typeface="Federo"/>
                <a:ea typeface="Federo"/>
                <a:cs typeface="Federo"/>
                <a:sym typeface="Federo"/>
              </a:rPr>
              <a:t>disappointing</a:t>
            </a:r>
            <a:endParaRPr/>
          </a:p>
        </p:txBody>
      </p:sp>
      <p:pic>
        <p:nvPicPr>
          <p:cNvPr id="194" name="Google Shape;194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3648" y="4739851"/>
            <a:ext cx="6133139" cy="4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2"/>
          <p:cNvSpPr txBox="1">
            <a:spLocks noGrp="1"/>
          </p:cNvSpPr>
          <p:nvPr>
            <p:ph type="ftr" idx="11"/>
          </p:nvPr>
        </p:nvSpPr>
        <p:spPr>
          <a:xfrm rot="-5400000">
            <a:off x="6661286" y="3123136"/>
            <a:ext cx="421852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 b="1">
                <a:latin typeface="Lucida Sans"/>
                <a:ea typeface="Lucida Sans"/>
                <a:cs typeface="Lucida Sans"/>
                <a:sym typeface="Lucida Sans"/>
              </a:rPr>
              <a:t>Text Analytics &amp; Sentiment Analysis</a:t>
            </a:r>
            <a:endParaRPr/>
          </a:p>
        </p:txBody>
      </p:sp>
      <p:sp>
        <p:nvSpPr>
          <p:cNvPr id="196" name="Google Shape;196;p12"/>
          <p:cNvSpPr/>
          <p:nvPr/>
        </p:nvSpPr>
        <p:spPr>
          <a:xfrm>
            <a:off x="2627784" y="2996952"/>
            <a:ext cx="576064" cy="286555"/>
          </a:xfrm>
          <a:prstGeom prst="rect">
            <a:avLst/>
          </a:prstGeom>
          <a:noFill/>
          <a:ln w="25400" cap="flat" cmpd="sng">
            <a:solidFill>
              <a:srgbClr val="D038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"/>
          <p:cNvSpPr txBox="1">
            <a:spLocks noGrp="1"/>
          </p:cNvSpPr>
          <p:nvPr>
            <p:ph type="title"/>
          </p:nvPr>
        </p:nvSpPr>
        <p:spPr>
          <a:xfrm>
            <a:off x="467544" y="404664"/>
            <a:ext cx="76200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MY" sz="4000"/>
              <a:t> Challenges in SA</a:t>
            </a:r>
            <a:endParaRPr sz="4000"/>
          </a:p>
        </p:txBody>
      </p:sp>
      <p:sp>
        <p:nvSpPr>
          <p:cNvPr id="202" name="Google Shape;202;p1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14</a:t>
            </a:fld>
            <a:endParaRPr/>
          </a:p>
        </p:txBody>
      </p:sp>
      <p:sp>
        <p:nvSpPr>
          <p:cNvPr id="203" name="Google Shape;203;p13"/>
          <p:cNvSpPr txBox="1"/>
          <p:nvPr/>
        </p:nvSpPr>
        <p:spPr>
          <a:xfrm>
            <a:off x="539552" y="1484784"/>
            <a:ext cx="7344816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MY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People express </a:t>
            </a:r>
            <a:r>
              <a:rPr lang="en-MY" sz="32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opinions</a:t>
            </a:r>
            <a:r>
              <a:rPr lang="en-MY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MY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complex </a:t>
            </a:r>
            <a:r>
              <a:rPr lang="en-MY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ways</a:t>
            </a:r>
            <a:endParaRPr/>
          </a:p>
          <a:p>
            <a:pPr marL="3429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MY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opinion texts, </a:t>
            </a:r>
            <a:r>
              <a:rPr lang="en-MY" sz="32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lexical content </a:t>
            </a:r>
            <a:r>
              <a:rPr lang="en-MY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alone can be </a:t>
            </a:r>
            <a:r>
              <a:rPr lang="en-MY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misleading</a:t>
            </a:r>
            <a:endParaRPr/>
          </a:p>
          <a:p>
            <a:pPr marL="3429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MY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Intra-textual</a:t>
            </a:r>
            <a:r>
              <a:rPr lang="en-MY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MY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sub-sentential reversals</a:t>
            </a:r>
            <a:r>
              <a:rPr lang="en-MY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MY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negation</a:t>
            </a:r>
            <a:r>
              <a:rPr lang="en-MY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MY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topic change </a:t>
            </a:r>
            <a:r>
              <a:rPr lang="en-MY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common</a:t>
            </a:r>
            <a:endParaRPr/>
          </a:p>
          <a:p>
            <a:pPr marL="3429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MY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Rhetorical</a:t>
            </a:r>
            <a:r>
              <a:rPr lang="en-MY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devices/modes such as </a:t>
            </a:r>
            <a:r>
              <a:rPr lang="en-MY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sarcasm</a:t>
            </a:r>
            <a:r>
              <a:rPr lang="en-MY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MY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irony</a:t>
            </a:r>
            <a:r>
              <a:rPr lang="en-MY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MY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implication</a:t>
            </a:r>
            <a:r>
              <a:rPr lang="en-MY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etc.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4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3"/>
          <p:cNvSpPr txBox="1">
            <a:spLocks noGrp="1"/>
          </p:cNvSpPr>
          <p:nvPr>
            <p:ph type="ftr" idx="11"/>
          </p:nvPr>
        </p:nvSpPr>
        <p:spPr>
          <a:xfrm rot="-5400000">
            <a:off x="6661286" y="3123136"/>
            <a:ext cx="421852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 b="1">
                <a:latin typeface="Lucida Sans"/>
                <a:ea typeface="Lucida Sans"/>
                <a:cs typeface="Lucida Sans"/>
                <a:sym typeface="Lucida Sans"/>
              </a:rPr>
              <a:t>Text Analytics &amp; Sentiment Analysis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7152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mbria"/>
              <a:buNone/>
            </a:pPr>
            <a:r>
              <a:rPr lang="en-MY" sz="3200"/>
              <a:t>Steps in Sentiment Analysis using NLTK</a:t>
            </a:r>
            <a:br>
              <a:rPr lang="en-MY" sz="3200"/>
            </a:br>
            <a:r>
              <a:rPr lang="en-MY" sz="3200"/>
              <a:t>Manual Training/Testing</a:t>
            </a:r>
            <a:endParaRPr sz="3200"/>
          </a:p>
        </p:txBody>
      </p:sp>
      <p:sp>
        <p:nvSpPr>
          <p:cNvPr id="210" name="Google Shape;210;p14"/>
          <p:cNvSpPr txBox="1">
            <a:spLocks noGrp="1"/>
          </p:cNvSpPr>
          <p:nvPr>
            <p:ph type="body" idx="1"/>
          </p:nvPr>
        </p:nvSpPr>
        <p:spPr>
          <a:xfrm>
            <a:off x="534380" y="1340768"/>
            <a:ext cx="7560840" cy="1512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MY"/>
              <a:t>Train classifier to automatically classify a tweet as a positive or negative tweet using NLTK.</a:t>
            </a:r>
            <a:endParaRPr/>
          </a:p>
          <a:p>
            <a:pPr marL="342900" lvl="0" indent="-228600" algn="l" rtl="0">
              <a:spcBef>
                <a:spcPts val="407"/>
              </a:spcBef>
              <a:spcAft>
                <a:spcPts val="0"/>
              </a:spcAft>
              <a:buSzPct val="100000"/>
              <a:buChar char="•"/>
            </a:pPr>
            <a:r>
              <a:rPr lang="en-MY"/>
              <a:t>Need a list of manually classified tweets (training data: labelled) and unclassified tweets (test data: unlabelled). Examples:</a:t>
            </a:r>
            <a:endParaRPr/>
          </a:p>
          <a:p>
            <a:pPr marL="1005839" lvl="2" indent="-122872" algn="l" rtl="0">
              <a:spcBef>
                <a:spcPts val="333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sp>
        <p:nvSpPr>
          <p:cNvPr id="211" name="Google Shape;211;p1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15</a:t>
            </a:fld>
            <a:endParaRPr/>
          </a:p>
        </p:txBody>
      </p:sp>
      <p:sp>
        <p:nvSpPr>
          <p:cNvPr id="212" name="Google Shape;212;p14"/>
          <p:cNvSpPr txBox="1"/>
          <p:nvPr/>
        </p:nvSpPr>
        <p:spPr>
          <a:xfrm>
            <a:off x="556330" y="2950205"/>
            <a:ext cx="4464496" cy="3785652"/>
          </a:xfrm>
          <a:prstGeom prst="rect">
            <a:avLst/>
          </a:prstGeom>
          <a:solidFill>
            <a:srgbClr val="B8E8F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Classified tweets (training)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Positive tweets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like this laptop.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view here is fantastic.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feel great tonight.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am very excited about the class project.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is my best friend.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Negative tweets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hate this laptop.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view here is awful.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feel tired tonight.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am not looking forward to the class project.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is my worst friend ever.</a:t>
            </a:r>
            <a:endParaRPr/>
          </a:p>
        </p:txBody>
      </p:sp>
      <p:sp>
        <p:nvSpPr>
          <p:cNvPr id="213" name="Google Shape;213;p14"/>
          <p:cNvSpPr txBox="1"/>
          <p:nvPr/>
        </p:nvSpPr>
        <p:spPr>
          <a:xfrm>
            <a:off x="5336147" y="2956402"/>
            <a:ext cx="2880320" cy="2062103"/>
          </a:xfrm>
          <a:prstGeom prst="rect">
            <a:avLst/>
          </a:prstGeom>
          <a:solidFill>
            <a:srgbClr val="B8E8F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Unclassified tweets (testing)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Positive/Negative tweets?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feel happy this morning.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Hussin is my friend.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do not like that guy.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car is not great.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tweet is annoying. </a:t>
            </a:r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ftr" idx="11"/>
          </p:nvPr>
        </p:nvSpPr>
        <p:spPr>
          <a:xfrm rot="-5400000">
            <a:off x="6661286" y="3123136"/>
            <a:ext cx="421852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 b="1">
                <a:latin typeface="Lucida Sans"/>
                <a:ea typeface="Lucida Sans"/>
                <a:cs typeface="Lucida Sans"/>
                <a:sym typeface="Lucida Sans"/>
              </a:rPr>
              <a:t>Text Analytics &amp; Sentiment Analysis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715200" cy="1066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</a:pPr>
            <a:r>
              <a:rPr lang="en-MY" sz="3600"/>
              <a:t>Steps in Sentiment Analysis using NLTK</a:t>
            </a:r>
            <a:endParaRPr sz="3600"/>
          </a:p>
        </p:txBody>
      </p:sp>
      <p:sp>
        <p:nvSpPr>
          <p:cNvPr id="220" name="Google Shape;220;p15"/>
          <p:cNvSpPr txBox="1">
            <a:spLocks noGrp="1"/>
          </p:cNvSpPr>
          <p:nvPr>
            <p:ph type="body" idx="1"/>
          </p:nvPr>
        </p:nvSpPr>
        <p:spPr>
          <a:xfrm>
            <a:off x="629756" y="1412776"/>
            <a:ext cx="7560840" cy="151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MY" sz="2800"/>
              <a:t>Import nltk</a:t>
            </a:r>
            <a:endParaRPr sz="2800"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MY" sz="2800"/>
              <a:t>Create two separate lists in Python for positive and negative tweets:</a:t>
            </a:r>
            <a:endParaRPr/>
          </a:p>
        </p:txBody>
      </p:sp>
      <p:sp>
        <p:nvSpPr>
          <p:cNvPr id="221" name="Google Shape;221;p1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16</a:t>
            </a:fld>
            <a:endParaRPr/>
          </a:p>
        </p:txBody>
      </p:sp>
      <p:pic>
        <p:nvPicPr>
          <p:cNvPr id="222" name="Google Shape;22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756" y="3356992"/>
            <a:ext cx="7632848" cy="214718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5"/>
          <p:cNvSpPr txBox="1">
            <a:spLocks noGrp="1"/>
          </p:cNvSpPr>
          <p:nvPr>
            <p:ph type="ftr" idx="11"/>
          </p:nvPr>
        </p:nvSpPr>
        <p:spPr>
          <a:xfrm rot="-5400000">
            <a:off x="6661286" y="3123136"/>
            <a:ext cx="421852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 b="1">
                <a:latin typeface="Lucida Sans"/>
                <a:ea typeface="Lucida Sans"/>
                <a:cs typeface="Lucida Sans"/>
                <a:sym typeface="Lucida Sans"/>
              </a:rPr>
              <a:t>Text Analytics &amp; Sentiment Analysis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</a:pPr>
            <a:r>
              <a:rPr lang="en-MY" sz="3600"/>
              <a:t>Steps in Sentiment Analysis using NLTK</a:t>
            </a:r>
            <a:endParaRPr sz="3600"/>
          </a:p>
        </p:txBody>
      </p:sp>
      <p:sp>
        <p:nvSpPr>
          <p:cNvPr id="229" name="Google Shape;229;p16"/>
          <p:cNvSpPr txBox="1">
            <a:spLocks noGrp="1"/>
          </p:cNvSpPr>
          <p:nvPr>
            <p:ph type="body" idx="1"/>
          </p:nvPr>
        </p:nvSpPr>
        <p:spPr>
          <a:xfrm>
            <a:off x="457089" y="1412776"/>
            <a:ext cx="7787208" cy="319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MY" sz="2800"/>
              <a:t>Take both lists and create a single list of tuples each containing two elements (merge list into a tuple). First element is an array containing the words and second element is the type of sentiment. 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MY" sz="2800"/>
              <a:t>Set a property for extraction: Exclude words smaller than 2 characters and normalize tweets by setting all words in lowercase . </a:t>
            </a:r>
            <a:endParaRPr/>
          </a:p>
        </p:txBody>
      </p:sp>
      <p:sp>
        <p:nvSpPr>
          <p:cNvPr id="230" name="Google Shape;230;p1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17</a:t>
            </a:fld>
            <a:endParaRPr/>
          </a:p>
        </p:txBody>
      </p:sp>
      <p:pic>
        <p:nvPicPr>
          <p:cNvPr id="231" name="Google Shape;23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177" y="5355895"/>
            <a:ext cx="7956376" cy="98236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6"/>
          <p:cNvSpPr txBox="1">
            <a:spLocks noGrp="1"/>
          </p:cNvSpPr>
          <p:nvPr>
            <p:ph type="ftr" idx="11"/>
          </p:nvPr>
        </p:nvSpPr>
        <p:spPr>
          <a:xfrm rot="-5400000">
            <a:off x="6661286" y="3123136"/>
            <a:ext cx="421852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 b="1">
                <a:latin typeface="Lucida Sans"/>
                <a:ea typeface="Lucida Sans"/>
                <a:cs typeface="Lucida Sans"/>
                <a:sym typeface="Lucida Sans"/>
              </a:rPr>
              <a:t>Text Analytics &amp; Sentiment Analysis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</a:pPr>
            <a:r>
              <a:rPr lang="en-MY" sz="3600"/>
              <a:t>Steps in Sentiment Analysis using NLTK</a:t>
            </a:r>
            <a:endParaRPr sz="3600"/>
          </a:p>
        </p:txBody>
      </p:sp>
      <p:sp>
        <p:nvSpPr>
          <p:cNvPr id="238" name="Google Shape;238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96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MY" sz="2800"/>
              <a:t>Print the new merged list of tweets in the tuple</a:t>
            </a:r>
            <a:endParaRPr sz="2800"/>
          </a:p>
        </p:txBody>
      </p:sp>
      <p:sp>
        <p:nvSpPr>
          <p:cNvPr id="239" name="Google Shape;239;p1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18</a:t>
            </a:fld>
            <a:endParaRPr/>
          </a:p>
        </p:txBody>
      </p:sp>
      <p:pic>
        <p:nvPicPr>
          <p:cNvPr id="240" name="Google Shape;24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9592" y="2348880"/>
            <a:ext cx="3205906" cy="91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1291" y="3573016"/>
            <a:ext cx="7524328" cy="2274087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7"/>
          <p:cNvSpPr txBox="1">
            <a:spLocks noGrp="1"/>
          </p:cNvSpPr>
          <p:nvPr>
            <p:ph type="ftr" idx="11"/>
          </p:nvPr>
        </p:nvSpPr>
        <p:spPr>
          <a:xfrm rot="-5400000">
            <a:off x="6661286" y="3123136"/>
            <a:ext cx="421852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 b="1">
                <a:latin typeface="Lucida Sans"/>
                <a:ea typeface="Lucida Sans"/>
                <a:cs typeface="Lucida Sans"/>
                <a:sym typeface="Lucida Sans"/>
              </a:rPr>
              <a:t>Text Analytics &amp; Sentiment Analysis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92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</a:pPr>
            <a:r>
              <a:rPr lang="en-MY" sz="3600"/>
              <a:t>Steps in Sentiment Analysis using NLTK</a:t>
            </a:r>
            <a:endParaRPr sz="3600"/>
          </a:p>
        </p:txBody>
      </p:sp>
      <p:sp>
        <p:nvSpPr>
          <p:cNvPr id="248" name="Google Shape;248;p18"/>
          <p:cNvSpPr txBox="1">
            <a:spLocks noGrp="1"/>
          </p:cNvSpPr>
          <p:nvPr>
            <p:ph type="body" idx="1"/>
          </p:nvPr>
        </p:nvSpPr>
        <p:spPr>
          <a:xfrm>
            <a:off x="457200" y="1196751"/>
            <a:ext cx="7620000" cy="256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MY" sz="2600"/>
              <a:t>Extract </a:t>
            </a:r>
            <a:r>
              <a:rPr lang="en-MY" sz="2600" b="1"/>
              <a:t>word features</a:t>
            </a:r>
            <a:r>
              <a:rPr lang="en-MY" sz="2600"/>
              <a:t> from the tweets (this is </a:t>
            </a:r>
            <a:r>
              <a:rPr lang="en-MY" sz="2600" b="1"/>
              <a:t>Bag of Words</a:t>
            </a:r>
            <a:r>
              <a:rPr lang="en-MY" sz="2600"/>
              <a:t> feature extraction method)</a:t>
            </a:r>
            <a:r>
              <a:rPr lang="en-MY" sz="2600" b="1"/>
              <a:t>.</a:t>
            </a:r>
            <a:r>
              <a:rPr lang="en-MY" sz="2600"/>
              <a:t> </a:t>
            </a:r>
            <a:endParaRPr/>
          </a:p>
          <a:p>
            <a:pPr marL="342900" lvl="0" indent="-228600" algn="l" rtl="0">
              <a:spcBef>
                <a:spcPts val="520"/>
              </a:spcBef>
              <a:spcAft>
                <a:spcPts val="0"/>
              </a:spcAft>
              <a:buSzPts val="2600"/>
              <a:buChar char="•"/>
            </a:pPr>
            <a:r>
              <a:rPr lang="en-MY" sz="2600"/>
              <a:t>This is a list with every distinct words ordered by frequency of appearance. </a:t>
            </a:r>
            <a:endParaRPr/>
          </a:p>
          <a:p>
            <a:pPr marL="342900" lvl="0" indent="-228600" algn="l" rtl="0">
              <a:spcBef>
                <a:spcPts val="520"/>
              </a:spcBef>
              <a:spcAft>
                <a:spcPts val="0"/>
              </a:spcAft>
              <a:buSzPts val="2600"/>
              <a:buChar char="•"/>
            </a:pPr>
            <a:r>
              <a:rPr lang="en-MY" sz="2600"/>
              <a:t>Use the following function to get the list plus the two NLTK helper functions.</a:t>
            </a:r>
            <a:endParaRPr/>
          </a:p>
        </p:txBody>
      </p:sp>
      <p:sp>
        <p:nvSpPr>
          <p:cNvPr id="249" name="Google Shape;249;p1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19</a:t>
            </a:fld>
            <a:endParaRPr/>
          </a:p>
        </p:txBody>
      </p:sp>
      <p:pic>
        <p:nvPicPr>
          <p:cNvPr id="250" name="Google Shape;25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3608" y="3997850"/>
            <a:ext cx="4752528" cy="25686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8"/>
          <p:cNvSpPr txBox="1">
            <a:spLocks noGrp="1"/>
          </p:cNvSpPr>
          <p:nvPr>
            <p:ph type="ftr" idx="11"/>
          </p:nvPr>
        </p:nvSpPr>
        <p:spPr>
          <a:xfrm rot="-5400000">
            <a:off x="6661286" y="3123136"/>
            <a:ext cx="421852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 b="1">
                <a:latin typeface="Lucida Sans"/>
                <a:ea typeface="Lucida Sans"/>
                <a:cs typeface="Lucida Sans"/>
                <a:sym typeface="Lucida Sans"/>
              </a:rPr>
              <a:t>Text Analytics &amp; Sentiment Analysis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467544" y="404664"/>
            <a:ext cx="76200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mbria"/>
              <a:buNone/>
            </a:pPr>
            <a:r>
              <a:rPr lang="en-MY" sz="4400"/>
              <a:t>Sentiment Analysis: Definition</a:t>
            </a:r>
            <a:endParaRPr sz="4400"/>
          </a:p>
        </p:txBody>
      </p:sp>
      <p:sp>
        <p:nvSpPr>
          <p:cNvPr id="99" name="Google Shape;99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2</a:t>
            </a:fld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709433" y="1700808"/>
            <a:ext cx="7344816" cy="410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MY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computational field of study that </a:t>
            </a:r>
            <a:r>
              <a:rPr lang="en-MY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analyzes people’s opinions, sentiments, evaluations, appraisals, attitudes, </a:t>
            </a:r>
            <a:r>
              <a:rPr lang="en-MY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MY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emotions</a:t>
            </a:r>
            <a:r>
              <a:rPr lang="en-MY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MY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towards</a:t>
            </a:r>
            <a:r>
              <a:rPr lang="en-MY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entities such as </a:t>
            </a:r>
            <a:r>
              <a:rPr lang="en-MY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products, services, organizations, individuals, issues, events, topics</a:t>
            </a:r>
            <a:r>
              <a:rPr lang="en-MY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their </a:t>
            </a:r>
            <a:r>
              <a:rPr lang="en-MY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r>
              <a:rPr lang="en-MY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expressed in text (Liu, 2012). </a:t>
            </a:r>
            <a:endParaRPr/>
          </a:p>
          <a:p>
            <a:pPr marL="11430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>
            <a:spLocks noGrp="1"/>
          </p:cNvSpPr>
          <p:nvPr>
            <p:ph type="ftr" idx="11"/>
          </p:nvPr>
        </p:nvSpPr>
        <p:spPr>
          <a:xfrm rot="-5400000">
            <a:off x="6661286" y="3123136"/>
            <a:ext cx="421852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 b="1">
                <a:latin typeface="Lucida Sans"/>
                <a:ea typeface="Lucida Sans"/>
                <a:cs typeface="Lucida Sans"/>
                <a:sym typeface="Lucida Sans"/>
              </a:rPr>
              <a:t>Text Analytics &amp; Sentiment Analysis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</a:pPr>
            <a:r>
              <a:rPr lang="en-MY" sz="3600"/>
              <a:t>Steps in Sentiment Analysis using NLTK</a:t>
            </a:r>
            <a:endParaRPr sz="3600"/>
          </a:p>
        </p:txBody>
      </p:sp>
      <p:sp>
        <p:nvSpPr>
          <p:cNvPr id="257" name="Google Shape;257;p19"/>
          <p:cNvSpPr txBox="1">
            <a:spLocks noGrp="1"/>
          </p:cNvSpPr>
          <p:nvPr>
            <p:ph type="body" idx="1"/>
          </p:nvPr>
        </p:nvSpPr>
        <p:spPr>
          <a:xfrm>
            <a:off x="457200" y="1211258"/>
            <a:ext cx="7620000" cy="553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MY" sz="2800"/>
              <a:t>Looking into variable ‘wordlist’ of the function get_word_features() :</a:t>
            </a:r>
            <a:endParaRPr/>
          </a:p>
          <a:p>
            <a:pPr marL="342900" lvl="0" indent="-508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342900" lvl="0" indent="-508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342900" lvl="0" indent="-508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342900" lvl="0" indent="-508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11430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MY" sz="2800"/>
              <a:t>List of word_features:</a:t>
            </a:r>
            <a:endParaRPr sz="2800"/>
          </a:p>
        </p:txBody>
      </p:sp>
      <p:sp>
        <p:nvSpPr>
          <p:cNvPr id="258" name="Google Shape;258;p1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20</a:t>
            </a:fld>
            <a:endParaRPr/>
          </a:p>
        </p:txBody>
      </p:sp>
      <p:pic>
        <p:nvPicPr>
          <p:cNvPr id="259" name="Google Shape;25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568" y="2273538"/>
            <a:ext cx="7267575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3568" y="5232717"/>
            <a:ext cx="7267575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9"/>
          <p:cNvSpPr txBox="1">
            <a:spLocks noGrp="1"/>
          </p:cNvSpPr>
          <p:nvPr>
            <p:ph type="ftr" idx="11"/>
          </p:nvPr>
        </p:nvSpPr>
        <p:spPr>
          <a:xfrm rot="-5400000">
            <a:off x="6661286" y="3123136"/>
            <a:ext cx="421852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 b="1">
                <a:latin typeface="Lucida Sans"/>
                <a:ea typeface="Lucida Sans"/>
                <a:cs typeface="Lucida Sans"/>
                <a:sym typeface="Lucida Sans"/>
              </a:rPr>
              <a:t>Text Analytics &amp; Sentiment Analysis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</a:pPr>
            <a:r>
              <a:rPr lang="en-MY" sz="3600"/>
              <a:t>Steps in Sentiment Analysis using NLTK</a:t>
            </a:r>
            <a:endParaRPr sz="3600"/>
          </a:p>
        </p:txBody>
      </p:sp>
      <p:sp>
        <p:nvSpPr>
          <p:cNvPr id="267" name="Google Shape;267;p20"/>
          <p:cNvSpPr txBox="1">
            <a:spLocks noGrp="1"/>
          </p:cNvSpPr>
          <p:nvPr>
            <p:ph type="body" idx="1"/>
          </p:nvPr>
        </p:nvSpPr>
        <p:spPr>
          <a:xfrm>
            <a:off x="467544" y="1340768"/>
            <a:ext cx="7620000" cy="525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MY" sz="2800"/>
              <a:t>To </a:t>
            </a:r>
            <a:r>
              <a:rPr lang="en-MY" sz="2800">
                <a:solidFill>
                  <a:srgbClr val="FF0000"/>
                </a:solidFill>
              </a:rPr>
              <a:t>create a classifier</a:t>
            </a:r>
            <a:r>
              <a:rPr lang="en-MY" sz="2800"/>
              <a:t>, we need to decide </a:t>
            </a:r>
            <a:r>
              <a:rPr lang="en-MY" sz="2800">
                <a:solidFill>
                  <a:srgbClr val="FF0000"/>
                </a:solidFill>
              </a:rPr>
              <a:t>what</a:t>
            </a:r>
            <a:r>
              <a:rPr lang="en-MY" sz="2800"/>
              <a:t> </a:t>
            </a:r>
            <a:r>
              <a:rPr lang="en-MY" sz="2800">
                <a:solidFill>
                  <a:srgbClr val="FF0000"/>
                </a:solidFill>
              </a:rPr>
              <a:t>features are relevant</a:t>
            </a:r>
            <a:r>
              <a:rPr lang="en-MY" sz="2800"/>
              <a:t>. 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MY" sz="2800"/>
              <a:t>We first need a </a:t>
            </a:r>
            <a:r>
              <a:rPr lang="en-MY" sz="2800">
                <a:solidFill>
                  <a:srgbClr val="FF0000"/>
                </a:solidFill>
              </a:rPr>
              <a:t>feature extractor</a:t>
            </a:r>
            <a:r>
              <a:rPr lang="en-MY" sz="2800"/>
              <a:t> which returns a dictionary indicating what words are contained in the input passed (tweets).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MY" sz="2800"/>
              <a:t>Use the previously extracted word features list with the input to create the dictionary.</a:t>
            </a:r>
            <a:endParaRPr sz="2800"/>
          </a:p>
          <a:p>
            <a:pPr marL="11430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342900" lvl="0" indent="-508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342900" lvl="0" indent="-508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342900" lvl="0" indent="-508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342900" lvl="0" indent="-508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342900" lvl="0" indent="-508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  <p:sp>
        <p:nvSpPr>
          <p:cNvPr id="268" name="Google Shape;268;p2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21</a:t>
            </a:fld>
            <a:endParaRPr/>
          </a:p>
        </p:txBody>
      </p:sp>
      <p:pic>
        <p:nvPicPr>
          <p:cNvPr id="269" name="Google Shape;26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584" y="4869160"/>
            <a:ext cx="6981825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0"/>
          <p:cNvSpPr txBox="1">
            <a:spLocks noGrp="1"/>
          </p:cNvSpPr>
          <p:nvPr>
            <p:ph type="ftr" idx="11"/>
          </p:nvPr>
        </p:nvSpPr>
        <p:spPr>
          <a:xfrm rot="-5400000">
            <a:off x="6661286" y="3123136"/>
            <a:ext cx="421852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 b="1">
                <a:latin typeface="Lucida Sans"/>
                <a:ea typeface="Lucida Sans"/>
                <a:cs typeface="Lucida Sans"/>
                <a:sym typeface="Lucida Sans"/>
              </a:rPr>
              <a:t>Text Analytics &amp; Sentiment Analysis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</a:pPr>
            <a:r>
              <a:rPr lang="en-MY" sz="3600"/>
              <a:t>Steps in Sentiment Analysis using NLTK</a:t>
            </a:r>
            <a:endParaRPr sz="3600"/>
          </a:p>
        </p:txBody>
      </p:sp>
      <p:sp>
        <p:nvSpPr>
          <p:cNvPr id="276" name="Google Shape;276;p21"/>
          <p:cNvSpPr txBox="1">
            <a:spLocks noGrp="1"/>
          </p:cNvSpPr>
          <p:nvPr>
            <p:ph type="body" idx="1"/>
          </p:nvPr>
        </p:nvSpPr>
        <p:spPr>
          <a:xfrm>
            <a:off x="251520" y="1340768"/>
            <a:ext cx="8064896" cy="524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MY" sz="2800"/>
              <a:t>Call the feature extractor with the document [‘like’, ‘this’, ‘laptop’] which is the first positive tweet. 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MY" sz="2800"/>
              <a:t>We obtain the following dictionary which indicates that the document contains the words: ‘like’, ‘this’ and ‘laptop’.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MY" sz="2800"/>
              <a:t>This is a boolean word feature extractor</a:t>
            </a:r>
            <a:endParaRPr/>
          </a:p>
          <a:p>
            <a:pPr marL="342900" lvl="0" indent="-508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  <p:sp>
        <p:nvSpPr>
          <p:cNvPr id="277" name="Google Shape;277;p2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22</a:t>
            </a:fld>
            <a:endParaRPr/>
          </a:p>
        </p:txBody>
      </p:sp>
      <p:pic>
        <p:nvPicPr>
          <p:cNvPr id="278" name="Google Shape;27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9326" y="4371165"/>
            <a:ext cx="7776864" cy="2088232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1"/>
          <p:cNvSpPr txBox="1">
            <a:spLocks noGrp="1"/>
          </p:cNvSpPr>
          <p:nvPr>
            <p:ph type="ftr" idx="11"/>
          </p:nvPr>
        </p:nvSpPr>
        <p:spPr>
          <a:xfrm rot="-5400000">
            <a:off x="6661286" y="3123136"/>
            <a:ext cx="421852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 b="1">
                <a:latin typeface="Lucida Sans"/>
                <a:ea typeface="Lucida Sans"/>
                <a:cs typeface="Lucida Sans"/>
                <a:sym typeface="Lucida Sans"/>
              </a:rPr>
              <a:t>Text Analytics &amp; Sentiment Analysis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</a:pPr>
            <a:r>
              <a:rPr lang="en-MY" sz="3600"/>
              <a:t>Training the Classifier with NLTK</a:t>
            </a:r>
            <a:endParaRPr sz="3600"/>
          </a:p>
        </p:txBody>
      </p:sp>
      <p:sp>
        <p:nvSpPr>
          <p:cNvPr id="285" name="Google Shape;285;p22"/>
          <p:cNvSpPr txBox="1">
            <a:spLocks noGrp="1"/>
          </p:cNvSpPr>
          <p:nvPr>
            <p:ph type="body" idx="1"/>
          </p:nvPr>
        </p:nvSpPr>
        <p:spPr>
          <a:xfrm>
            <a:off x="251520" y="1340768"/>
            <a:ext cx="8064896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MY" sz="2400"/>
              <a:t>Using our feature extractor, we apply the features to our classifier using the method apply_features()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MY" sz="2400"/>
              <a:t> Pass the feature extractor along with our tweets list</a:t>
            </a:r>
            <a:endParaRPr/>
          </a:p>
        </p:txBody>
      </p:sp>
      <p:sp>
        <p:nvSpPr>
          <p:cNvPr id="286" name="Google Shape;286;p2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23</a:t>
            </a:fld>
            <a:endParaRPr/>
          </a:p>
        </p:txBody>
      </p:sp>
      <p:pic>
        <p:nvPicPr>
          <p:cNvPr id="287" name="Google Shape;28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544" y="2636912"/>
            <a:ext cx="7848872" cy="3781404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2"/>
          <p:cNvSpPr txBox="1">
            <a:spLocks noGrp="1"/>
          </p:cNvSpPr>
          <p:nvPr>
            <p:ph type="ftr" idx="11"/>
          </p:nvPr>
        </p:nvSpPr>
        <p:spPr>
          <a:xfrm rot="-5400000">
            <a:off x="6661286" y="3123136"/>
            <a:ext cx="421852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 b="1">
                <a:latin typeface="Lucida Sans"/>
                <a:ea typeface="Lucida Sans"/>
                <a:cs typeface="Lucida Sans"/>
                <a:sym typeface="Lucida Sans"/>
              </a:rPr>
              <a:t>Text Analytics &amp; Sentiment Analysis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</a:pPr>
            <a:r>
              <a:rPr lang="en-MY" sz="3600"/>
              <a:t>Training the Classifier with NLTK (cont.)</a:t>
            </a:r>
            <a:endParaRPr sz="3600"/>
          </a:p>
        </p:txBody>
      </p:sp>
      <p:sp>
        <p:nvSpPr>
          <p:cNvPr id="294" name="Google Shape;294;p23"/>
          <p:cNvSpPr txBox="1">
            <a:spLocks noGrp="1"/>
          </p:cNvSpPr>
          <p:nvPr>
            <p:ph type="body" idx="1"/>
          </p:nvPr>
        </p:nvSpPr>
        <p:spPr>
          <a:xfrm>
            <a:off x="251520" y="1340768"/>
            <a:ext cx="8064896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MY" sz="2400"/>
              <a:t>We train our classifier with our training set:</a:t>
            </a:r>
            <a:endParaRPr/>
          </a:p>
        </p:txBody>
      </p:sp>
      <p:sp>
        <p:nvSpPr>
          <p:cNvPr id="295" name="Google Shape;295;p2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24</a:t>
            </a:fld>
            <a:endParaRPr/>
          </a:p>
        </p:txBody>
      </p:sp>
      <p:pic>
        <p:nvPicPr>
          <p:cNvPr id="296" name="Google Shape;2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537" y="1916832"/>
            <a:ext cx="7848872" cy="296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77799" y="2420888"/>
            <a:ext cx="4344516" cy="3844552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3"/>
          <p:cNvSpPr txBox="1">
            <a:spLocks noGrp="1"/>
          </p:cNvSpPr>
          <p:nvPr>
            <p:ph type="ftr" idx="11"/>
          </p:nvPr>
        </p:nvSpPr>
        <p:spPr>
          <a:xfrm rot="-5400000">
            <a:off x="6661286" y="3123136"/>
            <a:ext cx="421852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 b="1">
                <a:latin typeface="Lucida Sans"/>
                <a:ea typeface="Lucida Sans"/>
                <a:cs typeface="Lucida Sans"/>
                <a:sym typeface="Lucida Sans"/>
              </a:rPr>
              <a:t>Text Analytics &amp; Sentiment Analysis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4"/>
          <p:cNvSpPr txBox="1">
            <a:spLocks noGrp="1"/>
          </p:cNvSpPr>
          <p:nvPr>
            <p:ph type="title"/>
          </p:nvPr>
        </p:nvSpPr>
        <p:spPr>
          <a:xfrm>
            <a:off x="457199" y="478161"/>
            <a:ext cx="7620000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</a:pPr>
            <a:r>
              <a:rPr lang="en-MY" sz="3600"/>
              <a:t>Example for NLTK Movie Reviews</a:t>
            </a:r>
            <a:endParaRPr sz="3600"/>
          </a:p>
        </p:txBody>
      </p:sp>
      <p:sp>
        <p:nvSpPr>
          <p:cNvPr id="304" name="Google Shape;304;p2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25</a:t>
            </a:fld>
            <a:endParaRPr/>
          </a:p>
        </p:txBody>
      </p:sp>
      <p:sp>
        <p:nvSpPr>
          <p:cNvPr id="305" name="Google Shape;305;p24"/>
          <p:cNvSpPr txBox="1">
            <a:spLocks noGrp="1"/>
          </p:cNvSpPr>
          <p:nvPr>
            <p:ph type="ftr" idx="11"/>
          </p:nvPr>
        </p:nvSpPr>
        <p:spPr>
          <a:xfrm rot="-5400000">
            <a:off x="6661286" y="3123136"/>
            <a:ext cx="421852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 b="1">
                <a:latin typeface="Lucida Sans"/>
                <a:ea typeface="Lucida Sans"/>
                <a:cs typeface="Lucida Sans"/>
                <a:sym typeface="Lucida Sans"/>
              </a:rPr>
              <a:t>Text Analytics &amp; Sentiment Analysis</a:t>
            </a:r>
            <a:endParaRPr/>
          </a:p>
        </p:txBody>
      </p:sp>
      <p:pic>
        <p:nvPicPr>
          <p:cNvPr id="306" name="Google Shape;30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199" y="1853546"/>
            <a:ext cx="7886631" cy="3795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92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MY"/>
              <a:t>Sentiment Analysis Evaluation</a:t>
            </a:r>
            <a:endParaRPr/>
          </a:p>
        </p:txBody>
      </p:sp>
      <p:sp>
        <p:nvSpPr>
          <p:cNvPr id="404" name="Google Shape;404;p34"/>
          <p:cNvSpPr txBox="1">
            <a:spLocks noGrp="1"/>
          </p:cNvSpPr>
          <p:nvPr>
            <p:ph type="body" idx="1"/>
          </p:nvPr>
        </p:nvSpPr>
        <p:spPr>
          <a:xfrm>
            <a:off x="457200" y="1725104"/>
            <a:ext cx="7620000" cy="4675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MY" sz="3600" dirty="0"/>
              <a:t>The use of sentiment lexicon/word list to determine polarity of sentiment (positive and negative words)</a:t>
            </a:r>
            <a:endParaRPr dirty="0"/>
          </a:p>
          <a:p>
            <a:pPr marL="342900" lvl="0" indent="-228600" algn="l" rtl="0">
              <a:spcBef>
                <a:spcPts val="612"/>
              </a:spcBef>
              <a:spcAft>
                <a:spcPts val="0"/>
              </a:spcAft>
              <a:buSzPct val="100000"/>
              <a:buChar char="•"/>
            </a:pPr>
            <a:r>
              <a:rPr lang="en-MY" sz="3600" dirty="0"/>
              <a:t>Simple Summarization Score</a:t>
            </a:r>
            <a:endParaRPr dirty="0"/>
          </a:p>
          <a:p>
            <a:pPr marL="640080" lvl="1" indent="-228600" algn="l" rtl="0">
              <a:spcBef>
                <a:spcPts val="578"/>
              </a:spcBef>
              <a:spcAft>
                <a:spcPts val="0"/>
              </a:spcAft>
              <a:buSzPct val="100000"/>
              <a:buChar char="•"/>
            </a:pPr>
            <a:r>
              <a:rPr lang="en-MY" sz="3400" dirty="0"/>
              <a:t>Assign +1 to positive sentiment</a:t>
            </a:r>
            <a:endParaRPr dirty="0"/>
          </a:p>
          <a:p>
            <a:pPr marL="640080" lvl="1" indent="-228600" algn="l" rtl="0">
              <a:spcBef>
                <a:spcPts val="578"/>
              </a:spcBef>
              <a:spcAft>
                <a:spcPts val="0"/>
              </a:spcAft>
              <a:buSzPct val="100000"/>
              <a:buChar char="•"/>
            </a:pPr>
            <a:r>
              <a:rPr lang="en-MY" sz="3400" dirty="0"/>
              <a:t>Assign -1 to negative sentiment</a:t>
            </a:r>
            <a:endParaRPr dirty="0"/>
          </a:p>
          <a:p>
            <a:pPr marL="640080" lvl="1" indent="-228600" algn="l" rtl="0">
              <a:spcBef>
                <a:spcPts val="578"/>
              </a:spcBef>
              <a:spcAft>
                <a:spcPts val="0"/>
              </a:spcAft>
              <a:buSzPct val="100000"/>
              <a:buChar char="•"/>
            </a:pPr>
            <a:r>
              <a:rPr lang="en-MY" sz="3400" dirty="0"/>
              <a:t>Assign 0 to neutral sentiment</a:t>
            </a:r>
            <a:endParaRPr dirty="0"/>
          </a:p>
          <a:p>
            <a:pPr marL="640080" lvl="1" indent="-228600" algn="l" rtl="0">
              <a:spcBef>
                <a:spcPts val="578"/>
              </a:spcBef>
              <a:spcAft>
                <a:spcPts val="0"/>
              </a:spcAft>
              <a:buSzPct val="100000"/>
              <a:buChar char="•"/>
            </a:pPr>
            <a:r>
              <a:rPr lang="en-MY" sz="3400" dirty="0"/>
              <a:t>Accumulate score for each sentence:</a:t>
            </a:r>
            <a:endParaRPr dirty="0"/>
          </a:p>
          <a:p>
            <a:pPr marL="1005839" lvl="2" indent="-228599" algn="l" rtl="0">
              <a:spcBef>
                <a:spcPts val="544"/>
              </a:spcBef>
              <a:spcAft>
                <a:spcPts val="0"/>
              </a:spcAft>
              <a:buSzPct val="100000"/>
              <a:buChar char="•"/>
            </a:pPr>
            <a:r>
              <a:rPr lang="en-MY" sz="3200" dirty="0"/>
              <a:t>Positive total = +</a:t>
            </a:r>
            <a:r>
              <a:rPr lang="en-MY" sz="3200" dirty="0" err="1"/>
              <a:t>ve</a:t>
            </a:r>
            <a:r>
              <a:rPr lang="en-MY" sz="3200" dirty="0"/>
              <a:t> sentiment</a:t>
            </a:r>
            <a:endParaRPr dirty="0"/>
          </a:p>
          <a:p>
            <a:pPr marL="1005839" lvl="2" indent="-228599" algn="l" rtl="0">
              <a:spcBef>
                <a:spcPts val="544"/>
              </a:spcBef>
              <a:spcAft>
                <a:spcPts val="0"/>
              </a:spcAft>
              <a:buSzPct val="100000"/>
              <a:buChar char="•"/>
            </a:pPr>
            <a:r>
              <a:rPr lang="en-MY" sz="3200" dirty="0"/>
              <a:t>Negative total = -</a:t>
            </a:r>
            <a:r>
              <a:rPr lang="en-MY" sz="3200" dirty="0" err="1"/>
              <a:t>ve</a:t>
            </a:r>
            <a:r>
              <a:rPr lang="en-MY" sz="3200" dirty="0"/>
              <a:t> sentiment</a:t>
            </a:r>
            <a:endParaRPr dirty="0"/>
          </a:p>
          <a:p>
            <a:pPr marL="1005839" lvl="2" indent="-228599" algn="l" rtl="0">
              <a:spcBef>
                <a:spcPts val="544"/>
              </a:spcBef>
              <a:spcAft>
                <a:spcPts val="0"/>
              </a:spcAft>
              <a:buSzPct val="100000"/>
              <a:buChar char="•"/>
            </a:pPr>
            <a:r>
              <a:rPr lang="en-MY" sz="3200" dirty="0"/>
              <a:t>Zero total = neutral sentiment</a:t>
            </a:r>
            <a:endParaRPr dirty="0"/>
          </a:p>
          <a:p>
            <a:pPr marL="342900" lvl="0" indent="-34290" algn="l" rtl="0">
              <a:spcBef>
                <a:spcPts val="612"/>
              </a:spcBef>
              <a:spcAft>
                <a:spcPts val="0"/>
              </a:spcAft>
              <a:buSzPct val="100000"/>
              <a:buNone/>
            </a:pPr>
            <a:endParaRPr sz="3600" dirty="0"/>
          </a:p>
        </p:txBody>
      </p:sp>
      <p:sp>
        <p:nvSpPr>
          <p:cNvPr id="405" name="Google Shape;405;p3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26</a:t>
            </a:fld>
            <a:endParaRPr/>
          </a:p>
        </p:txBody>
      </p:sp>
      <p:sp>
        <p:nvSpPr>
          <p:cNvPr id="406" name="Google Shape;406;p34"/>
          <p:cNvSpPr txBox="1">
            <a:spLocks noGrp="1"/>
          </p:cNvSpPr>
          <p:nvPr>
            <p:ph type="ftr" idx="11"/>
          </p:nvPr>
        </p:nvSpPr>
        <p:spPr>
          <a:xfrm rot="-5400000">
            <a:off x="6661286" y="3123136"/>
            <a:ext cx="421852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 b="1">
                <a:latin typeface="Lucida Sans"/>
                <a:ea typeface="Lucida Sans"/>
                <a:cs typeface="Lucida Sans"/>
                <a:sym typeface="Lucida Sans"/>
              </a:rPr>
              <a:t>Text Analytics &amp; Sentiment Analysis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 txBox="1">
            <a:spLocks noGrp="1"/>
          </p:cNvSpPr>
          <p:nvPr>
            <p:ph type="title"/>
          </p:nvPr>
        </p:nvSpPr>
        <p:spPr>
          <a:xfrm>
            <a:off x="578763" y="692696"/>
            <a:ext cx="7753672" cy="72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MY" sz="4000"/>
              <a:t>Pointwise Mutual Information (PMI)</a:t>
            </a:r>
            <a:endParaRPr/>
          </a:p>
        </p:txBody>
      </p:sp>
      <p:sp>
        <p:nvSpPr>
          <p:cNvPr id="412" name="Google Shape;412;p35"/>
          <p:cNvSpPr txBox="1">
            <a:spLocks noGrp="1"/>
          </p:cNvSpPr>
          <p:nvPr>
            <p:ph type="body" idx="1"/>
          </p:nvPr>
        </p:nvSpPr>
        <p:spPr>
          <a:xfrm>
            <a:off x="438347" y="2413262"/>
            <a:ext cx="7620000" cy="3961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MY" sz="3400" dirty="0"/>
              <a:t>Information-theory approach to find collocations</a:t>
            </a:r>
            <a:endParaRPr dirty="0"/>
          </a:p>
          <a:p>
            <a:pPr marL="640080" lvl="1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MY" sz="3200" dirty="0"/>
              <a:t>Measure of how much one word tells us about the other. How much information we gain?</a:t>
            </a:r>
            <a:endParaRPr dirty="0"/>
          </a:p>
          <a:p>
            <a:pPr marL="640080" lvl="1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MY" sz="3200" dirty="0"/>
              <a:t>Can be negative or positive</a:t>
            </a:r>
            <a:endParaRPr dirty="0"/>
          </a:p>
          <a:p>
            <a:pPr marL="640080" lvl="1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MY" sz="3200" dirty="0"/>
              <a:t>Can be used with </a:t>
            </a:r>
            <a:r>
              <a:rPr lang="en-MY" sz="3200" i="1" dirty="0"/>
              <a:t>n-gram</a:t>
            </a:r>
            <a:r>
              <a:rPr lang="en-MY" sz="3200" dirty="0"/>
              <a:t> language model</a:t>
            </a:r>
            <a:endParaRPr sz="3200" dirty="0"/>
          </a:p>
        </p:txBody>
      </p:sp>
      <p:sp>
        <p:nvSpPr>
          <p:cNvPr id="413" name="Google Shape;413;p3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27</a:t>
            </a:fld>
            <a:endParaRPr/>
          </a:p>
        </p:txBody>
      </p:sp>
      <p:sp>
        <p:nvSpPr>
          <p:cNvPr id="414" name="Google Shape;414;p35"/>
          <p:cNvSpPr txBox="1">
            <a:spLocks noGrp="1"/>
          </p:cNvSpPr>
          <p:nvPr>
            <p:ph type="ftr" idx="11"/>
          </p:nvPr>
        </p:nvSpPr>
        <p:spPr>
          <a:xfrm rot="-5400000">
            <a:off x="6661286" y="3123136"/>
            <a:ext cx="421852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 b="1">
                <a:latin typeface="Lucida Sans"/>
                <a:ea typeface="Lucida Sans"/>
                <a:cs typeface="Lucida Sans"/>
                <a:sym typeface="Lucida Sans"/>
              </a:rPr>
              <a:t>Text Analytics &amp; Sentiment Analysis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MY" sz="4000"/>
              <a:t>Pointwise Mutual Information : Intuition</a:t>
            </a:r>
            <a:endParaRPr/>
          </a:p>
        </p:txBody>
      </p:sp>
      <p:sp>
        <p:nvSpPr>
          <p:cNvPr id="420" name="Google Shape;420;p36"/>
          <p:cNvSpPr txBox="1">
            <a:spLocks noGrp="1"/>
          </p:cNvSpPr>
          <p:nvPr>
            <p:ph type="body" idx="1"/>
          </p:nvPr>
        </p:nvSpPr>
        <p:spPr>
          <a:xfrm>
            <a:off x="457200" y="1844824"/>
            <a:ext cx="7620000" cy="4536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MY" sz="3200"/>
              <a:t>Similar to Bayesian Modeling</a:t>
            </a:r>
            <a:endParaRPr sz="3200"/>
          </a:p>
          <a:p>
            <a:pPr marL="640080" lvl="1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MY" sz="3200"/>
              <a:t>Given two events, x’ and y’</a:t>
            </a:r>
            <a:endParaRPr/>
          </a:p>
          <a:p>
            <a:pPr marL="1005839" lvl="2" indent="-228600" algn="l" rtl="0">
              <a:spcBef>
                <a:spcPts val="600"/>
              </a:spcBef>
              <a:spcAft>
                <a:spcPts val="0"/>
              </a:spcAft>
              <a:buSzPts val="3000"/>
              <a:buChar char="•"/>
            </a:pPr>
            <a:r>
              <a:rPr lang="en-MY" sz="3000"/>
              <a:t>In this case x’ and y’ are occurrences of particular words (a sentiment and some other words)</a:t>
            </a:r>
            <a:endParaRPr sz="3200"/>
          </a:p>
          <a:p>
            <a:pPr marL="640080" lvl="1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MY" sz="3200"/>
              <a:t>Denominator P(x) * P(y) is the expected value of P(x , y), assuming x and y are independent</a:t>
            </a:r>
            <a:endParaRPr/>
          </a:p>
        </p:txBody>
      </p:sp>
      <p:sp>
        <p:nvSpPr>
          <p:cNvPr id="421" name="Google Shape;421;p3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28</a:t>
            </a:fld>
            <a:endParaRPr/>
          </a:p>
        </p:txBody>
      </p:sp>
      <p:sp>
        <p:nvSpPr>
          <p:cNvPr id="422" name="Google Shape;422;p36"/>
          <p:cNvSpPr txBox="1">
            <a:spLocks noGrp="1"/>
          </p:cNvSpPr>
          <p:nvPr>
            <p:ph type="ftr" idx="11"/>
          </p:nvPr>
        </p:nvSpPr>
        <p:spPr>
          <a:xfrm rot="-5400000">
            <a:off x="6661286" y="3123136"/>
            <a:ext cx="421852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 b="1">
                <a:latin typeface="Lucida Sans"/>
                <a:ea typeface="Lucida Sans"/>
                <a:cs typeface="Lucida Sans"/>
                <a:sym typeface="Lucida Sans"/>
              </a:rPr>
              <a:t>Text Analytics &amp; Sentiment Analysis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"/>
          <p:cNvSpPr txBox="1">
            <a:spLocks noGrp="1"/>
          </p:cNvSpPr>
          <p:nvPr>
            <p:ph type="title"/>
          </p:nvPr>
        </p:nvSpPr>
        <p:spPr>
          <a:xfrm>
            <a:off x="457200" y="548680"/>
            <a:ext cx="7620000" cy="86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MY" sz="4000"/>
              <a:t>Pointwise Mutual Information</a:t>
            </a:r>
            <a:endParaRPr sz="4000"/>
          </a:p>
        </p:txBody>
      </p:sp>
      <p:sp>
        <p:nvSpPr>
          <p:cNvPr id="428" name="Google Shape;428;p3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29</a:t>
            </a:fld>
            <a:endParaRPr/>
          </a:p>
        </p:txBody>
      </p:sp>
      <p:pic>
        <p:nvPicPr>
          <p:cNvPr id="429" name="Google Shape;42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1896" y="2016832"/>
            <a:ext cx="4536504" cy="2763054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7"/>
          <p:cNvSpPr txBox="1">
            <a:spLocks noGrp="1"/>
          </p:cNvSpPr>
          <p:nvPr>
            <p:ph type="ftr" idx="11"/>
          </p:nvPr>
        </p:nvSpPr>
        <p:spPr>
          <a:xfrm rot="-5400000">
            <a:off x="6661286" y="3123136"/>
            <a:ext cx="421852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 b="1">
                <a:latin typeface="Lucida Sans"/>
                <a:ea typeface="Lucida Sans"/>
                <a:cs typeface="Lucida Sans"/>
                <a:sym typeface="Lucida Sans"/>
              </a:rPr>
              <a:t>Text Analytics &amp; Sentiment Analysis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467544" y="404664"/>
            <a:ext cx="76200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mbria"/>
              <a:buNone/>
            </a:pPr>
            <a:r>
              <a:rPr lang="en-MY" sz="4400"/>
              <a:t>Sentiment Analysis: Definition</a:t>
            </a:r>
            <a:endParaRPr sz="4400"/>
          </a:p>
        </p:txBody>
      </p:sp>
      <p:sp>
        <p:nvSpPr>
          <p:cNvPr id="107" name="Google Shape;107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3</a:t>
            </a:fld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683568" y="1484784"/>
            <a:ext cx="7344816" cy="3528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MY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NLP, statistics, or machine learning methods to </a:t>
            </a:r>
            <a:r>
              <a:rPr lang="en-MY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extract, identify, or otherwise characterize the sentiment content </a:t>
            </a:r>
            <a:r>
              <a:rPr lang="en-MY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 text unit</a:t>
            </a:r>
            <a:endParaRPr/>
          </a:p>
          <a:p>
            <a:pPr marL="3429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MY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known as </a:t>
            </a:r>
            <a:r>
              <a:rPr lang="en-MY" sz="32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opinion mining</a:t>
            </a:r>
            <a:endParaRPr/>
          </a:p>
          <a:p>
            <a:pPr marL="3429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MY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Represents a large problem space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>
            <a:spLocks noGrp="1"/>
          </p:cNvSpPr>
          <p:nvPr>
            <p:ph type="ftr" idx="11"/>
          </p:nvPr>
        </p:nvSpPr>
        <p:spPr>
          <a:xfrm rot="-5400000">
            <a:off x="6661286" y="3123136"/>
            <a:ext cx="421852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 b="1">
                <a:latin typeface="Lucida Sans"/>
                <a:ea typeface="Lucida Sans"/>
                <a:cs typeface="Lucida Sans"/>
                <a:sym typeface="Lucida Sans"/>
              </a:rPr>
              <a:t>Text Analytics &amp; Sentiment Analysis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MY" sz="4000"/>
              <a:t>Examples with PMI (Bigram)</a:t>
            </a:r>
            <a:endParaRPr sz="4000"/>
          </a:p>
        </p:txBody>
      </p:sp>
      <p:sp>
        <p:nvSpPr>
          <p:cNvPr id="436" name="Google Shape;436;p3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30</a:t>
            </a:fld>
            <a:endParaRPr/>
          </a:p>
        </p:txBody>
      </p:sp>
      <p:pic>
        <p:nvPicPr>
          <p:cNvPr id="437" name="Google Shape;43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568" y="1556792"/>
            <a:ext cx="7128792" cy="493824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38"/>
          <p:cNvSpPr txBox="1">
            <a:spLocks noGrp="1"/>
          </p:cNvSpPr>
          <p:nvPr>
            <p:ph type="ftr" idx="11"/>
          </p:nvPr>
        </p:nvSpPr>
        <p:spPr>
          <a:xfrm rot="-5400000">
            <a:off x="6661286" y="3123136"/>
            <a:ext cx="421852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 b="1">
                <a:latin typeface="Lucida Sans"/>
                <a:ea typeface="Lucida Sans"/>
                <a:cs typeface="Lucida Sans"/>
                <a:sym typeface="Lucida Sans"/>
              </a:rPr>
              <a:t>Text Analytics &amp; Sentiment Analysis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MY" sz="4000"/>
              <a:t>Examples with PMI (Bigram)</a:t>
            </a:r>
            <a:endParaRPr sz="4000"/>
          </a:p>
        </p:txBody>
      </p:sp>
      <p:sp>
        <p:nvSpPr>
          <p:cNvPr id="444" name="Google Shape;444;p3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31</a:t>
            </a:fld>
            <a:endParaRPr/>
          </a:p>
        </p:txBody>
      </p:sp>
      <p:pic>
        <p:nvPicPr>
          <p:cNvPr id="445" name="Google Shape;44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568" y="1628800"/>
            <a:ext cx="7458903" cy="4302349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39"/>
          <p:cNvSpPr txBox="1">
            <a:spLocks noGrp="1"/>
          </p:cNvSpPr>
          <p:nvPr>
            <p:ph type="ftr" idx="11"/>
          </p:nvPr>
        </p:nvSpPr>
        <p:spPr>
          <a:xfrm rot="-5400000">
            <a:off x="6661286" y="3123136"/>
            <a:ext cx="421852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 b="1">
                <a:latin typeface="Lucida Sans"/>
                <a:ea typeface="Lucida Sans"/>
                <a:cs typeface="Lucida Sans"/>
                <a:sym typeface="Lucida Sans"/>
              </a:rPr>
              <a:t>Text Analytics &amp; Sentiment Analysis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MY" sz="4000"/>
              <a:t>Examples with PMI: Calculating Probabilities</a:t>
            </a:r>
            <a:endParaRPr sz="4000"/>
          </a:p>
        </p:txBody>
      </p:sp>
      <p:sp>
        <p:nvSpPr>
          <p:cNvPr id="452" name="Google Shape;452;p4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32</a:t>
            </a:fld>
            <a:endParaRPr/>
          </a:p>
        </p:txBody>
      </p:sp>
      <p:sp>
        <p:nvSpPr>
          <p:cNvPr id="453" name="Google Shape;453;p40"/>
          <p:cNvSpPr txBox="1">
            <a:spLocks noGrp="1"/>
          </p:cNvSpPr>
          <p:nvPr>
            <p:ph type="ftr" idx="11"/>
          </p:nvPr>
        </p:nvSpPr>
        <p:spPr>
          <a:xfrm rot="-5400000">
            <a:off x="6661286" y="3123136"/>
            <a:ext cx="421852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 b="1">
                <a:latin typeface="Lucida Sans"/>
                <a:ea typeface="Lucida Sans"/>
                <a:cs typeface="Lucida Sans"/>
                <a:sym typeface="Lucida Sans"/>
              </a:rPr>
              <a:t>Text Analytics &amp; Sentiment Analysis</a:t>
            </a:r>
            <a:endParaRPr/>
          </a:p>
        </p:txBody>
      </p:sp>
      <p:pic>
        <p:nvPicPr>
          <p:cNvPr id="454" name="Google Shape;45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451" y="1938654"/>
            <a:ext cx="7605102" cy="3710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MY"/>
              <a:t>Problems with PMI</a:t>
            </a:r>
            <a:endParaRPr/>
          </a:p>
        </p:txBody>
      </p:sp>
      <p:sp>
        <p:nvSpPr>
          <p:cNvPr id="460" name="Google Shape;460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MY" sz="3600"/>
              <a:t>Bad with sparse data</a:t>
            </a:r>
            <a:endParaRPr/>
          </a:p>
          <a:p>
            <a:pPr marL="640080" lvl="1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MY" sz="3200"/>
              <a:t>Words that only occur once, but appear together may get very high score PMI score</a:t>
            </a:r>
            <a:endParaRPr/>
          </a:p>
          <a:p>
            <a:pPr marL="342900" lvl="0" indent="-228600" algn="l" rtl="0">
              <a:spcBef>
                <a:spcPts val="720"/>
              </a:spcBef>
              <a:spcAft>
                <a:spcPts val="0"/>
              </a:spcAft>
              <a:buSzPts val="3600"/>
              <a:buChar char="•"/>
            </a:pPr>
            <a:r>
              <a:rPr lang="en-MY" sz="3600"/>
              <a:t>High PMI score might not necessarily indicate importance of bigram</a:t>
            </a:r>
            <a:endParaRPr/>
          </a:p>
        </p:txBody>
      </p:sp>
      <p:sp>
        <p:nvSpPr>
          <p:cNvPr id="461" name="Google Shape;461;p4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33</a:t>
            </a:fld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ftr" idx="11"/>
          </p:nvPr>
        </p:nvSpPr>
        <p:spPr>
          <a:xfrm rot="-5400000">
            <a:off x="6661286" y="3123136"/>
            <a:ext cx="421852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 b="1">
                <a:latin typeface="Lucida Sans"/>
                <a:ea typeface="Lucida Sans"/>
                <a:cs typeface="Lucida Sans"/>
                <a:sym typeface="Lucida Sans"/>
              </a:rPr>
              <a:t>Text Analytics &amp; Sentiment Analysis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MY" sz="4000"/>
              <a:t>Other sources of Sentiment Analysis</a:t>
            </a:r>
            <a:endParaRPr/>
          </a:p>
        </p:txBody>
      </p:sp>
      <p:sp>
        <p:nvSpPr>
          <p:cNvPr id="468" name="Google Shape;468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MY" sz="3600"/>
              <a:t>SentiWordNet </a:t>
            </a:r>
            <a:endParaRPr/>
          </a:p>
          <a:p>
            <a:pPr marL="640080" lvl="1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MY" sz="3200" u="sng">
                <a:solidFill>
                  <a:schemeClr val="hlink"/>
                </a:solidFill>
                <a:hlinkClick r:id="rId3"/>
              </a:rPr>
              <a:t>http://sentiwordnet.isti.cnr.it/</a:t>
            </a:r>
            <a:endParaRPr sz="3400"/>
          </a:p>
          <a:p>
            <a:pPr marL="640080" lvl="1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MY" sz="3200"/>
              <a:t>A lexical resource for opinion mining</a:t>
            </a:r>
            <a:endParaRPr/>
          </a:p>
          <a:p>
            <a:pPr marL="640080" lvl="1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MY" sz="3200"/>
              <a:t>Based on Wordnet synsets</a:t>
            </a:r>
            <a:endParaRPr sz="3200"/>
          </a:p>
          <a:p>
            <a:pPr marL="640080" lvl="1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MY" sz="3200"/>
              <a:t>Each synset is assigned three sentiment scores: positivity, negativity, and objectivity</a:t>
            </a:r>
            <a:endParaRPr/>
          </a:p>
        </p:txBody>
      </p:sp>
      <p:sp>
        <p:nvSpPr>
          <p:cNvPr id="469" name="Google Shape;469;p4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34</a:t>
            </a:fld>
            <a:endParaRPr/>
          </a:p>
        </p:txBody>
      </p:sp>
      <p:sp>
        <p:nvSpPr>
          <p:cNvPr id="470" name="Google Shape;470;p42"/>
          <p:cNvSpPr txBox="1">
            <a:spLocks noGrp="1"/>
          </p:cNvSpPr>
          <p:nvPr>
            <p:ph type="ftr" idx="11"/>
          </p:nvPr>
        </p:nvSpPr>
        <p:spPr>
          <a:xfrm rot="-5400000">
            <a:off x="6661286" y="3123136"/>
            <a:ext cx="421852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 b="1">
                <a:latin typeface="Lucida Sans"/>
                <a:ea typeface="Lucida Sans"/>
                <a:cs typeface="Lucida Sans"/>
                <a:sym typeface="Lucida Sans"/>
              </a:rPr>
              <a:t>Text Analytics &amp; Sentiment Analysis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35</a:t>
            </a:fld>
            <a:endParaRPr/>
          </a:p>
        </p:txBody>
      </p:sp>
      <p:sp>
        <p:nvSpPr>
          <p:cNvPr id="476" name="Google Shape;476;p43"/>
          <p:cNvSpPr txBox="1">
            <a:spLocks noGrp="1"/>
          </p:cNvSpPr>
          <p:nvPr>
            <p:ph type="ftr" idx="11"/>
          </p:nvPr>
        </p:nvSpPr>
        <p:spPr>
          <a:xfrm rot="-5400000">
            <a:off x="6661286" y="3123136"/>
            <a:ext cx="421852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 b="1">
                <a:latin typeface="Lucida Sans"/>
                <a:ea typeface="Lucida Sans"/>
                <a:cs typeface="Lucida Sans"/>
                <a:sym typeface="Lucida Sans"/>
              </a:rPr>
              <a:t>Text Analytics &amp; Sentiment Analysis</a:t>
            </a:r>
            <a:endParaRPr/>
          </a:p>
        </p:txBody>
      </p:sp>
      <p:sp>
        <p:nvSpPr>
          <p:cNvPr id="477" name="Google Shape;477;p43"/>
          <p:cNvSpPr txBox="1">
            <a:spLocks noGrp="1"/>
          </p:cNvSpPr>
          <p:nvPr>
            <p:ph type="title"/>
          </p:nvPr>
        </p:nvSpPr>
        <p:spPr>
          <a:xfrm>
            <a:off x="486205" y="276225"/>
            <a:ext cx="7620000" cy="135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MY" sz="4000" dirty="0"/>
              <a:t> Chat Analytics</a:t>
            </a:r>
            <a:br>
              <a:rPr lang="en-MY" sz="4000" dirty="0"/>
            </a:br>
            <a:r>
              <a:rPr lang="en-MY" sz="4000" dirty="0"/>
              <a:t>using Telegram data</a:t>
            </a:r>
            <a:endParaRPr sz="4000" dirty="0"/>
          </a:p>
        </p:txBody>
      </p:sp>
      <p:sp>
        <p:nvSpPr>
          <p:cNvPr id="478" name="Google Shape;478;p43"/>
          <p:cNvSpPr/>
          <p:nvPr/>
        </p:nvSpPr>
        <p:spPr>
          <a:xfrm>
            <a:off x="558547" y="1782545"/>
            <a:ext cx="7547658" cy="45242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 u="sng" dirty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https://towardsdatascience.com/introduction-to-the-telegram-api-b0cd220dbed2</a:t>
            </a:r>
            <a:r>
              <a:rPr lang="en-MY" sz="18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br>
              <a:rPr lang="en-MY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 u="sng" dirty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https://medium.com/@jiayu./telegrammetry-stats-for-telegram-dcd075376f56</a:t>
            </a:r>
            <a:endParaRPr lang="en-MY" sz="1800" u="sng" dirty="0">
              <a:solidFill>
                <a:srgbClr val="1155CC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MY" sz="1800" u="sng" dirty="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https://medium.com/@chodvadiyasaurabh/automating-data-collection-and-analysis-from-telegram-groups-using-python-and-telethon-8d51e194fa8b</a:t>
            </a:r>
            <a:endParaRPr lang="en-MY" sz="1800" u="sng" dirty="0">
              <a:solidFill>
                <a:srgbClr val="0070C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MY" sz="1800" u="sng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https://medium.com/@ishitagopal/collecting-messages-from-telegram-using-telegrams-api-and-python-5d7e4a9286b2</a:t>
            </a:r>
            <a:endParaRPr lang="en-MY" sz="1800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MY" sz="1800" dirty="0">
              <a:solidFill>
                <a:srgbClr val="0070C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https://medium.com/@chodvadiyasaurabh/automating-data-collection-and-analysis-from-telegram-groups-using-python-and-telethon-8d51e194fa8b</a:t>
            </a:r>
            <a:endParaRPr lang="en-MY" sz="1800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467544" y="404664"/>
            <a:ext cx="76200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mbria"/>
              <a:buNone/>
            </a:pPr>
            <a:r>
              <a:rPr lang="en-MY" sz="4400"/>
              <a:t> What is Sentiment?</a:t>
            </a:r>
            <a:endParaRPr sz="4400"/>
          </a:p>
        </p:txBody>
      </p:sp>
      <p:sp>
        <p:nvSpPr>
          <p:cNvPr id="115" name="Google Shape;115;p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4</a:t>
            </a:fld>
            <a:endParaRPr/>
          </a:p>
        </p:txBody>
      </p:sp>
      <p:sp>
        <p:nvSpPr>
          <p:cNvPr id="116" name="Google Shape;116;p4"/>
          <p:cNvSpPr txBox="1"/>
          <p:nvPr/>
        </p:nvSpPr>
        <p:spPr>
          <a:xfrm>
            <a:off x="827584" y="1484784"/>
            <a:ext cx="7344816" cy="3456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MY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assumption on a </a:t>
            </a:r>
            <a:r>
              <a:rPr lang="en-MY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binary opposition</a:t>
            </a:r>
            <a:r>
              <a:rPr lang="en-MY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opinions</a:t>
            </a:r>
            <a:endParaRPr/>
          </a:p>
          <a:p>
            <a:pPr marL="3429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MY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For/against, like/dislike, good/bad, etc.</a:t>
            </a:r>
            <a:endParaRPr/>
          </a:p>
          <a:p>
            <a:pPr marL="3429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MY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sentiment analysis jargons:</a:t>
            </a:r>
            <a:endParaRPr/>
          </a:p>
          <a:p>
            <a:pPr marL="64008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Char char="•"/>
            </a:pPr>
            <a:r>
              <a:rPr lang="en-MY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“Semantic orientation”</a:t>
            </a:r>
            <a:endParaRPr/>
          </a:p>
          <a:p>
            <a:pPr marL="64008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Char char="•"/>
            </a:pPr>
            <a:r>
              <a:rPr lang="en-MY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“Polarity”</a:t>
            </a:r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ftr" idx="11"/>
          </p:nvPr>
        </p:nvSpPr>
        <p:spPr>
          <a:xfrm rot="-5400000">
            <a:off x="6661286" y="3123136"/>
            <a:ext cx="421852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 b="1">
                <a:latin typeface="Lucida Sans"/>
                <a:ea typeface="Lucida Sans"/>
                <a:cs typeface="Lucida Sans"/>
                <a:sym typeface="Lucida Sans"/>
              </a:rPr>
              <a:t>Text Analytics &amp; Sentiment Analysis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467544" y="404664"/>
            <a:ext cx="76200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mbria"/>
              <a:buNone/>
            </a:pPr>
            <a:r>
              <a:rPr lang="en-MY" sz="4400"/>
              <a:t>Sentiment Analysis</a:t>
            </a:r>
            <a:endParaRPr sz="4400"/>
          </a:p>
        </p:txBody>
      </p:sp>
      <p:sp>
        <p:nvSpPr>
          <p:cNvPr id="123" name="Google Shape;123;p5"/>
          <p:cNvSpPr txBox="1">
            <a:spLocks noGrp="1"/>
          </p:cNvSpPr>
          <p:nvPr>
            <p:ph type="body" idx="1"/>
          </p:nvPr>
        </p:nvSpPr>
        <p:spPr>
          <a:xfrm>
            <a:off x="683568" y="1276580"/>
            <a:ext cx="7483658" cy="5176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MY" sz="3200"/>
              <a:t>Sentiment  analysis  </a:t>
            </a:r>
            <a:r>
              <a:rPr lang="en-MY" sz="3200">
                <a:solidFill>
                  <a:srgbClr val="FF0000"/>
                </a:solidFill>
              </a:rPr>
              <a:t>determines </a:t>
            </a:r>
            <a:r>
              <a:rPr lang="en-MY" sz="3200"/>
              <a:t>the</a:t>
            </a:r>
            <a:r>
              <a:rPr lang="en-MY" sz="3200">
                <a:solidFill>
                  <a:srgbClr val="FF0000"/>
                </a:solidFill>
              </a:rPr>
              <a:t> attitude or inclination of </a:t>
            </a:r>
            <a:r>
              <a:rPr lang="en-MY" sz="3200"/>
              <a:t>a</a:t>
            </a:r>
            <a:r>
              <a:rPr lang="en-MY" sz="3200">
                <a:solidFill>
                  <a:srgbClr val="FF0000"/>
                </a:solidFill>
              </a:rPr>
              <a:t> communicator</a:t>
            </a:r>
            <a:r>
              <a:rPr lang="en-MY" sz="3200"/>
              <a:t> through the  </a:t>
            </a:r>
            <a:r>
              <a:rPr lang="en-MY" sz="3200">
                <a:solidFill>
                  <a:srgbClr val="FF0000"/>
                </a:solidFill>
              </a:rPr>
              <a:t>contextual polarity</a:t>
            </a:r>
            <a:r>
              <a:rPr lang="en-MY" sz="3200"/>
              <a:t> of their </a:t>
            </a:r>
            <a:r>
              <a:rPr lang="en-MY" sz="3200">
                <a:solidFill>
                  <a:srgbClr val="FF0000"/>
                </a:solidFill>
              </a:rPr>
              <a:t>speaking</a:t>
            </a:r>
            <a:r>
              <a:rPr lang="en-MY" sz="3200"/>
              <a:t> or </a:t>
            </a:r>
            <a:r>
              <a:rPr lang="en-MY" sz="3200">
                <a:solidFill>
                  <a:srgbClr val="FF0000"/>
                </a:solidFill>
              </a:rPr>
              <a:t>writing</a:t>
            </a:r>
            <a:endParaRPr/>
          </a:p>
          <a:p>
            <a:pPr marL="342900" lvl="0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MY" sz="3200"/>
              <a:t>May be based on :</a:t>
            </a:r>
            <a:endParaRPr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✔"/>
            </a:pPr>
            <a:r>
              <a:rPr lang="en-MY" sz="2800"/>
              <a:t>own judgment</a:t>
            </a:r>
            <a:endParaRPr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✔"/>
            </a:pPr>
            <a:r>
              <a:rPr lang="en-MY" sz="2800"/>
              <a:t>emotional  state  of  subject</a:t>
            </a:r>
            <a:endParaRPr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✔"/>
            </a:pPr>
            <a:r>
              <a:rPr lang="en-MY" sz="2800"/>
              <a:t>state  of  any  emotional communication that affects  a reader  or  listener</a:t>
            </a:r>
            <a:endParaRPr/>
          </a:p>
          <a:p>
            <a:pPr marL="342900" lvl="0" indent="-228600" algn="l" rtl="0">
              <a:spcBef>
                <a:spcPts val="600"/>
              </a:spcBef>
              <a:spcAft>
                <a:spcPts val="0"/>
              </a:spcAft>
              <a:buSzPts val="3000"/>
              <a:buChar char="•"/>
            </a:pPr>
            <a:r>
              <a:rPr lang="en-MY" sz="3000">
                <a:solidFill>
                  <a:srgbClr val="FF0000"/>
                </a:solidFill>
              </a:rPr>
              <a:t>Subjective impressions, not facts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124" name="Google Shape;124;p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5</a:t>
            </a:fld>
            <a:endParaRPr/>
          </a:p>
        </p:txBody>
      </p:sp>
      <p:pic>
        <p:nvPicPr>
          <p:cNvPr id="125" name="Google Shape;125;p5" descr="https://encrypted-tbn0.gstatic.com/images?q=tbn:ANd9GcQadMgcwCpw7XirkNR6MA5ET2bKmLaWGK18qYIGxbXr885giSQ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4675" y="2924944"/>
            <a:ext cx="2106935" cy="157816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"/>
          <p:cNvSpPr txBox="1">
            <a:spLocks noGrp="1"/>
          </p:cNvSpPr>
          <p:nvPr>
            <p:ph type="ftr" idx="11"/>
          </p:nvPr>
        </p:nvSpPr>
        <p:spPr>
          <a:xfrm rot="-5400000">
            <a:off x="6661286" y="3123136"/>
            <a:ext cx="421852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 b="1">
                <a:latin typeface="Lucida Sans"/>
                <a:ea typeface="Lucida Sans"/>
                <a:cs typeface="Lucida Sans"/>
                <a:sym typeface="Lucida Sans"/>
              </a:rPr>
              <a:t>Text Analytics &amp; Sentiment Analysis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467544" y="404664"/>
            <a:ext cx="76200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mbria"/>
              <a:buNone/>
            </a:pPr>
            <a:r>
              <a:rPr lang="en-MY" sz="4400"/>
              <a:t> Sentiment Analysis</a:t>
            </a:r>
            <a:endParaRPr sz="4400"/>
          </a:p>
        </p:txBody>
      </p:sp>
      <p:sp>
        <p:nvSpPr>
          <p:cNvPr id="132" name="Google Shape;132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6</a:t>
            </a:fld>
            <a:endParaRPr/>
          </a:p>
        </p:txBody>
      </p:sp>
      <p:sp>
        <p:nvSpPr>
          <p:cNvPr id="133" name="Google Shape;133;p6"/>
          <p:cNvSpPr txBox="1"/>
          <p:nvPr/>
        </p:nvSpPr>
        <p:spPr>
          <a:xfrm>
            <a:off x="611559" y="1182762"/>
            <a:ext cx="7344817" cy="3296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MY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Tries  to  </a:t>
            </a:r>
            <a:r>
              <a:rPr lang="en-MY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determine</a:t>
            </a:r>
            <a:r>
              <a:rPr lang="en-MY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 and </a:t>
            </a:r>
            <a:r>
              <a:rPr lang="en-MY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classify</a:t>
            </a:r>
            <a:r>
              <a:rPr lang="en-MY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 </a:t>
            </a:r>
            <a:r>
              <a:rPr lang="en-MY" sz="32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person’s  state  of  mind on a subject matter</a:t>
            </a:r>
            <a:endParaRPr sz="3200" b="0" i="0" u="sng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MY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 can  be  mined/extracted from texts, tweets, blogs,  chats, social  media sources, news articles or comments</a:t>
            </a:r>
            <a:endParaRPr/>
          </a:p>
        </p:txBody>
      </p:sp>
      <p:pic>
        <p:nvPicPr>
          <p:cNvPr id="134" name="Google Shape;134;p6" descr="http://cdn.socialmediaexaminer.com/wp-content/uploads/2012/05/jm-thumbs-up-dow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990" y="4662737"/>
            <a:ext cx="3504882" cy="1972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6" descr="https://encrypted-tbn0.gstatic.com/images?q=tbn:ANd9GcQwrD28Mias_rp3H4IaPXgZygUFFPEPhAWylK7h5bh5n-pkonbSE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3591" y="4479740"/>
            <a:ext cx="3888432" cy="197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 txBox="1">
            <a:spLocks noGrp="1"/>
          </p:cNvSpPr>
          <p:nvPr>
            <p:ph type="ftr" idx="11"/>
          </p:nvPr>
        </p:nvSpPr>
        <p:spPr>
          <a:xfrm rot="-5400000">
            <a:off x="6661286" y="3123136"/>
            <a:ext cx="421852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 b="1">
                <a:latin typeface="Lucida Sans"/>
                <a:ea typeface="Lucida Sans"/>
                <a:cs typeface="Lucida Sans"/>
                <a:sym typeface="Lucida Sans"/>
              </a:rPr>
              <a:t>Text Analytics &amp; Sentiment 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467544" y="404664"/>
            <a:ext cx="76200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MY" sz="4000"/>
              <a:t> Interesting Questions in SA</a:t>
            </a:r>
            <a:endParaRPr sz="4000"/>
          </a:p>
        </p:txBody>
      </p:sp>
      <p:sp>
        <p:nvSpPr>
          <p:cNvPr id="142" name="Google Shape;142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7</a:t>
            </a:fld>
            <a:endParaRPr/>
          </a:p>
        </p:txBody>
      </p:sp>
      <p:sp>
        <p:nvSpPr>
          <p:cNvPr id="143" name="Google Shape;143;p7"/>
          <p:cNvSpPr txBox="1"/>
          <p:nvPr/>
        </p:nvSpPr>
        <p:spPr>
          <a:xfrm>
            <a:off x="683568" y="1514841"/>
            <a:ext cx="7344816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MY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this product review positive or negative?</a:t>
            </a:r>
            <a:endParaRPr dirty="0"/>
          </a:p>
          <a:p>
            <a:pPr marL="3429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MY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this customer email satisfied or dis-satisfied?</a:t>
            </a:r>
            <a:endParaRPr dirty="0"/>
          </a:p>
          <a:p>
            <a:pPr marL="3429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MY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a sample of tweets, how are people responding to this ad campaign/product release/news item?</a:t>
            </a:r>
            <a:endParaRPr dirty="0"/>
          </a:p>
          <a:p>
            <a:pPr marL="3429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MY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have bloggers' attitudes about the election?</a:t>
            </a:r>
            <a:endParaRPr dirty="0"/>
          </a:p>
        </p:txBody>
      </p:sp>
      <p:sp>
        <p:nvSpPr>
          <p:cNvPr id="144" name="Google Shape;144;p7"/>
          <p:cNvSpPr txBox="1">
            <a:spLocks noGrp="1"/>
          </p:cNvSpPr>
          <p:nvPr>
            <p:ph type="ftr" idx="11"/>
          </p:nvPr>
        </p:nvSpPr>
        <p:spPr>
          <a:xfrm rot="-5400000">
            <a:off x="6661286" y="3123136"/>
            <a:ext cx="421852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 b="1">
                <a:latin typeface="Lucida Sans"/>
                <a:ea typeface="Lucida Sans"/>
                <a:cs typeface="Lucida Sans"/>
                <a:sym typeface="Lucida Sans"/>
              </a:rPr>
              <a:t>Text Analytics &amp; Sentiment Analysis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467544" y="404664"/>
            <a:ext cx="76200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MY" sz="4000"/>
              <a:t> Different Levels of Analysis</a:t>
            </a:r>
            <a:endParaRPr sz="4000"/>
          </a:p>
        </p:txBody>
      </p:sp>
      <p:sp>
        <p:nvSpPr>
          <p:cNvPr id="150" name="Google Shape;150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8</a:t>
            </a:fld>
            <a:endParaRPr/>
          </a:p>
        </p:txBody>
      </p:sp>
      <p:sp>
        <p:nvSpPr>
          <p:cNvPr id="151" name="Google Shape;151;p8"/>
          <p:cNvSpPr txBox="1"/>
          <p:nvPr/>
        </p:nvSpPr>
        <p:spPr>
          <a:xfrm>
            <a:off x="539552" y="1268760"/>
            <a:ext cx="7632848" cy="511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MY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level</a:t>
            </a:r>
            <a:endParaRPr/>
          </a:p>
          <a:p>
            <a:pPr marL="64008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MY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Classify whether a whole opinion document expresses a positive or negative sentiment. </a:t>
            </a:r>
            <a:endParaRPr/>
          </a:p>
          <a:p>
            <a:pPr marL="64008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MY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Assumes that each document expresses opinions on a single entity (e.g., a single product)</a:t>
            </a:r>
            <a:endParaRPr/>
          </a:p>
          <a:p>
            <a:pPr marL="64008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MY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product review</a:t>
            </a:r>
            <a:endParaRPr/>
          </a:p>
          <a:p>
            <a:pPr marL="640080" marR="0" lvl="1" indent="-381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4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606" y="4941168"/>
            <a:ext cx="7680802" cy="106831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8"/>
          <p:cNvSpPr/>
          <p:nvPr/>
        </p:nvSpPr>
        <p:spPr>
          <a:xfrm>
            <a:off x="539552" y="5199100"/>
            <a:ext cx="1080120" cy="246124"/>
          </a:xfrm>
          <a:prstGeom prst="rect">
            <a:avLst/>
          </a:prstGeom>
          <a:noFill/>
          <a:ln w="317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8"/>
          <p:cNvSpPr/>
          <p:nvPr/>
        </p:nvSpPr>
        <p:spPr>
          <a:xfrm>
            <a:off x="539552" y="5487132"/>
            <a:ext cx="1368152" cy="246124"/>
          </a:xfrm>
          <a:prstGeom prst="rect">
            <a:avLst/>
          </a:prstGeom>
          <a:noFill/>
          <a:ln w="317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8"/>
          <p:cNvSpPr/>
          <p:nvPr/>
        </p:nvSpPr>
        <p:spPr>
          <a:xfrm>
            <a:off x="5724128" y="5445224"/>
            <a:ext cx="1224136" cy="246124"/>
          </a:xfrm>
          <a:prstGeom prst="rect">
            <a:avLst/>
          </a:prstGeom>
          <a:noFill/>
          <a:ln w="317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8"/>
          <p:cNvSpPr txBox="1">
            <a:spLocks noGrp="1"/>
          </p:cNvSpPr>
          <p:nvPr>
            <p:ph type="ftr" idx="11"/>
          </p:nvPr>
        </p:nvSpPr>
        <p:spPr>
          <a:xfrm rot="-5400000">
            <a:off x="6661286" y="3123136"/>
            <a:ext cx="421852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 b="1">
                <a:latin typeface="Lucida Sans"/>
                <a:ea typeface="Lucida Sans"/>
                <a:cs typeface="Lucida Sans"/>
                <a:sym typeface="Lucida Sans"/>
              </a:rPr>
              <a:t>Text Analytics &amp; Sentiment Analysis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473968" y="223689"/>
            <a:ext cx="76200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MY" sz="4000" dirty="0"/>
              <a:t> Different Levels of Analysis</a:t>
            </a:r>
            <a:endParaRPr sz="4000" dirty="0"/>
          </a:p>
        </p:txBody>
      </p:sp>
      <p:sp>
        <p:nvSpPr>
          <p:cNvPr id="162" name="Google Shape;162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9</a:t>
            </a:fld>
            <a:endParaRPr/>
          </a:p>
        </p:txBody>
      </p:sp>
      <p:sp>
        <p:nvSpPr>
          <p:cNvPr id="163" name="Google Shape;163;p9"/>
          <p:cNvSpPr txBox="1"/>
          <p:nvPr/>
        </p:nvSpPr>
        <p:spPr>
          <a:xfrm>
            <a:off x="395536" y="1051074"/>
            <a:ext cx="7776864" cy="5451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MY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Sentence level</a:t>
            </a:r>
            <a:endParaRPr dirty="0"/>
          </a:p>
          <a:p>
            <a:pPr marL="64008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MY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Determines whether each </a:t>
            </a:r>
            <a:r>
              <a:rPr lang="en-MY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sentence</a:t>
            </a:r>
            <a:r>
              <a:rPr lang="en-MY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expressed a positive, negative, or neutral opinion. </a:t>
            </a:r>
            <a:endParaRPr dirty="0"/>
          </a:p>
          <a:p>
            <a:pPr marL="64008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MY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Distinguishes </a:t>
            </a:r>
            <a:r>
              <a:rPr lang="en-MY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sentences</a:t>
            </a:r>
            <a:r>
              <a:rPr lang="en-MY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MY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(objective sentences) that express</a:t>
            </a:r>
            <a:r>
              <a:rPr lang="en-MY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factual information </a:t>
            </a:r>
            <a:r>
              <a:rPr lang="en-MY" sz="28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-MY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sentences (subjective sentences)  that express  </a:t>
            </a:r>
            <a:r>
              <a:rPr lang="en-MY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subjective views and opinions</a:t>
            </a:r>
            <a:endParaRPr dirty="0"/>
          </a:p>
          <a:p>
            <a:pPr marL="64008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MY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dirty="0"/>
          </a:p>
          <a:p>
            <a:pPr marL="1005839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</a:pPr>
            <a:r>
              <a:rPr lang="en-MY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“We bought the </a:t>
            </a:r>
            <a:r>
              <a:rPr lang="en-MY" sz="24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</a:t>
            </a:r>
            <a:r>
              <a:rPr lang="en-MY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last month and the windshield wiper has </a:t>
            </a:r>
            <a:r>
              <a:rPr lang="en-MY" sz="2400" b="0" i="0" u="none" strike="noStrike" cap="none" dirty="0">
                <a:solidFill>
                  <a:srgbClr val="F49414"/>
                </a:solidFill>
                <a:latin typeface="Calibri"/>
                <a:ea typeface="Calibri"/>
                <a:cs typeface="Calibri"/>
                <a:sym typeface="Calibri"/>
              </a:rPr>
              <a:t>fallen</a:t>
            </a:r>
            <a:r>
              <a:rPr lang="en-MY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MY" sz="2400" b="0" i="0" u="none" strike="noStrike" cap="none" dirty="0">
                <a:solidFill>
                  <a:srgbClr val="F49414"/>
                </a:solidFill>
                <a:latin typeface="Calibri"/>
                <a:ea typeface="Calibri"/>
                <a:cs typeface="Calibri"/>
                <a:sym typeface="Calibri"/>
              </a:rPr>
              <a:t>off</a:t>
            </a:r>
            <a:r>
              <a:rPr lang="en-MY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(objective sentence)</a:t>
            </a:r>
            <a:endParaRPr dirty="0"/>
          </a:p>
          <a:p>
            <a:pPr marL="1005839" lvl="2" indent="-228600">
              <a:spcBef>
                <a:spcPts val="480"/>
              </a:spcBef>
              <a:buClr>
                <a:schemeClr val="accent3"/>
              </a:buClr>
              <a:buSzPts val="2400"/>
              <a:buFont typeface="Arial"/>
              <a:buChar char="•"/>
            </a:pPr>
            <a:r>
              <a:rPr lang="en-MY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MY" sz="24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Apple</a:t>
            </a:r>
            <a:r>
              <a:rPr lang="en-MY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doing very </a:t>
            </a:r>
            <a:r>
              <a:rPr lang="en-MY" sz="24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well</a:t>
            </a:r>
            <a:r>
              <a:rPr lang="en-MY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this </a:t>
            </a:r>
            <a:r>
              <a:rPr lang="en-MY" sz="2400" b="0" i="0" u="none" strike="noStrike" cap="none" dirty="0">
                <a:solidFill>
                  <a:srgbClr val="F49414"/>
                </a:solidFill>
                <a:latin typeface="Calibri"/>
                <a:ea typeface="Calibri"/>
                <a:cs typeface="Calibri"/>
                <a:sym typeface="Calibri"/>
              </a:rPr>
              <a:t>lousy</a:t>
            </a:r>
            <a:r>
              <a:rPr lang="en-MY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economy” (subjective sentence + opinion)</a:t>
            </a:r>
            <a:endParaRPr lang="en-MY" dirty="0"/>
          </a:p>
          <a:p>
            <a:pPr marL="1005839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</a:pPr>
            <a:endParaRPr dirty="0"/>
          </a:p>
          <a:p>
            <a:pPr marL="77724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4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05839" marR="0" lvl="2" indent="-63500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Arial"/>
              <a:buNone/>
            </a:pPr>
            <a:endParaRPr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40080" marR="0" lvl="1" indent="-508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40080" marR="0" lvl="1" indent="-508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508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9"/>
          <p:cNvSpPr txBox="1">
            <a:spLocks noGrp="1"/>
          </p:cNvSpPr>
          <p:nvPr>
            <p:ph type="ftr" idx="11"/>
          </p:nvPr>
        </p:nvSpPr>
        <p:spPr>
          <a:xfrm rot="-5400000">
            <a:off x="6661286" y="3123136"/>
            <a:ext cx="421852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 b="1">
                <a:latin typeface="Lucida Sans"/>
                <a:ea typeface="Lucida Sans"/>
                <a:cs typeface="Lucida Sans"/>
                <a:sym typeface="Lucida Sans"/>
              </a:rPr>
              <a:t>Text Analytics &amp; Sentiment Analysis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djacency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1894</Words>
  <Application>Microsoft Office PowerPoint</Application>
  <PresentationFormat>On-screen Show (4:3)</PresentationFormat>
  <Paragraphs>261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Cambria</vt:lpstr>
      <vt:lpstr>Noto Sans Symbols</vt:lpstr>
      <vt:lpstr>Calibri</vt:lpstr>
      <vt:lpstr>Lucida Sans</vt:lpstr>
      <vt:lpstr>Century Gothic</vt:lpstr>
      <vt:lpstr>Candara</vt:lpstr>
      <vt:lpstr>Federo</vt:lpstr>
      <vt:lpstr>Arial</vt:lpstr>
      <vt:lpstr>Adjacency</vt:lpstr>
      <vt:lpstr>Topic 11 (Part 1) Text Analytics &amp; Sentiment Analysis</vt:lpstr>
      <vt:lpstr>Sentiment Analysis: Definition</vt:lpstr>
      <vt:lpstr>Sentiment Analysis: Definition</vt:lpstr>
      <vt:lpstr> What is Sentiment?</vt:lpstr>
      <vt:lpstr>Sentiment Analysis</vt:lpstr>
      <vt:lpstr> Sentiment Analysis</vt:lpstr>
      <vt:lpstr> Interesting Questions in SA</vt:lpstr>
      <vt:lpstr> Different Levels of Analysis</vt:lpstr>
      <vt:lpstr> Different Levels of Analysis</vt:lpstr>
      <vt:lpstr> Different Levels of Analysis</vt:lpstr>
      <vt:lpstr> Different Levels of Analysis</vt:lpstr>
      <vt:lpstr>Sentiment Analysis Lexicon</vt:lpstr>
      <vt:lpstr> Customer Reviews on Airline Services  (airline ratings.com &amp; X(twitter))</vt:lpstr>
      <vt:lpstr> Challenges in SA</vt:lpstr>
      <vt:lpstr>Steps in Sentiment Analysis using NLTK Manual Training/Testing</vt:lpstr>
      <vt:lpstr>Steps in Sentiment Analysis using NLTK</vt:lpstr>
      <vt:lpstr>Steps in Sentiment Analysis using NLTK</vt:lpstr>
      <vt:lpstr>Steps in Sentiment Analysis using NLTK</vt:lpstr>
      <vt:lpstr>Steps in Sentiment Analysis using NLTK</vt:lpstr>
      <vt:lpstr>Steps in Sentiment Analysis using NLTK</vt:lpstr>
      <vt:lpstr>Steps in Sentiment Analysis using NLTK</vt:lpstr>
      <vt:lpstr>Steps in Sentiment Analysis using NLTK</vt:lpstr>
      <vt:lpstr>Training the Classifier with NLTK</vt:lpstr>
      <vt:lpstr>Training the Classifier with NLTK (cont.)</vt:lpstr>
      <vt:lpstr>Example for NLTK Movie Reviews</vt:lpstr>
      <vt:lpstr>Sentiment Analysis Evaluation</vt:lpstr>
      <vt:lpstr>Pointwise Mutual Information (PMI)</vt:lpstr>
      <vt:lpstr>Pointwise Mutual Information : Intuition</vt:lpstr>
      <vt:lpstr>Pointwise Mutual Information</vt:lpstr>
      <vt:lpstr>Examples with PMI (Bigram)</vt:lpstr>
      <vt:lpstr>Examples with PMI (Bigram)</vt:lpstr>
      <vt:lpstr>Examples with PMI: Calculating Probabilities</vt:lpstr>
      <vt:lpstr>Problems with PMI</vt:lpstr>
      <vt:lpstr>Other sources of Sentiment Analysis</vt:lpstr>
      <vt:lpstr> Chat Analytics using Telegram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11 (Part 1) Text Analytics &amp; Sentiment Analysis</dc:title>
  <dc:creator>sue</dc:creator>
  <cp:lastModifiedBy>SURIANI BT. SULAIMAN</cp:lastModifiedBy>
  <cp:revision>7</cp:revision>
  <dcterms:created xsi:type="dcterms:W3CDTF">2014-09-09T07:24:17Z</dcterms:created>
  <dcterms:modified xsi:type="dcterms:W3CDTF">2024-05-30T01:09:40Z</dcterms:modified>
</cp:coreProperties>
</file>