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4" r:id="rId19"/>
    <p:sldId id="275" r:id="rId20"/>
    <p:sldId id="276" r:id="rId21"/>
    <p:sldId id="277" r:id="rId22"/>
  </p:sldIdLst>
  <p:sldSz cx="9144000" cy="5143500" type="screen16x9"/>
  <p:notesSz cx="6858000" cy="9144000"/>
  <p:embeddedFontLst>
    <p:embeddedFont>
      <p:font typeface="Maven Pro" panose="020B0604020202020204" charset="0"/>
      <p:regular r:id="rId24"/>
      <p:bold r:id="rId25"/>
    </p:embeddedFont>
    <p:embeddedFont>
      <p:font typeface="Nunito"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156f46ef80_0_3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156f46ef80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156f46ef80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156f46ef80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156f46ef80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156f46ef80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156f46ef80_0_3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156f46ef80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156f46ef80_0_3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156f46ef80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1771f64633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1771f64633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1771f64633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1771f64633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1771f64633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1771f6463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1771f64633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1771f64633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1771f64633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1771f6463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156f46ef80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156f46ef80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11771f64633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11771f6463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1771f64633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1771f6463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156f46ef80_0_2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156f46ef80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156f46ef80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156f46ef80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156f46ef80_0_2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156f46ef80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156f46ef80_0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156f46ef80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156f46ef80_0_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156f46ef80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1771f6463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1771f646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1771f6463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1771f6463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public.tableau.com/views/FinalProject_16450225195590/VeteranData?:language=en-US&amp;publish=yes&amp;:display_count=n&amp;:origin=viz_share_link"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Final Project</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Veteran Analysis by</a:t>
            </a:r>
            <a:endParaRPr/>
          </a:p>
          <a:p>
            <a:pPr marL="0" lvl="0" indent="0" algn="l" rtl="0">
              <a:spcBef>
                <a:spcPts val="0"/>
              </a:spcBef>
              <a:spcAft>
                <a:spcPts val="0"/>
              </a:spcAft>
              <a:buNone/>
            </a:pPr>
            <a:r>
              <a:rPr lang="en"/>
              <a:t>Fritz Knack, Stacey Hart, Ron Bingham</a:t>
            </a:r>
            <a:endParaRPr/>
          </a:p>
        </p:txBody>
      </p:sp>
      <p:sp>
        <p:nvSpPr>
          <p:cNvPr id="5" name="TextBox 4">
            <a:extLst>
              <a:ext uri="{FF2B5EF4-FFF2-40B4-BE49-F238E27FC236}">
                <a16:creationId xmlns:a16="http://schemas.microsoft.com/office/drawing/2014/main" id="{AD916D95-998E-4801-83DC-6CE6B00C9A30}"/>
              </a:ext>
            </a:extLst>
          </p:cNvPr>
          <p:cNvSpPr txBox="1"/>
          <p:nvPr/>
        </p:nvSpPr>
        <p:spPr>
          <a:xfrm>
            <a:off x="2286000" y="2419594"/>
            <a:ext cx="4572000" cy="307777"/>
          </a:xfrm>
          <a:prstGeom prst="rect">
            <a:avLst/>
          </a:prstGeom>
          <a:noFill/>
        </p:spPr>
        <p:txBody>
          <a:bodyPr wrap="square">
            <a:spAutoFit/>
          </a:bodyPr>
          <a:lstStyle/>
          <a:p>
            <a:r>
              <a:rPr lang="en-US" b="0" dirty="0">
                <a:effectLst/>
              </a:rPr>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Postgres </a:t>
            </a:r>
            <a:endParaRPr/>
          </a:p>
        </p:txBody>
      </p:sp>
      <p:pic>
        <p:nvPicPr>
          <p:cNvPr id="340" name="Google Shape;340;p22"/>
          <p:cNvPicPr preferRelativeResize="0"/>
          <p:nvPr/>
        </p:nvPicPr>
        <p:blipFill>
          <a:blip r:embed="rId3">
            <a:alphaModFix/>
          </a:blip>
          <a:stretch>
            <a:fillRect/>
          </a:stretch>
        </p:blipFill>
        <p:spPr>
          <a:xfrm>
            <a:off x="2231100" y="1363350"/>
            <a:ext cx="6640874" cy="3488150"/>
          </a:xfrm>
          <a:prstGeom prst="rect">
            <a:avLst/>
          </a:prstGeom>
          <a:noFill/>
          <a:ln>
            <a:noFill/>
          </a:ln>
        </p:spPr>
      </p:pic>
      <p:pic>
        <p:nvPicPr>
          <p:cNvPr id="341" name="Google Shape;341;p22"/>
          <p:cNvPicPr preferRelativeResize="0"/>
          <p:nvPr/>
        </p:nvPicPr>
        <p:blipFill>
          <a:blip r:embed="rId4">
            <a:alphaModFix/>
          </a:blip>
          <a:stretch>
            <a:fillRect/>
          </a:stretch>
        </p:blipFill>
        <p:spPr>
          <a:xfrm>
            <a:off x="315525" y="1363350"/>
            <a:ext cx="1915575" cy="34881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Machine Learning</a:t>
            </a:r>
            <a:endParaRPr dirty="0"/>
          </a:p>
        </p:txBody>
      </p:sp>
      <p:sp>
        <p:nvSpPr>
          <p:cNvPr id="353" name="Google Shape;353;p2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85000" lnSpcReduction="10000"/>
          </a:bodyPr>
          <a:lstStyle/>
          <a:p>
            <a:pPr marL="146050" indent="0" algn="ctr" rtl="0">
              <a:spcBef>
                <a:spcPts val="0"/>
              </a:spcBef>
              <a:spcAft>
                <a:spcPts val="1200"/>
              </a:spcAft>
              <a:buNone/>
            </a:pPr>
            <a:r>
              <a:rPr lang="en-US" sz="1800" b="0" i="0" u="none" strike="noStrike" dirty="0">
                <a:solidFill>
                  <a:srgbClr val="424242"/>
                </a:solidFill>
                <a:effectLst/>
                <a:latin typeface="Nunito" pitchFamily="2" charset="0"/>
              </a:rPr>
              <a:t>Multiple Linear Regression, Lasso Regression, Ridge Regression</a:t>
            </a:r>
            <a:endParaRPr lang="en-US" b="0" dirty="0">
              <a:effectLst/>
            </a:endParaRPr>
          </a:p>
          <a:p>
            <a:pPr marL="146050" indent="0" rtl="0">
              <a:spcBef>
                <a:spcPts val="0"/>
              </a:spcBef>
              <a:spcAft>
                <a:spcPts val="1200"/>
              </a:spcAft>
              <a:buNone/>
            </a:pPr>
            <a:r>
              <a:rPr lang="en-US" sz="1800" b="0" i="0" u="none" strike="noStrike" dirty="0">
                <a:solidFill>
                  <a:srgbClr val="424242"/>
                </a:solidFill>
                <a:effectLst/>
                <a:latin typeface="Nunito" pitchFamily="2" charset="0"/>
              </a:rPr>
              <a:t>Linear regression- provides a good sense of whether model is suffering from over or under-fitting. </a:t>
            </a:r>
            <a:endParaRPr lang="en-US" b="0" dirty="0">
              <a:effectLst/>
            </a:endParaRPr>
          </a:p>
          <a:p>
            <a:pPr marL="146050" indent="0" rtl="0">
              <a:spcBef>
                <a:spcPts val="0"/>
              </a:spcBef>
              <a:spcAft>
                <a:spcPts val="1200"/>
              </a:spcAft>
              <a:buNone/>
            </a:pPr>
            <a:r>
              <a:rPr lang="en-US" sz="1800" b="0" i="0" u="none" strike="noStrike" dirty="0">
                <a:solidFill>
                  <a:srgbClr val="424242"/>
                </a:solidFill>
                <a:effectLst/>
                <a:latin typeface="Nunito" pitchFamily="2" charset="0"/>
              </a:rPr>
              <a:t>Ridge-helps reduce model complexity and multi-collinearity</a:t>
            </a:r>
            <a:endParaRPr lang="en-US" b="0" dirty="0">
              <a:effectLst/>
            </a:endParaRPr>
          </a:p>
          <a:p>
            <a:pPr marL="146050" indent="0" rtl="0">
              <a:spcBef>
                <a:spcPts val="0"/>
              </a:spcBef>
              <a:spcAft>
                <a:spcPts val="1200"/>
              </a:spcAft>
              <a:buNone/>
            </a:pPr>
            <a:r>
              <a:rPr lang="en-US" sz="1800" b="0" i="0" u="none" strike="noStrike" dirty="0">
                <a:solidFill>
                  <a:srgbClr val="424242"/>
                </a:solidFill>
                <a:effectLst/>
                <a:latin typeface="Nunito" pitchFamily="2" charset="0"/>
              </a:rPr>
              <a:t>Lasso-helps reduce over-fitting and can also help with feature selection</a:t>
            </a:r>
            <a:endParaRPr lang="en-US" b="0" dirty="0">
              <a:effectLst/>
            </a:endParaRPr>
          </a:p>
          <a:p>
            <a:pPr marL="146050" indent="0">
              <a:buNone/>
            </a:pPr>
            <a:br>
              <a:rPr lang="en-US" dirty="0"/>
            </a:b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3"/>
          <p:cNvSpPr txBox="1">
            <a:spLocks noGrp="1"/>
          </p:cNvSpPr>
          <p:nvPr>
            <p:ph type="title"/>
          </p:nvPr>
        </p:nvSpPr>
        <p:spPr>
          <a:xfrm>
            <a:off x="1303800" y="598575"/>
            <a:ext cx="7030500" cy="80073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Machine Learning Results</a:t>
            </a:r>
            <a:endParaRPr dirty="0"/>
          </a:p>
        </p:txBody>
      </p:sp>
      <p:pic>
        <p:nvPicPr>
          <p:cNvPr id="1026" name="Picture 2">
            <a:extLst>
              <a:ext uri="{FF2B5EF4-FFF2-40B4-BE49-F238E27FC236}">
                <a16:creationId xmlns:a16="http://schemas.microsoft.com/office/drawing/2014/main" id="{6CBB0CD0-3C30-4F13-906A-51322E9B5A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438" y="1468582"/>
            <a:ext cx="5191125" cy="35177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Visualization</a:t>
            </a:r>
            <a:endParaRPr/>
          </a:p>
        </p:txBody>
      </p:sp>
      <p:sp>
        <p:nvSpPr>
          <p:cNvPr id="359" name="Google Shape;359;p2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following slides are snippets from the Tableau story created from our data sets. The slides include potential other data sets for review outside of populations addressed in the project i.e., Race, Employment, Gender, and Education Data for Veterans.</a:t>
            </a:r>
            <a:endParaRPr/>
          </a:p>
          <a:p>
            <a:pPr marL="0" lvl="0" indent="0" algn="l" rtl="0">
              <a:spcBef>
                <a:spcPts val="1200"/>
              </a:spcBef>
              <a:spcAft>
                <a:spcPts val="0"/>
              </a:spcAft>
              <a:buNone/>
            </a:pPr>
            <a:r>
              <a:rPr lang="en"/>
              <a:t>Tableau story can be found here: </a:t>
            </a:r>
            <a:r>
              <a:rPr lang="en" u="sng">
                <a:solidFill>
                  <a:schemeClr val="hlink"/>
                </a:solidFill>
                <a:hlinkClick r:id="rId3"/>
              </a:rPr>
              <a:t>https://public.tableau.com/views/FinalProject_16450225195590/VeteranData?:language=en-US&amp;publish=yes&amp;:display_count=n&amp;:origin=viz_share_link</a:t>
            </a:r>
            <a:endParaRPr/>
          </a:p>
          <a:p>
            <a:pPr marL="0" lvl="0" indent="0" algn="l" rtl="0">
              <a:spcBef>
                <a:spcPts val="120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Visualization (Total Population Per State)</a:t>
            </a:r>
            <a:endParaRPr/>
          </a:p>
        </p:txBody>
      </p:sp>
      <p:pic>
        <p:nvPicPr>
          <p:cNvPr id="365" name="Google Shape;365;p26"/>
          <p:cNvPicPr preferRelativeResize="0"/>
          <p:nvPr/>
        </p:nvPicPr>
        <p:blipFill>
          <a:blip r:embed="rId3">
            <a:alphaModFix/>
          </a:blip>
          <a:stretch>
            <a:fillRect/>
          </a:stretch>
        </p:blipFill>
        <p:spPr>
          <a:xfrm>
            <a:off x="1303800" y="1377600"/>
            <a:ext cx="6624826" cy="3473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Visualization (Veteran Population Per State)</a:t>
            </a:r>
            <a:endParaRPr/>
          </a:p>
        </p:txBody>
      </p:sp>
      <p:pic>
        <p:nvPicPr>
          <p:cNvPr id="371" name="Google Shape;371;p27"/>
          <p:cNvPicPr preferRelativeResize="0"/>
          <p:nvPr/>
        </p:nvPicPr>
        <p:blipFill>
          <a:blip r:embed="rId3">
            <a:alphaModFix/>
          </a:blip>
          <a:stretch>
            <a:fillRect/>
          </a:stretch>
        </p:blipFill>
        <p:spPr>
          <a:xfrm>
            <a:off x="1303800" y="1355125"/>
            <a:ext cx="6948312" cy="3557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720"/>
              <a:t>Visualization (Veteran Population vs Total Population Per State)</a:t>
            </a:r>
            <a:endParaRPr sz="1720"/>
          </a:p>
        </p:txBody>
      </p:sp>
      <p:pic>
        <p:nvPicPr>
          <p:cNvPr id="377" name="Google Shape;377;p28"/>
          <p:cNvPicPr preferRelativeResize="0"/>
          <p:nvPr/>
        </p:nvPicPr>
        <p:blipFill>
          <a:blip r:embed="rId3">
            <a:alphaModFix/>
          </a:blip>
          <a:stretch>
            <a:fillRect/>
          </a:stretch>
        </p:blipFill>
        <p:spPr>
          <a:xfrm>
            <a:off x="2616675" y="1518175"/>
            <a:ext cx="3910649" cy="3240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a:t>Visualization (Veteran Population Per County)</a:t>
            </a:r>
            <a:endParaRPr sz="2420"/>
          </a:p>
        </p:txBody>
      </p:sp>
      <p:pic>
        <p:nvPicPr>
          <p:cNvPr id="383" name="Google Shape;383;p29"/>
          <p:cNvPicPr preferRelativeResize="0"/>
          <p:nvPr/>
        </p:nvPicPr>
        <p:blipFill>
          <a:blip r:embed="rId3">
            <a:alphaModFix/>
          </a:blip>
          <a:stretch>
            <a:fillRect/>
          </a:stretch>
        </p:blipFill>
        <p:spPr>
          <a:xfrm>
            <a:off x="1303800" y="1377600"/>
            <a:ext cx="7030499" cy="3170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a:t>Visualization (Potential Data Sets for Model)</a:t>
            </a:r>
            <a:endParaRPr sz="2420"/>
          </a:p>
          <a:p>
            <a:pPr marL="0" lvl="0" indent="0" algn="ctr" rtl="0">
              <a:spcBef>
                <a:spcPts val="0"/>
              </a:spcBef>
              <a:spcAft>
                <a:spcPts val="0"/>
              </a:spcAft>
              <a:buSzPts val="990"/>
              <a:buNone/>
            </a:pPr>
            <a:r>
              <a:rPr lang="en" sz="1520"/>
              <a:t>Veterans Per State by Gender</a:t>
            </a:r>
            <a:endParaRPr sz="1520"/>
          </a:p>
        </p:txBody>
      </p:sp>
      <p:pic>
        <p:nvPicPr>
          <p:cNvPr id="394" name="Google Shape;394;p31"/>
          <p:cNvPicPr preferRelativeResize="0"/>
          <p:nvPr/>
        </p:nvPicPr>
        <p:blipFill>
          <a:blip r:embed="rId3">
            <a:alphaModFix/>
          </a:blip>
          <a:stretch>
            <a:fillRect/>
          </a:stretch>
        </p:blipFill>
        <p:spPr>
          <a:xfrm>
            <a:off x="1617250" y="1597875"/>
            <a:ext cx="5909503" cy="32408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a:t>Visualization (Potential Data Sets for Model)</a:t>
            </a:r>
            <a:endParaRPr sz="2420"/>
          </a:p>
          <a:p>
            <a:pPr marL="0" lvl="0" indent="0" algn="ctr" rtl="0">
              <a:spcBef>
                <a:spcPts val="0"/>
              </a:spcBef>
              <a:spcAft>
                <a:spcPts val="0"/>
              </a:spcAft>
              <a:buSzPts val="990"/>
              <a:buNone/>
            </a:pPr>
            <a:r>
              <a:rPr lang="en" sz="1520"/>
              <a:t>Veterans Per State by Race</a:t>
            </a:r>
            <a:endParaRPr sz="1520"/>
          </a:p>
        </p:txBody>
      </p:sp>
      <p:pic>
        <p:nvPicPr>
          <p:cNvPr id="400" name="Google Shape;400;p32"/>
          <p:cNvPicPr preferRelativeResize="0"/>
          <p:nvPr/>
        </p:nvPicPr>
        <p:blipFill>
          <a:blip r:embed="rId3">
            <a:alphaModFix/>
          </a:blip>
          <a:stretch>
            <a:fillRect/>
          </a:stretch>
        </p:blipFill>
        <p:spPr>
          <a:xfrm>
            <a:off x="1588188" y="1630475"/>
            <a:ext cx="5967616" cy="3240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Veteran Analysis</a:t>
            </a:r>
            <a:endParaRPr/>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 retrieved census data from Kaggle for 2015-2019 for the following:</a:t>
            </a:r>
            <a:endParaRPr/>
          </a:p>
          <a:p>
            <a:pPr marL="457200" lvl="0" indent="-311150" algn="l" rtl="0">
              <a:spcBef>
                <a:spcPts val="1200"/>
              </a:spcBef>
              <a:spcAft>
                <a:spcPts val="0"/>
              </a:spcAft>
              <a:buSzPts val="1300"/>
              <a:buChar char="●"/>
            </a:pPr>
            <a:r>
              <a:rPr lang="en"/>
              <a:t>Veteran population for US states including Race, Education, and Employment stats</a:t>
            </a:r>
            <a:endParaRPr/>
          </a:p>
          <a:p>
            <a:pPr marL="457200" lvl="0" indent="-311150" algn="l" rtl="0">
              <a:spcBef>
                <a:spcPts val="0"/>
              </a:spcBef>
              <a:spcAft>
                <a:spcPts val="0"/>
              </a:spcAft>
              <a:buSzPts val="1300"/>
              <a:buChar char="●"/>
            </a:pPr>
            <a:r>
              <a:rPr lang="en"/>
              <a:t>Overall population for all citizens for the same date range</a:t>
            </a:r>
            <a:endParaRPr/>
          </a:p>
          <a:p>
            <a:pPr marL="457200" lvl="0" indent="-311150" algn="l" rtl="0">
              <a:spcBef>
                <a:spcPts val="0"/>
              </a:spcBef>
              <a:spcAft>
                <a:spcPts val="0"/>
              </a:spcAft>
              <a:buSzPts val="1300"/>
              <a:buChar char="●"/>
            </a:pPr>
            <a:r>
              <a:rPr lang="en"/>
              <a:t>Latitude and Longitude of states for use in visualization</a:t>
            </a:r>
            <a:endParaRPr/>
          </a:p>
          <a:p>
            <a:pPr marL="0" lvl="0" indent="0" algn="l" rtl="0">
              <a:spcBef>
                <a:spcPts val="1200"/>
              </a:spcBef>
              <a:spcAft>
                <a:spcPts val="1200"/>
              </a:spcAft>
              <a:buNone/>
            </a:pPr>
            <a:r>
              <a:rPr lang="en"/>
              <a:t>The purpose of this project is to analyze the data for veteran population over a span of time compared to total population. Take this data set and put in a machine learning model to predict future enlistment for each state.</a:t>
            </a:r>
            <a:endParaRPr/>
          </a:p>
        </p:txBody>
      </p:sp>
      <p:pic>
        <p:nvPicPr>
          <p:cNvPr id="285" name="Google Shape;285;p14"/>
          <p:cNvPicPr preferRelativeResize="0"/>
          <p:nvPr/>
        </p:nvPicPr>
        <p:blipFill>
          <a:blip r:embed="rId3">
            <a:alphaModFix/>
          </a:blip>
          <a:stretch>
            <a:fillRect/>
          </a:stretch>
        </p:blipFill>
        <p:spPr>
          <a:xfrm>
            <a:off x="4631325" y="318463"/>
            <a:ext cx="4227301" cy="1559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a:t>Visualization (Potential Data Sets for Model)</a:t>
            </a:r>
            <a:endParaRPr sz="2420"/>
          </a:p>
          <a:p>
            <a:pPr marL="0" lvl="0" indent="0" algn="ctr" rtl="0">
              <a:spcBef>
                <a:spcPts val="0"/>
              </a:spcBef>
              <a:spcAft>
                <a:spcPts val="0"/>
              </a:spcAft>
              <a:buSzPts val="990"/>
              <a:buNone/>
            </a:pPr>
            <a:r>
              <a:rPr lang="en" sz="1520"/>
              <a:t>Veterans Per State by Education</a:t>
            </a:r>
            <a:endParaRPr sz="1520"/>
          </a:p>
        </p:txBody>
      </p:sp>
      <p:pic>
        <p:nvPicPr>
          <p:cNvPr id="406" name="Google Shape;406;p33"/>
          <p:cNvPicPr preferRelativeResize="0"/>
          <p:nvPr/>
        </p:nvPicPr>
        <p:blipFill>
          <a:blip r:embed="rId3">
            <a:alphaModFix/>
          </a:blip>
          <a:stretch>
            <a:fillRect/>
          </a:stretch>
        </p:blipFill>
        <p:spPr>
          <a:xfrm>
            <a:off x="1516138" y="1525675"/>
            <a:ext cx="6111730" cy="3240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a:t>Visualization (Potential Data Sets for Model)</a:t>
            </a:r>
            <a:endParaRPr sz="2420"/>
          </a:p>
          <a:p>
            <a:pPr marL="0" lvl="0" indent="0" algn="ctr" rtl="0">
              <a:spcBef>
                <a:spcPts val="0"/>
              </a:spcBef>
              <a:spcAft>
                <a:spcPts val="0"/>
              </a:spcAft>
              <a:buSzPts val="990"/>
              <a:buNone/>
            </a:pPr>
            <a:r>
              <a:rPr lang="en" sz="1520"/>
              <a:t>Veterans Per State by Employment Status</a:t>
            </a:r>
            <a:endParaRPr sz="1520"/>
          </a:p>
        </p:txBody>
      </p:sp>
      <p:pic>
        <p:nvPicPr>
          <p:cNvPr id="412" name="Google Shape;412;p34"/>
          <p:cNvPicPr preferRelativeResize="0"/>
          <p:nvPr/>
        </p:nvPicPr>
        <p:blipFill>
          <a:blip r:embed="rId3">
            <a:alphaModFix/>
          </a:blip>
          <a:stretch>
            <a:fillRect/>
          </a:stretch>
        </p:blipFill>
        <p:spPr>
          <a:xfrm>
            <a:off x="1527463" y="1597875"/>
            <a:ext cx="6089067" cy="32408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Resources/Tools</a:t>
            </a:r>
            <a:endParaRPr/>
          </a:p>
        </p:txBody>
      </p:sp>
      <p:sp>
        <p:nvSpPr>
          <p:cNvPr id="291" name="Google Shape;291;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 this project we utilized Pandas, Jupyter Notebook, AWS, Postgres, and Tableau. We initially cleaned the data sets into usable pandas DataFrames and exported them to csv files. This data was then added to Postgres in order to join/merge the data to place into a machine learning model.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Code Samples</a:t>
            </a:r>
            <a:endParaRPr/>
          </a:p>
        </p:txBody>
      </p:sp>
      <p:sp>
        <p:nvSpPr>
          <p:cNvPr id="297" name="Google Shape;297;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 the next few slides there are examples of code where the date was cleaned into usable DataFrames to easily be added to SQL tables in Postgres.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Code Example</a:t>
            </a:r>
            <a:endParaRPr/>
          </a:p>
        </p:txBody>
      </p:sp>
      <p:sp>
        <p:nvSpPr>
          <p:cNvPr id="303" name="Google Shape;303;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04" name="Google Shape;304;p17"/>
          <p:cNvPicPr preferRelativeResize="0"/>
          <p:nvPr/>
        </p:nvPicPr>
        <p:blipFill>
          <a:blip r:embed="rId3">
            <a:alphaModFix/>
          </a:blip>
          <a:stretch>
            <a:fillRect/>
          </a:stretch>
        </p:blipFill>
        <p:spPr>
          <a:xfrm>
            <a:off x="1303800" y="1674775"/>
            <a:ext cx="7030499" cy="3172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Code Example</a:t>
            </a:r>
            <a:endParaRPr/>
          </a:p>
        </p:txBody>
      </p:sp>
      <p:sp>
        <p:nvSpPr>
          <p:cNvPr id="310" name="Google Shape;310;p1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11" name="Google Shape;311;p18"/>
          <p:cNvPicPr preferRelativeResize="0"/>
          <p:nvPr/>
        </p:nvPicPr>
        <p:blipFill>
          <a:blip r:embed="rId3">
            <a:alphaModFix/>
          </a:blip>
          <a:stretch>
            <a:fillRect/>
          </a:stretch>
        </p:blipFill>
        <p:spPr>
          <a:xfrm>
            <a:off x="1303800" y="1699075"/>
            <a:ext cx="7030499" cy="3123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Code Example</a:t>
            </a:r>
            <a:endParaRPr/>
          </a:p>
        </p:txBody>
      </p:sp>
      <p:sp>
        <p:nvSpPr>
          <p:cNvPr id="317" name="Google Shape;317;p19"/>
          <p:cNvSpPr txBox="1">
            <a:spLocks noGrp="1"/>
          </p:cNvSpPr>
          <p:nvPr>
            <p:ph type="body" idx="1"/>
          </p:nvPr>
        </p:nvSpPr>
        <p:spPr>
          <a:xfrm>
            <a:off x="1303800" y="1990050"/>
            <a:ext cx="7030500" cy="140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18" name="Google Shape;318;p19"/>
          <p:cNvPicPr preferRelativeResize="0"/>
          <p:nvPr/>
        </p:nvPicPr>
        <p:blipFill>
          <a:blip r:embed="rId3">
            <a:alphaModFix/>
          </a:blip>
          <a:stretch>
            <a:fillRect/>
          </a:stretch>
        </p:blipFill>
        <p:spPr>
          <a:xfrm>
            <a:off x="1303800" y="1173400"/>
            <a:ext cx="7030502" cy="1953205"/>
          </a:xfrm>
          <a:prstGeom prst="rect">
            <a:avLst/>
          </a:prstGeom>
          <a:noFill/>
          <a:ln>
            <a:noFill/>
          </a:ln>
        </p:spPr>
      </p:pic>
      <p:pic>
        <p:nvPicPr>
          <p:cNvPr id="319" name="Google Shape;319;p19"/>
          <p:cNvPicPr preferRelativeResize="0"/>
          <p:nvPr/>
        </p:nvPicPr>
        <p:blipFill>
          <a:blip r:embed="rId4">
            <a:alphaModFix/>
          </a:blip>
          <a:stretch>
            <a:fillRect/>
          </a:stretch>
        </p:blipFill>
        <p:spPr>
          <a:xfrm>
            <a:off x="1303800" y="3126600"/>
            <a:ext cx="7030501" cy="1897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Code Challenges</a:t>
            </a:r>
            <a:endParaRPr/>
          </a:p>
        </p:txBody>
      </p:sp>
      <p:sp>
        <p:nvSpPr>
          <p:cNvPr id="325" name="Google Shape;325;p20"/>
          <p:cNvSpPr txBox="1">
            <a:spLocks noGrp="1"/>
          </p:cNvSpPr>
          <p:nvPr>
            <p:ph type="body" idx="1"/>
          </p:nvPr>
        </p:nvSpPr>
        <p:spPr>
          <a:xfrm>
            <a:off x="1303800" y="1990050"/>
            <a:ext cx="7030500" cy="174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605"/>
              <a:buNone/>
            </a:pPr>
            <a:r>
              <a:rPr lang="en" sz="914"/>
              <a:t>When reviewing the DataFrame outputs, it was noticed that there were 3 major concerns.</a:t>
            </a:r>
            <a:endParaRPr sz="914"/>
          </a:p>
          <a:p>
            <a:pPr marL="457200" lvl="0" indent="-286702" algn="l" rtl="0">
              <a:spcBef>
                <a:spcPts val="1200"/>
              </a:spcBef>
              <a:spcAft>
                <a:spcPts val="0"/>
              </a:spcAft>
              <a:buSzPts val="915"/>
              <a:buAutoNum type="arabicPeriod"/>
            </a:pPr>
            <a:r>
              <a:rPr lang="en" sz="914"/>
              <a:t>Needed to change the populations in both data sets to be integers (whole numbers) instead of floating with decimals</a:t>
            </a:r>
            <a:endParaRPr sz="914"/>
          </a:p>
          <a:p>
            <a:pPr marL="457200" lvl="0" indent="-286702" algn="l" rtl="0">
              <a:spcBef>
                <a:spcPts val="0"/>
              </a:spcBef>
              <a:spcAft>
                <a:spcPts val="0"/>
              </a:spcAft>
              <a:buSzPts val="915"/>
              <a:buAutoNum type="arabicPeriod"/>
            </a:pPr>
            <a:r>
              <a:rPr lang="en" sz="914"/>
              <a:t>In the veteran dataset, every column except the total population was listed as percentages. Had to refactor the DataFrame to provide a whole number output instead of the percentages.</a:t>
            </a:r>
            <a:endParaRPr sz="914"/>
          </a:p>
          <a:p>
            <a:pPr marL="457200" lvl="0" indent="-286702" algn="l" rtl="0">
              <a:spcBef>
                <a:spcPts val="0"/>
              </a:spcBef>
              <a:spcAft>
                <a:spcPts val="0"/>
              </a:spcAft>
              <a:buSzPts val="915"/>
              <a:buAutoNum type="arabicPeriod"/>
            </a:pPr>
            <a:r>
              <a:rPr lang="en" sz="914"/>
              <a:t>Review of both data sets showed there were rows for each state that mentioned the state name as county. This was a concern since that row showed the total for the state and needed to be removed to ensure those outliers would not be present when working with the machine learning model</a:t>
            </a:r>
            <a:endParaRPr sz="914"/>
          </a:p>
          <a:p>
            <a:pPr marL="0" lvl="0" indent="0" algn="l" rtl="0">
              <a:spcBef>
                <a:spcPts val="1200"/>
              </a:spcBef>
              <a:spcAft>
                <a:spcPts val="1200"/>
              </a:spcAft>
              <a:buSzPts val="605"/>
              <a:buNone/>
            </a:pPr>
            <a:r>
              <a:rPr lang="en" sz="914"/>
              <a:t>The following slide shows the final refactored DataFrames.</a:t>
            </a:r>
            <a:endParaRPr sz="914"/>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Code Example</a:t>
            </a:r>
            <a:endParaRPr/>
          </a:p>
        </p:txBody>
      </p:sp>
      <p:sp>
        <p:nvSpPr>
          <p:cNvPr id="331" name="Google Shape;331;p21"/>
          <p:cNvSpPr txBox="1">
            <a:spLocks noGrp="1"/>
          </p:cNvSpPr>
          <p:nvPr>
            <p:ph type="body" idx="1"/>
          </p:nvPr>
        </p:nvSpPr>
        <p:spPr>
          <a:xfrm>
            <a:off x="1303800" y="1128975"/>
            <a:ext cx="7030500" cy="468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 sz="1000"/>
              <a:t>Final state people data output removing the state/county concern and having whole number data</a:t>
            </a:r>
            <a:endParaRPr sz="900"/>
          </a:p>
        </p:txBody>
      </p:sp>
      <p:pic>
        <p:nvPicPr>
          <p:cNvPr id="332" name="Google Shape;332;p21"/>
          <p:cNvPicPr preferRelativeResize="0"/>
          <p:nvPr/>
        </p:nvPicPr>
        <p:blipFill>
          <a:blip r:embed="rId3">
            <a:alphaModFix/>
          </a:blip>
          <a:stretch>
            <a:fillRect/>
          </a:stretch>
        </p:blipFill>
        <p:spPr>
          <a:xfrm>
            <a:off x="2378750" y="1597950"/>
            <a:ext cx="4386488" cy="1442250"/>
          </a:xfrm>
          <a:prstGeom prst="rect">
            <a:avLst/>
          </a:prstGeom>
          <a:noFill/>
          <a:ln>
            <a:noFill/>
          </a:ln>
        </p:spPr>
      </p:pic>
      <p:sp>
        <p:nvSpPr>
          <p:cNvPr id="333" name="Google Shape;333;p21"/>
          <p:cNvSpPr txBox="1"/>
          <p:nvPr/>
        </p:nvSpPr>
        <p:spPr>
          <a:xfrm>
            <a:off x="1303800" y="3040200"/>
            <a:ext cx="69393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000">
                <a:solidFill>
                  <a:schemeClr val="dk2"/>
                </a:solidFill>
                <a:latin typeface="Nunito"/>
                <a:ea typeface="Nunito"/>
                <a:cs typeface="Nunito"/>
                <a:sym typeface="Nunito"/>
              </a:rPr>
              <a:t>Final state veteran data output removing the state/county concern and having percents converted to whole numbers</a:t>
            </a:r>
            <a:endParaRPr sz="1200"/>
          </a:p>
        </p:txBody>
      </p:sp>
      <p:pic>
        <p:nvPicPr>
          <p:cNvPr id="334" name="Google Shape;334;p21"/>
          <p:cNvPicPr preferRelativeResize="0"/>
          <p:nvPr/>
        </p:nvPicPr>
        <p:blipFill>
          <a:blip r:embed="rId4">
            <a:alphaModFix/>
          </a:blip>
          <a:stretch>
            <a:fillRect/>
          </a:stretch>
        </p:blipFill>
        <p:spPr>
          <a:xfrm>
            <a:off x="1303800" y="3531300"/>
            <a:ext cx="6707176" cy="1459800"/>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591</Words>
  <Application>Microsoft Office PowerPoint</Application>
  <PresentationFormat>On-screen Show (16:9)</PresentationFormat>
  <Paragraphs>49</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Maven Pro</vt:lpstr>
      <vt:lpstr>Nunito</vt:lpstr>
      <vt:lpstr>Arial</vt:lpstr>
      <vt:lpstr>Momentum</vt:lpstr>
      <vt:lpstr>Final Project</vt:lpstr>
      <vt:lpstr>Veteran Analysis</vt:lpstr>
      <vt:lpstr>Resources/Tools</vt:lpstr>
      <vt:lpstr>Code Samples</vt:lpstr>
      <vt:lpstr>Code Example</vt:lpstr>
      <vt:lpstr>Code Example</vt:lpstr>
      <vt:lpstr>Code Example</vt:lpstr>
      <vt:lpstr>Code Challenges</vt:lpstr>
      <vt:lpstr>Code Example</vt:lpstr>
      <vt:lpstr>Postgres </vt:lpstr>
      <vt:lpstr>Machine Learning</vt:lpstr>
      <vt:lpstr>Machine Learning Results</vt:lpstr>
      <vt:lpstr>Visualization</vt:lpstr>
      <vt:lpstr>Visualization (Total Population Per State)</vt:lpstr>
      <vt:lpstr>Visualization (Veteran Population Per State)</vt:lpstr>
      <vt:lpstr>Visualization (Veteran Population vs Total Population Per State)</vt:lpstr>
      <vt:lpstr>Visualization (Veteran Population Per County)</vt:lpstr>
      <vt:lpstr>Visualization (Potential Data Sets for Model) Veterans Per State by Gender</vt:lpstr>
      <vt:lpstr>Visualization (Potential Data Sets for Model) Veterans Per State by Race</vt:lpstr>
      <vt:lpstr>Visualization (Potential Data Sets for Model) Veterans Per State by Education</vt:lpstr>
      <vt:lpstr>Visualization (Potential Data Sets for Model) Veterans Per State by Employment Status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Ronald Bingham</dc:creator>
  <cp:lastModifiedBy>Ronald Bingham</cp:lastModifiedBy>
  <cp:revision>2</cp:revision>
  <dcterms:modified xsi:type="dcterms:W3CDTF">2022-03-01T23:51:35Z</dcterms:modified>
</cp:coreProperties>
</file>