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63" r:id="rId7"/>
    <p:sldId id="259" r:id="rId8"/>
    <p:sldId id="264" r:id="rId9"/>
    <p:sldId id="265" r:id="rId10"/>
    <p:sldId id="267" r:id="rId11"/>
    <p:sldId id="260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/>
            <a:t>Which shares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4546F-409A-45E1-82A0-D709760BC682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B3550-ECD1-486B-B85B-3532A01942CE}">
      <dgm:prSet/>
      <dgm:spPr/>
      <dgm:t>
        <a:bodyPr/>
        <a:lstStyle/>
        <a:p>
          <a:r>
            <a:rPr lang="en-US" dirty="0"/>
            <a:t>Utilized Case ID to create a Date column. Any that could not be reasonably determined was dropped along with post 1975: The Year of Jaws. </a:t>
          </a:r>
        </a:p>
      </dgm:t>
    </dgm:pt>
    <dgm:pt modelId="{C5144655-F4D4-41A3-B53B-2B1D128A1AAF}" type="parTrans" cxnId="{4CFD0963-20C5-403A-AEF6-A9EFC937DE1B}">
      <dgm:prSet/>
      <dgm:spPr/>
      <dgm:t>
        <a:bodyPr/>
        <a:lstStyle/>
        <a:p>
          <a:endParaRPr lang="en-US"/>
        </a:p>
      </dgm:t>
    </dgm:pt>
    <dgm:pt modelId="{49E5D743-393C-49D7-B959-3D0E3B3B7416}" type="sibTrans" cxnId="{4CFD0963-20C5-403A-AEF6-A9EFC937DE1B}">
      <dgm:prSet/>
      <dgm:spPr/>
      <dgm:t>
        <a:bodyPr/>
        <a:lstStyle/>
        <a:p>
          <a:endParaRPr lang="en-US"/>
        </a:p>
      </dgm:t>
    </dgm:pt>
    <dgm:pt modelId="{30A29A0C-C3FB-4C8A-AAE7-5C433C130518}">
      <dgm:prSet/>
      <dgm:spPr/>
      <dgm:t>
        <a:bodyPr/>
        <a:lstStyle/>
        <a:p>
          <a:r>
            <a:rPr lang="en-US" dirty="0"/>
            <a:t>Rough start of grouping similar activities together. Checked other columns for potential cleanup need.</a:t>
          </a:r>
        </a:p>
      </dgm:t>
    </dgm:pt>
    <dgm:pt modelId="{B2D64F63-EAA8-417E-B4D5-E7AE98B2FA6F}" type="parTrans" cxnId="{EE03936A-92A9-4EB4-A43C-9E868C8FDB7D}">
      <dgm:prSet/>
      <dgm:spPr/>
      <dgm:t>
        <a:bodyPr/>
        <a:lstStyle/>
        <a:p>
          <a:endParaRPr lang="en-US"/>
        </a:p>
      </dgm:t>
    </dgm:pt>
    <dgm:pt modelId="{25A8B204-AEC2-4446-BE5C-48592551F380}" type="sibTrans" cxnId="{EE03936A-92A9-4EB4-A43C-9E868C8FDB7D}">
      <dgm:prSet/>
      <dgm:spPr/>
      <dgm:t>
        <a:bodyPr/>
        <a:lstStyle/>
        <a:p>
          <a:endParaRPr lang="en-US"/>
        </a:p>
      </dgm:t>
    </dgm:pt>
    <dgm:pt modelId="{25290F73-A376-4C43-8F41-1113A124EB80}">
      <dgm:prSet/>
      <dgm:spPr/>
      <dgm:t>
        <a:bodyPr/>
        <a:lstStyle/>
        <a:p>
          <a:r>
            <a:rPr lang="en-US" dirty="0"/>
            <a:t>Export to CSV to use for analysis.</a:t>
          </a:r>
        </a:p>
      </dgm:t>
    </dgm:pt>
    <dgm:pt modelId="{1822D237-8EF9-45AB-8B77-59E8EC0C7ADF}" type="parTrans" cxnId="{178AD368-A0C9-49E0-B9EC-8F24DE786A51}">
      <dgm:prSet/>
      <dgm:spPr/>
      <dgm:t>
        <a:bodyPr/>
        <a:lstStyle/>
        <a:p>
          <a:endParaRPr lang="en-US"/>
        </a:p>
      </dgm:t>
    </dgm:pt>
    <dgm:pt modelId="{004E2750-3F75-4E01-A58D-60C1BC61326F}" type="sibTrans" cxnId="{178AD368-A0C9-49E0-B9EC-8F24DE786A51}">
      <dgm:prSet/>
      <dgm:spPr/>
      <dgm:t>
        <a:bodyPr/>
        <a:lstStyle/>
        <a:p>
          <a:endParaRPr lang="en-US"/>
        </a:p>
      </dgm:t>
    </dgm:pt>
    <dgm:pt modelId="{53BCD287-0F08-4D45-BA9A-78AFA1F3BDD6}" type="pres">
      <dgm:prSet presAssocID="{9094546F-409A-45E1-82A0-D709760BC682}" presName="outerComposite" presStyleCnt="0">
        <dgm:presLayoutVars>
          <dgm:chMax val="5"/>
          <dgm:dir/>
          <dgm:resizeHandles val="exact"/>
        </dgm:presLayoutVars>
      </dgm:prSet>
      <dgm:spPr/>
    </dgm:pt>
    <dgm:pt modelId="{35048A11-AC38-458B-BDF7-0D2F4272BAF9}" type="pres">
      <dgm:prSet presAssocID="{9094546F-409A-45E1-82A0-D709760BC682}" presName="dummyMaxCanvas" presStyleCnt="0">
        <dgm:presLayoutVars/>
      </dgm:prSet>
      <dgm:spPr/>
    </dgm:pt>
    <dgm:pt modelId="{254DDF09-E4B5-4476-BD2B-42398E7DF6E3}" type="pres">
      <dgm:prSet presAssocID="{9094546F-409A-45E1-82A0-D709760BC682}" presName="ThreeNodes_1" presStyleLbl="node1" presStyleIdx="0" presStyleCnt="3">
        <dgm:presLayoutVars>
          <dgm:bulletEnabled val="1"/>
        </dgm:presLayoutVars>
      </dgm:prSet>
      <dgm:spPr/>
    </dgm:pt>
    <dgm:pt modelId="{63838E60-4960-4C73-A35E-89583592F4B0}" type="pres">
      <dgm:prSet presAssocID="{9094546F-409A-45E1-82A0-D709760BC682}" presName="ThreeNodes_2" presStyleLbl="node1" presStyleIdx="1" presStyleCnt="3">
        <dgm:presLayoutVars>
          <dgm:bulletEnabled val="1"/>
        </dgm:presLayoutVars>
      </dgm:prSet>
      <dgm:spPr/>
    </dgm:pt>
    <dgm:pt modelId="{93CB0EDF-48F3-428B-8425-535032956FB5}" type="pres">
      <dgm:prSet presAssocID="{9094546F-409A-45E1-82A0-D709760BC682}" presName="ThreeNodes_3" presStyleLbl="node1" presStyleIdx="2" presStyleCnt="3">
        <dgm:presLayoutVars>
          <dgm:bulletEnabled val="1"/>
        </dgm:presLayoutVars>
      </dgm:prSet>
      <dgm:spPr/>
    </dgm:pt>
    <dgm:pt modelId="{798F93E7-E1CC-476A-A3DE-73B4A7262A4C}" type="pres">
      <dgm:prSet presAssocID="{9094546F-409A-45E1-82A0-D709760BC682}" presName="ThreeConn_1-2" presStyleLbl="fgAccFollowNode1" presStyleIdx="0" presStyleCnt="2">
        <dgm:presLayoutVars>
          <dgm:bulletEnabled val="1"/>
        </dgm:presLayoutVars>
      </dgm:prSet>
      <dgm:spPr/>
    </dgm:pt>
    <dgm:pt modelId="{583A142C-104F-4A75-A6BE-18C8F79F18D6}" type="pres">
      <dgm:prSet presAssocID="{9094546F-409A-45E1-82A0-D709760BC682}" presName="ThreeConn_2-3" presStyleLbl="fgAccFollowNode1" presStyleIdx="1" presStyleCnt="2">
        <dgm:presLayoutVars>
          <dgm:bulletEnabled val="1"/>
        </dgm:presLayoutVars>
      </dgm:prSet>
      <dgm:spPr/>
    </dgm:pt>
    <dgm:pt modelId="{37E632BD-5CBC-4140-9746-BAE2213B2481}" type="pres">
      <dgm:prSet presAssocID="{9094546F-409A-45E1-82A0-D709760BC682}" presName="ThreeNodes_1_text" presStyleLbl="node1" presStyleIdx="2" presStyleCnt="3">
        <dgm:presLayoutVars>
          <dgm:bulletEnabled val="1"/>
        </dgm:presLayoutVars>
      </dgm:prSet>
      <dgm:spPr/>
    </dgm:pt>
    <dgm:pt modelId="{AB69C5A0-0650-45A2-BE25-61F72360D3FB}" type="pres">
      <dgm:prSet presAssocID="{9094546F-409A-45E1-82A0-D709760BC682}" presName="ThreeNodes_2_text" presStyleLbl="node1" presStyleIdx="2" presStyleCnt="3">
        <dgm:presLayoutVars>
          <dgm:bulletEnabled val="1"/>
        </dgm:presLayoutVars>
      </dgm:prSet>
      <dgm:spPr/>
    </dgm:pt>
    <dgm:pt modelId="{8DE60695-3058-45F4-BA9E-3523F5D29FB5}" type="pres">
      <dgm:prSet presAssocID="{9094546F-409A-45E1-82A0-D709760BC6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77EE1A-7BDB-4B4E-A6DA-E72FC2F5D5FE}" type="presOf" srcId="{C87B3550-ECD1-486B-B85B-3532A01942CE}" destId="{254DDF09-E4B5-4476-BD2B-42398E7DF6E3}" srcOrd="0" destOrd="0" presId="urn:microsoft.com/office/officeart/2005/8/layout/vProcess5"/>
    <dgm:cxn modelId="{051FC734-C0DF-4078-97D9-5BBDA93C8F8D}" type="presOf" srcId="{49E5D743-393C-49D7-B959-3D0E3B3B7416}" destId="{798F93E7-E1CC-476A-A3DE-73B4A7262A4C}" srcOrd="0" destOrd="0" presId="urn:microsoft.com/office/officeart/2005/8/layout/vProcess5"/>
    <dgm:cxn modelId="{4CFD0963-20C5-403A-AEF6-A9EFC937DE1B}" srcId="{9094546F-409A-45E1-82A0-D709760BC682}" destId="{C87B3550-ECD1-486B-B85B-3532A01942CE}" srcOrd="0" destOrd="0" parTransId="{C5144655-F4D4-41A3-B53B-2B1D128A1AAF}" sibTransId="{49E5D743-393C-49D7-B959-3D0E3B3B7416}"/>
    <dgm:cxn modelId="{9280E747-52CE-4A48-B2B2-8A40EBB8AFDC}" type="presOf" srcId="{9094546F-409A-45E1-82A0-D709760BC682}" destId="{53BCD287-0F08-4D45-BA9A-78AFA1F3BDD6}" srcOrd="0" destOrd="0" presId="urn:microsoft.com/office/officeart/2005/8/layout/vProcess5"/>
    <dgm:cxn modelId="{178AD368-A0C9-49E0-B9EC-8F24DE786A51}" srcId="{9094546F-409A-45E1-82A0-D709760BC682}" destId="{25290F73-A376-4C43-8F41-1113A124EB80}" srcOrd="2" destOrd="0" parTransId="{1822D237-8EF9-45AB-8B77-59E8EC0C7ADF}" sibTransId="{004E2750-3F75-4E01-A58D-60C1BC61326F}"/>
    <dgm:cxn modelId="{EE03936A-92A9-4EB4-A43C-9E868C8FDB7D}" srcId="{9094546F-409A-45E1-82A0-D709760BC682}" destId="{30A29A0C-C3FB-4C8A-AAE7-5C433C130518}" srcOrd="1" destOrd="0" parTransId="{B2D64F63-EAA8-417E-B4D5-E7AE98B2FA6F}" sibTransId="{25A8B204-AEC2-4446-BE5C-48592551F380}"/>
    <dgm:cxn modelId="{E174B550-80E1-4DD7-88B1-12415627A38F}" type="presOf" srcId="{C87B3550-ECD1-486B-B85B-3532A01942CE}" destId="{37E632BD-5CBC-4140-9746-BAE2213B2481}" srcOrd="1" destOrd="0" presId="urn:microsoft.com/office/officeart/2005/8/layout/vProcess5"/>
    <dgm:cxn modelId="{71E1AC81-ECF5-4B20-B7CB-23E93C633B68}" type="presOf" srcId="{25290F73-A376-4C43-8F41-1113A124EB80}" destId="{93CB0EDF-48F3-428B-8425-535032956FB5}" srcOrd="0" destOrd="0" presId="urn:microsoft.com/office/officeart/2005/8/layout/vProcess5"/>
    <dgm:cxn modelId="{7358B2C9-2003-42A6-9300-4CB2324737A0}" type="presOf" srcId="{30A29A0C-C3FB-4C8A-AAE7-5C433C130518}" destId="{AB69C5A0-0650-45A2-BE25-61F72360D3FB}" srcOrd="1" destOrd="0" presId="urn:microsoft.com/office/officeart/2005/8/layout/vProcess5"/>
    <dgm:cxn modelId="{CA1938D4-5380-47D2-9B79-21E422333680}" type="presOf" srcId="{25290F73-A376-4C43-8F41-1113A124EB80}" destId="{8DE60695-3058-45F4-BA9E-3523F5D29FB5}" srcOrd="1" destOrd="0" presId="urn:microsoft.com/office/officeart/2005/8/layout/vProcess5"/>
    <dgm:cxn modelId="{2D2324DC-6CD9-4E06-89AD-9187F41EFB50}" type="presOf" srcId="{25A8B204-AEC2-4446-BE5C-48592551F380}" destId="{583A142C-104F-4A75-A6BE-18C8F79F18D6}" srcOrd="0" destOrd="0" presId="urn:microsoft.com/office/officeart/2005/8/layout/vProcess5"/>
    <dgm:cxn modelId="{D79995DE-F335-4E1D-83B5-A655DA627977}" type="presOf" srcId="{30A29A0C-C3FB-4C8A-AAE7-5C433C130518}" destId="{63838E60-4960-4C73-A35E-89583592F4B0}" srcOrd="0" destOrd="0" presId="urn:microsoft.com/office/officeart/2005/8/layout/vProcess5"/>
    <dgm:cxn modelId="{8B453FF0-C0D3-421A-A7F7-DA65EE361571}" type="presParOf" srcId="{53BCD287-0F08-4D45-BA9A-78AFA1F3BDD6}" destId="{35048A11-AC38-458B-BDF7-0D2F4272BAF9}" srcOrd="0" destOrd="0" presId="urn:microsoft.com/office/officeart/2005/8/layout/vProcess5"/>
    <dgm:cxn modelId="{22C12DAD-CF49-4F7A-A4CA-19EBB0922497}" type="presParOf" srcId="{53BCD287-0F08-4D45-BA9A-78AFA1F3BDD6}" destId="{254DDF09-E4B5-4476-BD2B-42398E7DF6E3}" srcOrd="1" destOrd="0" presId="urn:microsoft.com/office/officeart/2005/8/layout/vProcess5"/>
    <dgm:cxn modelId="{0F4A7A2F-9876-4C24-BCAA-A29757132BAF}" type="presParOf" srcId="{53BCD287-0F08-4D45-BA9A-78AFA1F3BDD6}" destId="{63838E60-4960-4C73-A35E-89583592F4B0}" srcOrd="2" destOrd="0" presId="urn:microsoft.com/office/officeart/2005/8/layout/vProcess5"/>
    <dgm:cxn modelId="{AA3F7753-4C4E-489D-8641-7B8A9708445D}" type="presParOf" srcId="{53BCD287-0F08-4D45-BA9A-78AFA1F3BDD6}" destId="{93CB0EDF-48F3-428B-8425-535032956FB5}" srcOrd="3" destOrd="0" presId="urn:microsoft.com/office/officeart/2005/8/layout/vProcess5"/>
    <dgm:cxn modelId="{ECC8F4E2-8C19-4EFF-95BC-6C959D75CADC}" type="presParOf" srcId="{53BCD287-0F08-4D45-BA9A-78AFA1F3BDD6}" destId="{798F93E7-E1CC-476A-A3DE-73B4A7262A4C}" srcOrd="4" destOrd="0" presId="urn:microsoft.com/office/officeart/2005/8/layout/vProcess5"/>
    <dgm:cxn modelId="{70806A73-3F73-408F-A5FD-E241CC968F6D}" type="presParOf" srcId="{53BCD287-0F08-4D45-BA9A-78AFA1F3BDD6}" destId="{583A142C-104F-4A75-A6BE-18C8F79F18D6}" srcOrd="5" destOrd="0" presId="urn:microsoft.com/office/officeart/2005/8/layout/vProcess5"/>
    <dgm:cxn modelId="{6864BE3B-2EDF-4821-BF9B-7213396CFB3F}" type="presParOf" srcId="{53BCD287-0F08-4D45-BA9A-78AFA1F3BDD6}" destId="{37E632BD-5CBC-4140-9746-BAE2213B2481}" srcOrd="6" destOrd="0" presId="urn:microsoft.com/office/officeart/2005/8/layout/vProcess5"/>
    <dgm:cxn modelId="{C993FEC5-748F-4FFA-89EC-7B9627DCD52C}" type="presParOf" srcId="{53BCD287-0F08-4D45-BA9A-78AFA1F3BDD6}" destId="{AB69C5A0-0650-45A2-BE25-61F72360D3FB}" srcOrd="7" destOrd="0" presId="urn:microsoft.com/office/officeart/2005/8/layout/vProcess5"/>
    <dgm:cxn modelId="{FA09F22A-5613-4FA9-B0A8-A09B507AC65D}" type="presParOf" srcId="{53BCD287-0F08-4D45-BA9A-78AFA1F3BDD6}" destId="{8DE60695-3058-45F4-BA9E-3523F5D29F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Which shares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DF09-E4B5-4476-BD2B-42398E7DF6E3}">
      <dsp:nvSpPr>
        <dsp:cNvPr id="0" name=""/>
        <dsp:cNvSpPr/>
      </dsp:nvSpPr>
      <dsp:spPr>
        <a:xfrm>
          <a:off x="0" y="0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Case ID to create a Date column. Any that could not be reasonably determined was dropped along with post 1975: The Year of Jaws. </a:t>
          </a:r>
        </a:p>
      </dsp:txBody>
      <dsp:txXfrm>
        <a:off x="38234" y="38234"/>
        <a:ext cx="7289441" cy="1228933"/>
      </dsp:txXfrm>
    </dsp:sp>
    <dsp:sp modelId="{63838E60-4960-4C73-A35E-89583592F4B0}">
      <dsp:nvSpPr>
        <dsp:cNvPr id="0" name=""/>
        <dsp:cNvSpPr/>
      </dsp:nvSpPr>
      <dsp:spPr>
        <a:xfrm>
          <a:off x="767476" y="1522968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Rough start of grouping similar activities together. Checked other columns for potential cleanup need.</a:t>
          </a:r>
        </a:p>
      </dsp:txBody>
      <dsp:txXfrm>
        <a:off x="805710" y="1561202"/>
        <a:ext cx="7005615" cy="1228933"/>
      </dsp:txXfrm>
    </dsp:sp>
    <dsp:sp modelId="{93CB0EDF-48F3-428B-8425-535032956FB5}">
      <dsp:nvSpPr>
        <dsp:cNvPr id="0" name=""/>
        <dsp:cNvSpPr/>
      </dsp:nvSpPr>
      <dsp:spPr>
        <a:xfrm>
          <a:off x="1534953" y="3045936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to CSV to use for analysis.</a:t>
          </a:r>
        </a:p>
      </dsp:txBody>
      <dsp:txXfrm>
        <a:off x="1573187" y="3084170"/>
        <a:ext cx="7005615" cy="1228933"/>
      </dsp:txXfrm>
    </dsp:sp>
    <dsp:sp modelId="{798F93E7-E1CC-476A-A3DE-73B4A7262A4C}">
      <dsp:nvSpPr>
        <dsp:cNvPr id="0" name=""/>
        <dsp:cNvSpPr/>
      </dsp:nvSpPr>
      <dsp:spPr>
        <a:xfrm>
          <a:off x="784956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0475" y="989929"/>
        <a:ext cx="466680" cy="638504"/>
      </dsp:txXfrm>
    </dsp:sp>
    <dsp:sp modelId="{583A142C-104F-4A75-A6BE-18C8F79F18D6}">
      <dsp:nvSpPr>
        <dsp:cNvPr id="0" name=""/>
        <dsp:cNvSpPr/>
      </dsp:nvSpPr>
      <dsp:spPr>
        <a:xfrm>
          <a:off x="861703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07952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Species columns, utilized cleaned Fatal column.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shark species attack the most? </a:t>
            </a:r>
          </a:p>
          <a:p>
            <a:pPr lvl="1"/>
            <a:r>
              <a:rPr lang="en-US" dirty="0"/>
              <a:t>What shark types have the most fatalities? </a:t>
            </a:r>
          </a:p>
        </p:txBody>
      </p:sp>
    </p:spTree>
    <p:extLst>
      <p:ext uri="{BB962C8B-B14F-4D97-AF65-F5344CB8AC3E}">
        <p14:creationId xmlns:p14="http://schemas.microsoft.com/office/powerpoint/2010/main" val="382530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27104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by Species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833AD0F-598F-4F83-B8DC-CECE3817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45305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had the most attacks, followed by Tiger Sharks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Chart includes only species that had more than 3 attacks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6710A9-1EE6-440C-8505-428A2B0C9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405" y="877824"/>
            <a:ext cx="5716920" cy="51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2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27104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Shark Species vs Fatality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B2A0DA7-98EB-434D-9559-546A431B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45305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White Sharks are the most fatal  followed by Zebra Sharks 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complicated as most descriptions were by shark size and not by species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9F4142-1C7E-43FE-8D19-6AD67713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531" y="742846"/>
            <a:ext cx="4854495" cy="53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2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 </a:t>
            </a:r>
          </a:p>
          <a:p>
            <a:endParaRPr lang="en-US" dirty="0"/>
          </a:p>
          <a:p>
            <a:r>
              <a:rPr lang="en-US" dirty="0"/>
              <a:t>Use of API to obtain historic weather for location by groups and compare with number of attacks</a:t>
            </a:r>
          </a:p>
          <a:p>
            <a:pPr lvl="1"/>
            <a:r>
              <a:rPr lang="en-US" dirty="0"/>
              <a:t>Analyze if storms increase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6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Cleansing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7194-934E-4E51-A3CC-1751FE3A9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71495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Finalized cleaning of Species columns, utilized cleaned Fatal column.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What location has the most shark attacks? </a:t>
            </a:r>
          </a:p>
          <a:p>
            <a:pPr lvl="1"/>
            <a:r>
              <a:rPr lang="en-US" dirty="0"/>
              <a:t>Does the season of the year affect the likelihood of being attacked?</a:t>
            </a:r>
          </a:p>
        </p:txBody>
      </p:sp>
    </p:spTree>
    <p:extLst>
      <p:ext uri="{BB962C8B-B14F-4D97-AF65-F5344CB8AC3E}">
        <p14:creationId xmlns:p14="http://schemas.microsoft.com/office/powerpoint/2010/main" val="32081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Finalized cleaning of Type, Activity, Sex, Age, and Fatal columns. </a:t>
            </a:r>
          </a:p>
          <a:p>
            <a:r>
              <a:rPr lang="en-US" dirty="0"/>
              <a:t>Reorganized Injury column to remark type of injury: Severe, Minor to Moderate, and None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gender is attacked the most? </a:t>
            </a:r>
          </a:p>
          <a:p>
            <a:pPr lvl="1"/>
            <a:r>
              <a:rPr lang="en-US" dirty="0"/>
              <a:t>Which activity results in the most shark attacks? </a:t>
            </a:r>
          </a:p>
          <a:p>
            <a:pPr lvl="1"/>
            <a:r>
              <a:rPr lang="en-US" dirty="0"/>
              <a:t>Which gender provokes attacks the most? </a:t>
            </a:r>
          </a:p>
          <a:p>
            <a:pPr lvl="1"/>
            <a:r>
              <a:rPr lang="en-US" dirty="0"/>
              <a:t>Which age group have the most fatalities? </a:t>
            </a:r>
          </a:p>
          <a:p>
            <a:pPr lvl="1"/>
            <a:r>
              <a:rPr lang="en-US" dirty="0"/>
              <a:t>Are there more injuries when attacks are provoked? </a:t>
            </a:r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Victims by 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D124B2-7E85-452B-81B0-B235F1F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2513 attacks to male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466 attacks to females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 attack unknown gender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This was reported as “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lli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” where definition could not be found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1C48F8D-1F2E-44EC-AEE0-72792E0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76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 Victims by Activity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BDBBDDE-CAF5-4A5C-B599-20ECE367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Sharks prefer attacking surfers over all other activities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Data was grouped by activity type as best as possible.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Accidents: unintentional 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Disasters: weather, intentional</a:t>
            </a:r>
          </a:p>
          <a:p>
            <a:pPr lvl="1"/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Unknown: included reports where context was unknown such as </a:t>
            </a:r>
            <a:r>
              <a:rPr lang="en-US" sz="16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Batin</a:t>
            </a:r>
            <a:r>
              <a:rPr 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and Cruising 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662AAD8D-6FB5-433F-B6E4-9AEC9BD2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06" y="643464"/>
            <a:ext cx="5910952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342</TotalTime>
  <Words>435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Shark Attacks</vt:lpstr>
      <vt:lpstr>Shark Attack Questions: </vt:lpstr>
      <vt:lpstr>Cleansing the Data</vt:lpstr>
      <vt:lpstr>Location </vt:lpstr>
      <vt:lpstr>Location </vt:lpstr>
      <vt:lpstr>Location </vt:lpstr>
      <vt:lpstr>Victim </vt:lpstr>
      <vt:lpstr>Victims by  Gender</vt:lpstr>
      <vt:lpstr> Victims by Activity</vt:lpstr>
      <vt:lpstr>Shark Types </vt:lpstr>
      <vt:lpstr>Shark by Species</vt:lpstr>
      <vt:lpstr>Shark Species vs Fatality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16</cp:revision>
  <dcterms:created xsi:type="dcterms:W3CDTF">2021-07-31T15:49:43Z</dcterms:created>
  <dcterms:modified xsi:type="dcterms:W3CDTF">2021-08-03T01:59:05Z</dcterms:modified>
</cp:coreProperties>
</file>