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0f19d293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0f19d29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0f19d29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0f19d29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0f19d29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0f19d29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0f19d293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0f19d293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0f19d293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0f19d293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ru" sz="1300">
                <a:solidFill>
                  <a:srgbClr val="233A44"/>
                </a:solidFill>
                <a:latin typeface="Calibri"/>
                <a:ea typeface="Calibri"/>
                <a:cs typeface="Calibri"/>
                <a:sym typeface="Calibri"/>
              </a:rPr>
              <a:t> (или эмбеддингами слов)</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0f19d293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0f19d293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0f19d2933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0f19d293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404040"/>
              </a:solidFill>
              <a:highlight>
                <a:srgbClr val="FCFCFC"/>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0f19d293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0f19d293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0f19d293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0f19d293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a:t>Классификация фильмов на основе их описания</a:t>
            </a:r>
            <a:endParaRPr/>
          </a:p>
        </p:txBody>
      </p:sp>
      <p:sp>
        <p:nvSpPr>
          <p:cNvPr id="129" name="Google Shape;129;p13"/>
          <p:cNvSpPr txBox="1"/>
          <p:nvPr>
            <p:ph idx="1" type="subTitle"/>
          </p:nvPr>
        </p:nvSpPr>
        <p:spPr>
          <a:xfrm>
            <a:off x="5089875" y="3479075"/>
            <a:ext cx="37137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a:t>Анастасия Савинова</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2039075" y="2094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Спасибо за внимание!</a:t>
            </a:r>
            <a:endParaRPr/>
          </a:p>
        </p:txBody>
      </p:sp>
      <p:sp>
        <p:nvSpPr>
          <p:cNvPr id="192" name="Google Shape;192;p22"/>
          <p:cNvSpPr txBox="1"/>
          <p:nvPr/>
        </p:nvSpPr>
        <p:spPr>
          <a:xfrm>
            <a:off x="3888575" y="3624275"/>
            <a:ext cx="565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Calibri"/>
                <a:ea typeface="Calibri"/>
                <a:cs typeface="Calibri"/>
                <a:sym typeface="Calibri"/>
              </a:rPr>
              <a:t>https://github.com/staceysav/final_project_CL_final</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Цели и задачи</a:t>
            </a:r>
            <a:endParaRPr/>
          </a:p>
        </p:txBody>
      </p:sp>
      <p:sp>
        <p:nvSpPr>
          <p:cNvPr id="135" name="Google Shape;135;p14"/>
          <p:cNvSpPr txBox="1"/>
          <p:nvPr>
            <p:ph idx="1" type="body"/>
          </p:nvPr>
        </p:nvSpPr>
        <p:spPr>
          <a:xfrm>
            <a:off x="819150" y="1578600"/>
            <a:ext cx="7505700" cy="328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Цели</a:t>
            </a:r>
            <a:r>
              <a:rPr lang="ru"/>
              <a:t>: </a:t>
            </a:r>
            <a:endParaRPr/>
          </a:p>
          <a:p>
            <a:pPr indent="0" lvl="0" marL="0" rtl="0" algn="l">
              <a:spcBef>
                <a:spcPts val="1200"/>
              </a:spcBef>
              <a:spcAft>
                <a:spcPts val="0"/>
              </a:spcAft>
              <a:buNone/>
            </a:pPr>
            <a:r>
              <a:rPr lang="ru"/>
              <a:t>Выделение наиболее близких к запросу пользователя фильмов. Проверить схожесть запроса пользователя с описаниями фильмов.</a:t>
            </a:r>
            <a:endParaRPr/>
          </a:p>
          <a:p>
            <a:pPr indent="0" lvl="0" marL="0" rtl="0" algn="l">
              <a:spcBef>
                <a:spcPts val="1200"/>
              </a:spcBef>
              <a:spcAft>
                <a:spcPts val="0"/>
              </a:spcAft>
              <a:buNone/>
            </a:pPr>
            <a:r>
              <a:rPr b="1" lang="ru"/>
              <a:t>Задачи</a:t>
            </a:r>
            <a:r>
              <a:rPr lang="ru"/>
              <a:t>:</a:t>
            </a:r>
            <a:endParaRPr/>
          </a:p>
          <a:p>
            <a:pPr indent="0" lvl="0" marL="0" rtl="0" algn="l">
              <a:spcBef>
                <a:spcPts val="1200"/>
              </a:spcBef>
              <a:spcAft>
                <a:spcPts val="0"/>
              </a:spcAft>
              <a:buNone/>
            </a:pPr>
            <a:r>
              <a:rPr lang="ru"/>
              <a:t>Подготовить датасет фильмов, где присутствует название фильма и его описание.</a:t>
            </a:r>
            <a:endParaRPr/>
          </a:p>
          <a:p>
            <a:pPr indent="0" lvl="0" marL="0" rtl="0" algn="l">
              <a:spcBef>
                <a:spcPts val="1200"/>
              </a:spcBef>
              <a:spcAft>
                <a:spcPts val="0"/>
              </a:spcAft>
              <a:buNone/>
            </a:pPr>
            <a:r>
              <a:rPr lang="ru"/>
              <a:t>Создать удобную структуру кода.</a:t>
            </a:r>
            <a:endParaRPr/>
          </a:p>
          <a:p>
            <a:pPr indent="0" lvl="0" marL="0" rtl="0" algn="l">
              <a:spcBef>
                <a:spcPts val="1200"/>
              </a:spcBef>
              <a:spcAft>
                <a:spcPts val="0"/>
              </a:spcAft>
              <a:buNone/>
            </a:pPr>
            <a:r>
              <a:rPr lang="ru"/>
              <a:t>Высчитать близость между запросом пользователя и описанием фильмов в датасете.</a:t>
            </a:r>
            <a:endParaRPr/>
          </a:p>
          <a:p>
            <a:pPr indent="0" lvl="0" marL="0" rtl="0" algn="l">
              <a:spcBef>
                <a:spcPts val="1200"/>
              </a:spcBef>
              <a:spcAft>
                <a:spcPts val="0"/>
              </a:spcAft>
              <a:buNone/>
            </a:pPr>
            <a:r>
              <a:rPr lang="ru"/>
              <a:t>Вывести 10  фильмов с наиболее высоким скором (с наиболее высокой косинусной близостью)</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466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Создание класса Movie</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15"/>
          <p:cNvPicPr preferRelativeResize="0"/>
          <p:nvPr/>
        </p:nvPicPr>
        <p:blipFill>
          <a:blip r:embed="rId3">
            <a:alphaModFix/>
          </a:blip>
          <a:stretch>
            <a:fillRect/>
          </a:stretch>
        </p:blipFill>
        <p:spPr>
          <a:xfrm>
            <a:off x="1362298" y="1142350"/>
            <a:ext cx="6256474" cy="371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3675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Функция main</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16"/>
          <p:cNvPicPr preferRelativeResize="0"/>
          <p:nvPr/>
        </p:nvPicPr>
        <p:blipFill>
          <a:blip r:embed="rId3">
            <a:alphaModFix/>
          </a:blip>
          <a:stretch>
            <a:fillRect/>
          </a:stretch>
        </p:blipFill>
        <p:spPr>
          <a:xfrm>
            <a:off x="1017225" y="1136002"/>
            <a:ext cx="7109550" cy="3695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Similarity от Spacy</a:t>
            </a:r>
            <a:endParaRPr/>
          </a:p>
        </p:txBody>
      </p:sp>
      <p:sp>
        <p:nvSpPr>
          <p:cNvPr id="155" name="Google Shape;155;p17"/>
          <p:cNvSpPr txBox="1"/>
          <p:nvPr>
            <p:ph idx="1" type="body"/>
          </p:nvPr>
        </p:nvSpPr>
        <p:spPr>
          <a:xfrm>
            <a:off x="819150" y="1529125"/>
            <a:ext cx="7505700" cy="31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Близость определяется сравнением между векторами слов. </a:t>
            </a:r>
            <a:r>
              <a:rPr lang="ru" sz="1100">
                <a:solidFill>
                  <a:srgbClr val="1A1E23"/>
                </a:solidFill>
                <a:highlight>
                  <a:srgbClr val="FFFFFF"/>
                </a:highlight>
                <a:latin typeface="Roboto"/>
                <a:ea typeface="Roboto"/>
                <a:cs typeface="Roboto"/>
                <a:sym typeface="Roboto"/>
              </a:rPr>
              <a:t>Вектора рассчитываются как среднее значение векторов каждого токена (слова). </a:t>
            </a:r>
            <a:r>
              <a:rPr lang="ru"/>
              <a:t>Spacy сравнивает два объекта и делает предположение, насколько они близки.</a:t>
            </a:r>
            <a:endParaRPr sz="1100">
              <a:solidFill>
                <a:srgbClr val="1A1E23"/>
              </a:solidFill>
              <a:highlight>
                <a:srgbClr val="FFFFFF"/>
              </a:highlight>
              <a:latin typeface="Roboto"/>
              <a:ea typeface="Roboto"/>
              <a:cs typeface="Roboto"/>
              <a:sym typeface="Roboto"/>
            </a:endParaRPr>
          </a:p>
          <a:p>
            <a:pPr indent="0" lvl="0" marL="0" rtl="0" algn="l">
              <a:spcBef>
                <a:spcPts val="1200"/>
              </a:spcBef>
              <a:spcAft>
                <a:spcPts val="0"/>
              </a:spcAft>
              <a:buNone/>
            </a:pPr>
            <a:r>
              <a:rPr lang="ru"/>
              <a:t>Необходимо загрузить правильную модель - large.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6" name="Google Shape;156;p17"/>
          <p:cNvPicPr preferRelativeResize="0"/>
          <p:nvPr/>
        </p:nvPicPr>
        <p:blipFill>
          <a:blip r:embed="rId3">
            <a:alphaModFix/>
          </a:blip>
          <a:stretch>
            <a:fillRect/>
          </a:stretch>
        </p:blipFill>
        <p:spPr>
          <a:xfrm>
            <a:off x="5159900" y="3611125"/>
            <a:ext cx="3407000" cy="102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Similarity от Spacy</a:t>
            </a:r>
            <a:endParaRPr/>
          </a:p>
        </p:txBody>
      </p:sp>
      <p:pic>
        <p:nvPicPr>
          <p:cNvPr id="162" name="Google Shape;162;p18"/>
          <p:cNvPicPr preferRelativeResize="0"/>
          <p:nvPr/>
        </p:nvPicPr>
        <p:blipFill>
          <a:blip r:embed="rId3">
            <a:alphaModFix/>
          </a:blip>
          <a:stretch>
            <a:fillRect/>
          </a:stretch>
        </p:blipFill>
        <p:spPr>
          <a:xfrm>
            <a:off x="407838" y="3239775"/>
            <a:ext cx="8328322" cy="540800"/>
          </a:xfrm>
          <a:prstGeom prst="rect">
            <a:avLst/>
          </a:prstGeom>
          <a:noFill/>
          <a:ln>
            <a:noFill/>
          </a:ln>
        </p:spPr>
      </p:pic>
      <p:pic>
        <p:nvPicPr>
          <p:cNvPr id="163" name="Google Shape;163;p18"/>
          <p:cNvPicPr preferRelativeResize="0"/>
          <p:nvPr/>
        </p:nvPicPr>
        <p:blipFill>
          <a:blip r:embed="rId4">
            <a:alphaModFix/>
          </a:blip>
          <a:stretch>
            <a:fillRect/>
          </a:stretch>
        </p:blipFill>
        <p:spPr>
          <a:xfrm>
            <a:off x="1108575" y="2100975"/>
            <a:ext cx="7134500" cy="696625"/>
          </a:xfrm>
          <a:prstGeom prst="rect">
            <a:avLst/>
          </a:prstGeom>
          <a:noFill/>
          <a:ln>
            <a:noFill/>
          </a:ln>
        </p:spPr>
      </p:pic>
      <p:sp>
        <p:nvSpPr>
          <p:cNvPr id="164" name="Google Shape;164;p18"/>
          <p:cNvSpPr txBox="1"/>
          <p:nvPr/>
        </p:nvSpPr>
        <p:spPr>
          <a:xfrm>
            <a:off x="1838600" y="4066150"/>
            <a:ext cx="5514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Calibri"/>
                <a:ea typeface="Calibri"/>
                <a:cs typeface="Calibri"/>
                <a:sym typeface="Calibri"/>
              </a:rPr>
              <a:t>Score высокий, но это обусловлено выбором слов (официальное описание фильма и его описание пользователем должны быть очень схожи)</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Sbert</a:t>
            </a:r>
            <a:endParaRPr/>
          </a:p>
        </p:txBody>
      </p:sp>
      <p:sp>
        <p:nvSpPr>
          <p:cNvPr id="170" name="Google Shape;170;p19"/>
          <p:cNvSpPr txBox="1"/>
          <p:nvPr>
            <p:ph idx="1" type="body"/>
          </p:nvPr>
        </p:nvSpPr>
        <p:spPr>
          <a:xfrm>
            <a:off x="753200" y="18002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200">
                <a:solidFill>
                  <a:srgbClr val="404040"/>
                </a:solidFill>
                <a:highlight>
                  <a:srgbClr val="FCFCFC"/>
                </a:highlight>
                <a:latin typeface="Arial"/>
                <a:ea typeface="Arial"/>
                <a:cs typeface="Arial"/>
                <a:sym typeface="Arial"/>
              </a:rPr>
              <a:t>Semantic search</a:t>
            </a:r>
            <a:r>
              <a:rPr lang="ru" sz="1200">
                <a:solidFill>
                  <a:srgbClr val="404040"/>
                </a:solidFill>
                <a:highlight>
                  <a:srgbClr val="FCFCFC"/>
                </a:highlight>
                <a:latin typeface="Arial"/>
                <a:ea typeface="Arial"/>
                <a:cs typeface="Arial"/>
                <a:sym typeface="Arial"/>
              </a:rPr>
              <a:t> seeks to improve search accuracy by understanding the content of the search query. In contrast to traditional search engines, that only finds documents based on lexical matches, semantic search can also find synonyms.</a:t>
            </a:r>
            <a:endParaRPr sz="1200">
              <a:solidFill>
                <a:srgbClr val="404040"/>
              </a:solidFill>
              <a:highlight>
                <a:srgbClr val="FCFCFC"/>
              </a:highlight>
              <a:latin typeface="Arial"/>
              <a:ea typeface="Arial"/>
              <a:cs typeface="Arial"/>
              <a:sym typeface="Arial"/>
            </a:endParaRPr>
          </a:p>
          <a:p>
            <a:pPr indent="0" lvl="0" marL="0" rtl="0" algn="l">
              <a:spcBef>
                <a:spcPts val="1200"/>
              </a:spcBef>
              <a:spcAft>
                <a:spcPts val="0"/>
              </a:spcAft>
              <a:buNone/>
            </a:pPr>
            <a:r>
              <a:rPr lang="ru" sz="1200">
                <a:solidFill>
                  <a:srgbClr val="404040"/>
                </a:solidFill>
                <a:highlight>
                  <a:srgbClr val="FCFCFC"/>
                </a:highlight>
                <a:latin typeface="Arial"/>
                <a:ea typeface="Arial"/>
                <a:cs typeface="Arial"/>
                <a:sym typeface="Arial"/>
              </a:rPr>
              <a:t>Pre-trained model:</a:t>
            </a:r>
            <a:endParaRPr sz="1200">
              <a:solidFill>
                <a:srgbClr val="404040"/>
              </a:solidFill>
              <a:highlight>
                <a:srgbClr val="FCFCFC"/>
              </a:highlight>
              <a:latin typeface="Arial"/>
              <a:ea typeface="Arial"/>
              <a:cs typeface="Arial"/>
              <a:sym typeface="Arial"/>
            </a:endParaRPr>
          </a:p>
          <a:p>
            <a:pPr indent="0" lvl="0" marL="0" rtl="0" algn="l">
              <a:spcBef>
                <a:spcPts val="1200"/>
              </a:spcBef>
              <a:spcAft>
                <a:spcPts val="0"/>
              </a:spcAft>
              <a:buNone/>
            </a:pPr>
            <a:r>
              <a:rPr lang="ru" sz="1200">
                <a:solidFill>
                  <a:srgbClr val="404040"/>
                </a:solidFill>
                <a:highlight>
                  <a:srgbClr val="FCFCFC"/>
                </a:highlight>
                <a:latin typeface="Arial"/>
                <a:ea typeface="Arial"/>
                <a:cs typeface="Arial"/>
                <a:sym typeface="Arial"/>
              </a:rPr>
              <a:t> </a:t>
            </a:r>
            <a:r>
              <a:rPr lang="ru" sz="1050">
                <a:solidFill>
                  <a:srgbClr val="CE9178"/>
                </a:solidFill>
                <a:highlight>
                  <a:srgbClr val="1E1E1E"/>
                </a:highlight>
                <a:latin typeface="Courier New"/>
                <a:ea typeface="Courier New"/>
                <a:cs typeface="Courier New"/>
                <a:sym typeface="Courier New"/>
              </a:rPr>
              <a:t>'paraphrase-multilingual-mpnet-base-v2'</a:t>
            </a:r>
            <a:endParaRPr sz="1050">
              <a:solidFill>
                <a:srgbClr val="CE9178"/>
              </a:solidFill>
              <a:highlight>
                <a:srgbClr val="1E1E1E"/>
              </a:highlight>
              <a:latin typeface="Courier New"/>
              <a:ea typeface="Courier New"/>
              <a:cs typeface="Courier New"/>
              <a:sym typeface="Courier New"/>
            </a:endParaRPr>
          </a:p>
          <a:p>
            <a:pPr indent="0" lvl="0" marL="0" rtl="0" algn="l">
              <a:spcBef>
                <a:spcPts val="1200"/>
              </a:spcBef>
              <a:spcAft>
                <a:spcPts val="1200"/>
              </a:spcAft>
              <a:buNone/>
            </a:pPr>
            <a:r>
              <a:t/>
            </a:r>
            <a:endParaRPr sz="1200">
              <a:solidFill>
                <a:srgbClr val="404040"/>
              </a:solidFill>
              <a:highlight>
                <a:srgbClr val="FCFCFC"/>
              </a:highlight>
              <a:latin typeface="Arial"/>
              <a:ea typeface="Arial"/>
              <a:cs typeface="Arial"/>
              <a:sym typeface="Arial"/>
            </a:endParaRPr>
          </a:p>
        </p:txBody>
      </p:sp>
      <p:pic>
        <p:nvPicPr>
          <p:cNvPr id="171" name="Google Shape;171;p19"/>
          <p:cNvPicPr preferRelativeResize="0"/>
          <p:nvPr/>
        </p:nvPicPr>
        <p:blipFill>
          <a:blip r:embed="rId3">
            <a:alphaModFix/>
          </a:blip>
          <a:stretch>
            <a:fillRect/>
          </a:stretch>
        </p:blipFill>
        <p:spPr>
          <a:xfrm>
            <a:off x="5083023" y="2571750"/>
            <a:ext cx="3562400" cy="2139075"/>
          </a:xfrm>
          <a:prstGeom prst="rect">
            <a:avLst/>
          </a:prstGeom>
          <a:noFill/>
          <a:ln>
            <a:noFill/>
          </a:ln>
        </p:spPr>
      </p:pic>
      <p:pic>
        <p:nvPicPr>
          <p:cNvPr id="172" name="Google Shape;172;p19"/>
          <p:cNvPicPr preferRelativeResize="0"/>
          <p:nvPr/>
        </p:nvPicPr>
        <p:blipFill>
          <a:blip r:embed="rId4">
            <a:alphaModFix/>
          </a:blip>
          <a:stretch>
            <a:fillRect/>
          </a:stretch>
        </p:blipFill>
        <p:spPr>
          <a:xfrm>
            <a:off x="753197" y="3590500"/>
            <a:ext cx="4252800" cy="112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Sbert</a:t>
            </a:r>
            <a:endParaRPr/>
          </a:p>
        </p:txBody>
      </p:sp>
      <p:pic>
        <p:nvPicPr>
          <p:cNvPr id="178" name="Google Shape;178;p20"/>
          <p:cNvPicPr preferRelativeResize="0"/>
          <p:nvPr/>
        </p:nvPicPr>
        <p:blipFill>
          <a:blip r:embed="rId3">
            <a:alphaModFix/>
          </a:blip>
          <a:stretch>
            <a:fillRect/>
          </a:stretch>
        </p:blipFill>
        <p:spPr>
          <a:xfrm>
            <a:off x="565863" y="3139850"/>
            <a:ext cx="7847426" cy="848375"/>
          </a:xfrm>
          <a:prstGeom prst="rect">
            <a:avLst/>
          </a:prstGeom>
          <a:noFill/>
          <a:ln>
            <a:noFill/>
          </a:ln>
        </p:spPr>
      </p:pic>
      <p:pic>
        <p:nvPicPr>
          <p:cNvPr id="179" name="Google Shape;179;p20"/>
          <p:cNvPicPr preferRelativeResize="0"/>
          <p:nvPr/>
        </p:nvPicPr>
        <p:blipFill>
          <a:blip r:embed="rId4">
            <a:alphaModFix/>
          </a:blip>
          <a:stretch>
            <a:fillRect/>
          </a:stretch>
        </p:blipFill>
        <p:spPr>
          <a:xfrm>
            <a:off x="1840898" y="1948575"/>
            <a:ext cx="5694283" cy="848375"/>
          </a:xfrm>
          <a:prstGeom prst="rect">
            <a:avLst/>
          </a:prstGeom>
          <a:noFill/>
          <a:ln>
            <a:noFill/>
          </a:ln>
        </p:spPr>
      </p:pic>
      <p:sp>
        <p:nvSpPr>
          <p:cNvPr id="180" name="Google Shape;180;p20"/>
          <p:cNvSpPr txBox="1"/>
          <p:nvPr/>
        </p:nvSpPr>
        <p:spPr>
          <a:xfrm>
            <a:off x="1463488" y="4185625"/>
            <a:ext cx="644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Calibri"/>
                <a:ea typeface="Calibri"/>
                <a:cs typeface="Calibri"/>
                <a:sym typeface="Calibri"/>
              </a:rPr>
              <a:t>Score ниже, но появляется бОльшая свобода в выборе слов и конструкций для описания фильма.</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Дальнейшее развитие проекта</a:t>
            </a:r>
            <a:endParaRPr/>
          </a:p>
        </p:txBody>
      </p:sp>
      <p:sp>
        <p:nvSpPr>
          <p:cNvPr id="186" name="Google Shape;186;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ru"/>
              <a:t>Попробовать другие модели и сравнить полученные метрики.</a:t>
            </a:r>
            <a:endParaRPr/>
          </a:p>
          <a:p>
            <a:pPr indent="-311150" lvl="0" marL="457200" rtl="0" algn="l">
              <a:spcBef>
                <a:spcPts val="0"/>
              </a:spcBef>
              <a:spcAft>
                <a:spcPts val="0"/>
              </a:spcAft>
              <a:buSzPts val="1300"/>
              <a:buChar char="-"/>
            </a:pPr>
            <a:r>
              <a:rPr lang="ru"/>
              <a:t>Дообучить модель (для этого использовать собрать по ~5 коротких описаний).</a:t>
            </a:r>
            <a:endParaRPr/>
          </a:p>
          <a:p>
            <a:pPr indent="-311150" lvl="0" marL="457200" rtl="0" algn="l">
              <a:spcBef>
                <a:spcPts val="0"/>
              </a:spcBef>
              <a:spcAft>
                <a:spcPts val="0"/>
              </a:spcAft>
              <a:buSzPts val="1300"/>
              <a:buChar char="-"/>
            </a:pPr>
            <a:r>
              <a:rPr lang="ru"/>
              <a:t>Ускорить модель.</a:t>
            </a:r>
            <a:endParaRPr/>
          </a:p>
          <a:p>
            <a:pPr indent="-311150" lvl="0" marL="457200" rtl="0" algn="l">
              <a:spcBef>
                <a:spcPts val="0"/>
              </a:spcBef>
              <a:spcAft>
                <a:spcPts val="0"/>
              </a:spcAft>
              <a:buSzPts val="1300"/>
              <a:buChar char="-"/>
            </a:pPr>
            <a:r>
              <a:rPr lang="ru"/>
              <a:t>Добавить признаки, по которым будет составляться список для пользователя.</a:t>
            </a:r>
            <a:endParaRPr/>
          </a:p>
          <a:p>
            <a:pPr indent="-311150" lvl="0" marL="457200" rtl="0" algn="l">
              <a:spcBef>
                <a:spcPts val="0"/>
              </a:spcBef>
              <a:spcAft>
                <a:spcPts val="0"/>
              </a:spcAft>
              <a:buSzPts val="1300"/>
              <a:buChar char="-"/>
            </a:pPr>
            <a:r>
              <a:rPr lang="ru"/>
              <a:t>Спарсить полноценный датасет.</a:t>
            </a:r>
            <a:endParaRPr/>
          </a:p>
          <a:p>
            <a:pPr indent="-311150" lvl="0" marL="457200" rtl="0" algn="l">
              <a:spcBef>
                <a:spcPts val="0"/>
              </a:spcBef>
              <a:spcAft>
                <a:spcPts val="0"/>
              </a:spcAft>
              <a:buSzPts val="1300"/>
              <a:buChar char="-"/>
            </a:pPr>
            <a:r>
              <a:rPr lang="ru"/>
              <a:t>Сделать чат-бота.</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