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16"/>
  </p:notesMasterIdLst>
  <p:sldIdLst>
    <p:sldId id="256" r:id="rId2"/>
    <p:sldId id="263" r:id="rId3"/>
    <p:sldId id="257" r:id="rId4"/>
    <p:sldId id="266" r:id="rId5"/>
    <p:sldId id="258" r:id="rId6"/>
    <p:sldId id="260" r:id="rId7"/>
    <p:sldId id="265" r:id="rId8"/>
    <p:sldId id="259" r:id="rId9"/>
    <p:sldId id="269" r:id="rId10"/>
    <p:sldId id="267" r:id="rId11"/>
    <p:sldId id="264" r:id="rId12"/>
    <p:sldId id="268"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01"/>
    <p:restoredTop sz="89932"/>
  </p:normalViewPr>
  <p:slideViewPr>
    <p:cSldViewPr snapToGrid="0" snapToObjects="1">
      <p:cViewPr varScale="1">
        <p:scale>
          <a:sx n="115" d="100"/>
          <a:sy n="115" d="100"/>
        </p:scale>
        <p:origin x="720" y="184"/>
      </p:cViewPr>
      <p:guideLst/>
    </p:cSldViewPr>
  </p:slideViewPr>
  <p:notesTextViewPr>
    <p:cViewPr>
      <p:scale>
        <a:sx n="1" d="1"/>
        <a:sy n="1" d="1"/>
      </p:scale>
      <p:origin x="0" y="-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FAB7-A7C0-6E45-B78E-5FDB81C7843B}" type="datetimeFigureOut">
              <a:rPr lang="en-US" smtClean="0"/>
              <a:t>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3D874-D54A-734A-BDC6-E6BE85812225}" type="slidenum">
              <a:rPr lang="en-US" smtClean="0"/>
              <a:t>‹#›</a:t>
            </a:fld>
            <a:endParaRPr lang="en-US"/>
          </a:p>
        </p:txBody>
      </p:sp>
    </p:spTree>
    <p:extLst>
      <p:ext uri="{BB962C8B-B14F-4D97-AF65-F5344CB8AC3E}">
        <p14:creationId xmlns:p14="http://schemas.microsoft.com/office/powerpoint/2010/main" val="14912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a:t>
            </a:fld>
            <a:endParaRPr lang="en-US"/>
          </a:p>
        </p:txBody>
      </p:sp>
    </p:spTree>
    <p:extLst>
      <p:ext uri="{BB962C8B-B14F-4D97-AF65-F5344CB8AC3E}">
        <p14:creationId xmlns:p14="http://schemas.microsoft.com/office/powerpoint/2010/main" val="285185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Siara</a:t>
            </a:r>
            <a:endParaRPr lang="en-US" dirty="0"/>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We noticed a large spike in purchasing items that can be used for home entertainment. </a:t>
            </a:r>
          </a:p>
          <a:p>
            <a:r>
              <a:rPr lang="en-US" dirty="0">
                <a:latin typeface="Tahoma" panose="020B0604030504040204" pitchFamily="34" charset="0"/>
                <a:ea typeface="Tahoma" panose="020B0604030504040204" pitchFamily="34" charset="0"/>
                <a:cs typeface="Tahoma" panose="020B0604030504040204" pitchFamily="34" charset="0"/>
              </a:rPr>
              <a:t>You can use these types of items for fun without needing to be in a large group. </a:t>
            </a:r>
          </a:p>
        </p:txBody>
      </p:sp>
      <p:sp>
        <p:nvSpPr>
          <p:cNvPr id="4" name="Slide Number Placeholder 3"/>
          <p:cNvSpPr>
            <a:spLocks noGrp="1"/>
          </p:cNvSpPr>
          <p:nvPr>
            <p:ph type="sldNum" sz="quarter" idx="5"/>
          </p:nvPr>
        </p:nvSpPr>
        <p:spPr/>
        <p:txBody>
          <a:bodyPr/>
          <a:lstStyle/>
          <a:p>
            <a:fld id="{6BB3D874-D54A-734A-BDC6-E6BE85812225}" type="slidenum">
              <a:rPr lang="en-US" smtClean="0"/>
              <a:t>10</a:t>
            </a:fld>
            <a:endParaRPr lang="en-US"/>
          </a:p>
        </p:txBody>
      </p:sp>
    </p:spTree>
    <p:extLst>
      <p:ext uri="{BB962C8B-B14F-4D97-AF65-F5344CB8AC3E}">
        <p14:creationId xmlns:p14="http://schemas.microsoft.com/office/powerpoint/2010/main" val="1392474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11</a:t>
            </a:fld>
            <a:endParaRPr lang="en-US"/>
          </a:p>
        </p:txBody>
      </p:sp>
    </p:spTree>
    <p:extLst>
      <p:ext uri="{BB962C8B-B14F-4D97-AF65-F5344CB8AC3E}">
        <p14:creationId xmlns:p14="http://schemas.microsoft.com/office/powerpoint/2010/main" val="3034710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Note from Siara: I added a tobacco graph in case we are short on time, but I don’t think we will be. It’s a just-in-case and we can delete it if we don’t need it.</a:t>
            </a:r>
          </a:p>
        </p:txBody>
      </p:sp>
      <p:sp>
        <p:nvSpPr>
          <p:cNvPr id="4" name="Slide Number Placeholder 3"/>
          <p:cNvSpPr>
            <a:spLocks noGrp="1"/>
          </p:cNvSpPr>
          <p:nvPr>
            <p:ph type="sldNum" sz="quarter" idx="5"/>
          </p:nvPr>
        </p:nvSpPr>
        <p:spPr/>
        <p:txBody>
          <a:bodyPr/>
          <a:lstStyle/>
          <a:p>
            <a:fld id="{6BB3D874-D54A-734A-BDC6-E6BE85812225}" type="slidenum">
              <a:rPr lang="en-US" smtClean="0"/>
              <a:t>12</a:t>
            </a:fld>
            <a:endParaRPr lang="en-US"/>
          </a:p>
        </p:txBody>
      </p:sp>
    </p:spTree>
    <p:extLst>
      <p:ext uri="{BB962C8B-B14F-4D97-AF65-F5344CB8AC3E}">
        <p14:creationId xmlns:p14="http://schemas.microsoft.com/office/powerpoint/2010/main" val="3577662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13</a:t>
            </a:fld>
            <a:endParaRPr lang="en-US"/>
          </a:p>
        </p:txBody>
      </p:sp>
    </p:spTree>
    <p:extLst>
      <p:ext uri="{BB962C8B-B14F-4D97-AF65-F5344CB8AC3E}">
        <p14:creationId xmlns:p14="http://schemas.microsoft.com/office/powerpoint/2010/main" val="3765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Conclusions – how to prepare for for an apocalypse (what items to have on hand) and then how to thrive post apocalypse economy</a:t>
            </a:r>
          </a:p>
          <a:p>
            <a:r>
              <a:rPr lang="en-US" dirty="0"/>
              <a:t>Mention items to barter</a:t>
            </a:r>
          </a:p>
          <a:p>
            <a:endParaRPr lang="en-US" dirty="0"/>
          </a:p>
          <a:p>
            <a:r>
              <a:rPr lang="en-US" dirty="0"/>
              <a:t>Notes from Siara:</a:t>
            </a:r>
          </a:p>
          <a:p>
            <a:r>
              <a:rPr lang="en-US" dirty="0">
                <a:latin typeface="Tahoma" panose="020B0604030504040204" pitchFamily="34" charset="0"/>
                <a:ea typeface="Tahoma" panose="020B0604030504040204" pitchFamily="34" charset="0"/>
                <a:cs typeface="Tahoma" panose="020B0604030504040204" pitchFamily="34" charset="0"/>
              </a:rPr>
              <a:t>First question: Items to include in a Doomsday Bunker:</a:t>
            </a:r>
          </a:p>
          <a:p>
            <a:r>
              <a:rPr lang="en-US" dirty="0">
                <a:latin typeface="Tahoma" panose="020B0604030504040204" pitchFamily="34" charset="0"/>
                <a:ea typeface="Tahoma" panose="020B0604030504040204" pitchFamily="34" charset="0"/>
                <a:cs typeface="Tahoma" panose="020B0604030504040204" pitchFamily="34" charset="0"/>
              </a:rPr>
              <a:t>Food, Household Cleaning Products, Household Paper Products</a:t>
            </a:r>
          </a:p>
          <a:p>
            <a:r>
              <a:rPr lang="en-US" dirty="0">
                <a:latin typeface="Tahoma" panose="020B0604030504040204" pitchFamily="34" charset="0"/>
                <a:ea typeface="Tahoma" panose="020B0604030504040204" pitchFamily="34" charset="0"/>
                <a:cs typeface="Tahoma" panose="020B0604030504040204" pitchFamily="34" charset="0"/>
              </a:rPr>
              <a:t>Second question: Items to buy while others are panicking:</a:t>
            </a:r>
          </a:p>
          <a:p>
            <a:r>
              <a:rPr lang="en-US" dirty="0">
                <a:latin typeface="Tahoma" panose="020B0604030504040204" pitchFamily="34" charset="0"/>
                <a:ea typeface="Tahoma" panose="020B0604030504040204" pitchFamily="34" charset="0"/>
                <a:cs typeface="Tahoma" panose="020B0604030504040204" pitchFamily="34" charset="0"/>
              </a:rPr>
              <a:t>At-home productivity items, at-home comfort items, at-home entertainment items</a:t>
            </a:r>
          </a:p>
        </p:txBody>
      </p:sp>
      <p:sp>
        <p:nvSpPr>
          <p:cNvPr id="4" name="Slide Number Placeholder 3"/>
          <p:cNvSpPr>
            <a:spLocks noGrp="1"/>
          </p:cNvSpPr>
          <p:nvPr>
            <p:ph type="sldNum" sz="quarter" idx="5"/>
          </p:nvPr>
        </p:nvSpPr>
        <p:spPr/>
        <p:txBody>
          <a:bodyPr/>
          <a:lstStyle/>
          <a:p>
            <a:fld id="{6BB3D874-D54A-734A-BDC6-E6BE85812225}" type="slidenum">
              <a:rPr lang="en-US" smtClean="0"/>
              <a:t>14</a:t>
            </a:fld>
            <a:endParaRPr lang="en-US"/>
          </a:p>
        </p:txBody>
      </p:sp>
    </p:spTree>
    <p:extLst>
      <p:ext uri="{BB962C8B-B14F-4D97-AF65-F5344CB8AC3E}">
        <p14:creationId xmlns:p14="http://schemas.microsoft.com/office/powerpoint/2010/main" val="42371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t>
            </a:r>
          </a:p>
          <a:p>
            <a:r>
              <a:rPr lang="en-US" dirty="0"/>
              <a:t>Hypothesis - </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2</a:t>
            </a:fld>
            <a:endParaRPr lang="en-US"/>
          </a:p>
        </p:txBody>
      </p:sp>
    </p:spTree>
    <p:extLst>
      <p:ext uri="{BB962C8B-B14F-4D97-AF65-F5344CB8AC3E}">
        <p14:creationId xmlns:p14="http://schemas.microsoft.com/office/powerpoint/2010/main" val="122055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&amp; Danica</a:t>
            </a:r>
          </a:p>
          <a:p>
            <a:endParaRPr lang="en-US" dirty="0"/>
          </a:p>
          <a:p>
            <a:r>
              <a:rPr lang="en-US" dirty="0"/>
              <a:t>Danica – how we chose the data and cleansed data</a:t>
            </a:r>
          </a:p>
          <a:p>
            <a:endParaRPr lang="en-US" dirty="0"/>
          </a:p>
          <a:p>
            <a:r>
              <a:rPr lang="en-US" dirty="0"/>
              <a:t>Stacey: </a:t>
            </a:r>
          </a:p>
          <a:p>
            <a:r>
              <a:rPr lang="en-US" dirty="0"/>
              <a:t>Hypothesis - </a:t>
            </a:r>
          </a:p>
          <a:p>
            <a:r>
              <a:rPr lang="en-US" u="none" dirty="0"/>
              <a:t>Over the past 5 years we saw categories grew at </a:t>
            </a:r>
            <a:r>
              <a:rPr lang="en-US" u="none" dirty="0" err="1"/>
              <a:t>ave</a:t>
            </a:r>
            <a:r>
              <a:rPr lang="en-US" u="none" dirty="0"/>
              <a:t> rate of :</a:t>
            </a:r>
          </a:p>
          <a:p>
            <a:r>
              <a:rPr lang="en-US" u="none" dirty="0"/>
              <a:t>Durable goods: 6.24%</a:t>
            </a:r>
          </a:p>
          <a:p>
            <a:r>
              <a:rPr lang="en-US" u="none" dirty="0"/>
              <a:t>Nondurable: 2.58%</a:t>
            </a:r>
          </a:p>
          <a:p>
            <a:r>
              <a:rPr lang="en-US" u="none" dirty="0"/>
              <a:t>Services: 2.14%</a:t>
            </a:r>
          </a:p>
          <a:p>
            <a:endParaRPr lang="en-US" u="none" dirty="0"/>
          </a:p>
          <a:p>
            <a:endParaRPr lang="en-US" dirty="0"/>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3</a:t>
            </a:fld>
            <a:endParaRPr lang="en-US"/>
          </a:p>
        </p:txBody>
      </p:sp>
    </p:spTree>
    <p:extLst>
      <p:ext uri="{BB962C8B-B14F-4D97-AF65-F5344CB8AC3E}">
        <p14:creationId xmlns:p14="http://schemas.microsoft.com/office/powerpoint/2010/main" val="216147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4</a:t>
            </a:fld>
            <a:endParaRPr lang="en-US"/>
          </a:p>
        </p:txBody>
      </p:sp>
    </p:spTree>
    <p:extLst>
      <p:ext uri="{BB962C8B-B14F-4D97-AF65-F5344CB8AC3E}">
        <p14:creationId xmlns:p14="http://schemas.microsoft.com/office/powerpoint/2010/main" val="319285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Non-durable</a:t>
            </a:r>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Prescription &amp; non-prescription drugs</a:t>
            </a:r>
          </a:p>
          <a:p>
            <a:r>
              <a:rPr lang="en-US" dirty="0">
                <a:latin typeface="Tahoma" panose="020B0604030504040204" pitchFamily="34" charset="0"/>
                <a:ea typeface="Tahoma" panose="020B0604030504040204" pitchFamily="34" charset="0"/>
                <a:cs typeface="Tahoma" panose="020B0604030504040204" pitchFamily="34" charset="0"/>
              </a:rPr>
              <a:t>Cleaning supplies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Question from Siara: Would it make more sense to include the food purchase graph instead of the gasoline graph? The food graph has a similar shape to the other two graphs, and I feel like that is an important trend we noticed that we haven’t really highlighted. I added a graph but we can definitely delete it if it doesn’t make sense.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5</a:t>
            </a:fld>
            <a:endParaRPr lang="en-US"/>
          </a:p>
        </p:txBody>
      </p:sp>
    </p:spTree>
    <p:extLst>
      <p:ext uri="{BB962C8B-B14F-4D97-AF65-F5344CB8AC3E}">
        <p14:creationId xmlns:p14="http://schemas.microsoft.com/office/powerpoint/2010/main" val="38311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6</a:t>
            </a:fld>
            <a:endParaRPr lang="en-US"/>
          </a:p>
        </p:txBody>
      </p:sp>
    </p:spTree>
    <p:extLst>
      <p:ext uri="{BB962C8B-B14F-4D97-AF65-F5344CB8AC3E}">
        <p14:creationId xmlns:p14="http://schemas.microsoft.com/office/powerpoint/2010/main" val="1791772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We noticed purchasing spikes in 3 main categories:</a:t>
            </a:r>
          </a:p>
          <a:p>
            <a:r>
              <a:rPr lang="en-US" dirty="0"/>
              <a:t>Productivity</a:t>
            </a:r>
          </a:p>
          <a:p>
            <a:r>
              <a:rPr lang="en-US" dirty="0"/>
              <a:t>Comfort</a:t>
            </a:r>
          </a:p>
          <a:p>
            <a:r>
              <a:rPr lang="en-US"/>
              <a:t>Entertainment</a:t>
            </a:r>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7</a:t>
            </a:fld>
            <a:endParaRPr lang="en-US"/>
          </a:p>
        </p:txBody>
      </p:sp>
    </p:spTree>
    <p:extLst>
      <p:ext uri="{BB962C8B-B14F-4D97-AF65-F5344CB8AC3E}">
        <p14:creationId xmlns:p14="http://schemas.microsoft.com/office/powerpoint/2010/main" val="382112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Siara</a:t>
            </a:r>
          </a:p>
          <a:p>
            <a:endParaRPr lang="en-US" dirty="0"/>
          </a:p>
          <a:p>
            <a:r>
              <a:rPr lang="en-US" dirty="0"/>
              <a:t>As people adjust to life in an apocalyptic world where they do not get to venture out of the house as much, they need to find ways to stay productive. These purchasing trends reflect this.</a:t>
            </a:r>
          </a:p>
        </p:txBody>
      </p:sp>
      <p:sp>
        <p:nvSpPr>
          <p:cNvPr id="4" name="Slide Number Placeholder 3"/>
          <p:cNvSpPr>
            <a:spLocks noGrp="1"/>
          </p:cNvSpPr>
          <p:nvPr>
            <p:ph type="sldNum" sz="quarter" idx="5"/>
          </p:nvPr>
        </p:nvSpPr>
        <p:spPr/>
        <p:txBody>
          <a:bodyPr/>
          <a:lstStyle/>
          <a:p>
            <a:fld id="{6BB3D874-D54A-734A-BDC6-E6BE85812225}" type="slidenum">
              <a:rPr lang="en-US" smtClean="0"/>
              <a:t>8</a:t>
            </a:fld>
            <a:endParaRPr lang="en-US"/>
          </a:p>
        </p:txBody>
      </p:sp>
    </p:spTree>
    <p:extLst>
      <p:ext uri="{BB962C8B-B14F-4D97-AF65-F5344CB8AC3E}">
        <p14:creationId xmlns:p14="http://schemas.microsoft.com/office/powerpoint/2010/main" val="160637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people are spending more time at home, they want to feel comfortable and safe.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9</a:t>
            </a:fld>
            <a:endParaRPr lang="en-US"/>
          </a:p>
        </p:txBody>
      </p:sp>
    </p:spTree>
    <p:extLst>
      <p:ext uri="{BB962C8B-B14F-4D97-AF65-F5344CB8AC3E}">
        <p14:creationId xmlns:p14="http://schemas.microsoft.com/office/powerpoint/2010/main" val="119328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120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31900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61088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7086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6199B-DC93-8D4E-9094-148FC2EB01F2}" type="datetimeFigureOut">
              <a:rPr lang="en-US" smtClean="0"/>
              <a:t>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9514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339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6199B-DC93-8D4E-9094-148FC2EB01F2}" type="datetimeFigureOut">
              <a:rPr lang="en-US" smtClean="0"/>
              <a:t>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4254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6199B-DC93-8D4E-9094-148FC2EB01F2}" type="datetimeFigureOut">
              <a:rPr lang="en-US" smtClean="0"/>
              <a:t>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48340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6199B-DC93-8D4E-9094-148FC2EB01F2}" type="datetimeFigureOut">
              <a:rPr lang="en-US" smtClean="0"/>
              <a:t>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00921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503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1114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6199B-DC93-8D4E-9094-148FC2EB01F2}" type="datetimeFigureOut">
              <a:rPr lang="en-US" smtClean="0"/>
              <a:t>11/8/20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F8F9-2463-A647-9DBF-E067AA1F264D}" type="slidenum">
              <a:rPr lang="en-US" smtClean="0"/>
              <a:t>‹#›</a:t>
            </a:fld>
            <a:endParaRPr lang="en-US"/>
          </a:p>
        </p:txBody>
      </p:sp>
    </p:spTree>
    <p:extLst>
      <p:ext uri="{BB962C8B-B14F-4D97-AF65-F5344CB8AC3E}">
        <p14:creationId xmlns:p14="http://schemas.microsoft.com/office/powerpoint/2010/main" val="28947176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hop">
            <a:extLst>
              <a:ext uri="{FF2B5EF4-FFF2-40B4-BE49-F238E27FC236}">
                <a16:creationId xmlns:a16="http://schemas.microsoft.com/office/drawing/2014/main" id="{D2E37BD7-9DD7-4894-80D7-6B3D90F1B9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66"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5" name="Title 4">
            <a:extLst>
              <a:ext uri="{FF2B5EF4-FFF2-40B4-BE49-F238E27FC236}">
                <a16:creationId xmlns:a16="http://schemas.microsoft.com/office/drawing/2014/main" id="{CCBEE872-FDFD-6946-AF66-6C112EFD5269}"/>
              </a:ext>
            </a:extLst>
          </p:cNvPr>
          <p:cNvSpPr>
            <a:spLocks noGrp="1"/>
          </p:cNvSpPr>
          <p:nvPr>
            <p:ph type="ctrTitle"/>
          </p:nvPr>
        </p:nvSpPr>
        <p:spPr>
          <a:xfrm>
            <a:off x="4162423" y="240620"/>
            <a:ext cx="7217229" cy="3923166"/>
          </a:xfrm>
        </p:spPr>
        <p:txBody>
          <a:bodyPr>
            <a:normAutofit/>
          </a:bodyPr>
          <a:lstStyle/>
          <a:p>
            <a:r>
              <a:rPr lang="en-US" sz="5400" b="1" dirty="0">
                <a:latin typeface="Tahoma" panose="020B0604030504040204" pitchFamily="34" charset="0"/>
                <a:ea typeface="Tahoma" panose="020B0604030504040204" pitchFamily="34" charset="0"/>
                <a:cs typeface="Tahoma" panose="020B0604030504040204" pitchFamily="34" charset="0"/>
              </a:rPr>
              <a:t>How to thrive in a post Zombie-Apocalyptic world</a:t>
            </a:r>
          </a:p>
        </p:txBody>
      </p:sp>
      <p:sp>
        <p:nvSpPr>
          <p:cNvPr id="8" name="Subtitle 7">
            <a:extLst>
              <a:ext uri="{FF2B5EF4-FFF2-40B4-BE49-F238E27FC236}">
                <a16:creationId xmlns:a16="http://schemas.microsoft.com/office/drawing/2014/main" id="{0AC08285-42D4-9C45-B3EB-20482793DA92}"/>
              </a:ext>
            </a:extLst>
          </p:cNvPr>
          <p:cNvSpPr>
            <a:spLocks noGrp="1"/>
          </p:cNvSpPr>
          <p:nvPr>
            <p:ph type="subTitle" idx="1"/>
          </p:nvPr>
        </p:nvSpPr>
        <p:spPr>
          <a:xfrm>
            <a:off x="5402032" y="4330349"/>
            <a:ext cx="5652409" cy="1993117"/>
          </a:xfrm>
        </p:spPr>
        <p:txBody>
          <a:bodyPr>
            <a:normAutofit fontScale="92500" lnSpcReduction="20000"/>
          </a:bodyPr>
          <a:lstStyle/>
          <a:p>
            <a:r>
              <a:rPr lang="en-US" sz="2600" dirty="0"/>
              <a:t>U of O Data Analytics Bootcamp</a:t>
            </a:r>
          </a:p>
          <a:p>
            <a:r>
              <a:rPr lang="en-US" sz="2600" dirty="0"/>
              <a:t>November 2020</a:t>
            </a:r>
          </a:p>
          <a:p>
            <a:endParaRPr lang="en-US" sz="2600" dirty="0"/>
          </a:p>
          <a:p>
            <a:r>
              <a:rPr lang="en-US" sz="2600" dirty="0"/>
              <a:t>Danica Tiegs, Lauren Gardner, </a:t>
            </a:r>
          </a:p>
          <a:p>
            <a:r>
              <a:rPr lang="en-US" sz="2600" dirty="0"/>
              <a:t>Siara Leininger, Stacey Wai</a:t>
            </a:r>
          </a:p>
          <a:p>
            <a:endParaRPr lang="en-US" dirty="0"/>
          </a:p>
        </p:txBody>
      </p:sp>
    </p:spTree>
    <p:extLst>
      <p:ext uri="{BB962C8B-B14F-4D97-AF65-F5344CB8AC3E}">
        <p14:creationId xmlns:p14="http://schemas.microsoft.com/office/powerpoint/2010/main" val="68192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52C-7AB8-4842-9CC9-20E991098D71}"/>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entertained in a new world</a:t>
            </a:r>
          </a:p>
        </p:txBody>
      </p:sp>
      <p:pic>
        <p:nvPicPr>
          <p:cNvPr id="10" name="Picture 9" descr="Chart, line chart&#10;&#10;Description automatically generated">
            <a:extLst>
              <a:ext uri="{FF2B5EF4-FFF2-40B4-BE49-F238E27FC236}">
                <a16:creationId xmlns:a16="http://schemas.microsoft.com/office/drawing/2014/main" id="{CF847E69-6685-3C4F-A836-D0DFF3501625}"/>
              </a:ext>
            </a:extLst>
          </p:cNvPr>
          <p:cNvPicPr>
            <a:picLocks noChangeAspect="1"/>
          </p:cNvPicPr>
          <p:nvPr/>
        </p:nvPicPr>
        <p:blipFill>
          <a:blip r:embed="rId3"/>
          <a:stretch>
            <a:fillRect/>
          </a:stretch>
        </p:blipFill>
        <p:spPr>
          <a:xfrm>
            <a:off x="6324600" y="1690688"/>
            <a:ext cx="5486399" cy="3657599"/>
          </a:xfrm>
          <a:prstGeom prst="rect">
            <a:avLst/>
          </a:prstGeom>
        </p:spPr>
      </p:pic>
      <p:pic>
        <p:nvPicPr>
          <p:cNvPr id="9" name="Picture 8">
            <a:extLst>
              <a:ext uri="{FF2B5EF4-FFF2-40B4-BE49-F238E27FC236}">
                <a16:creationId xmlns:a16="http://schemas.microsoft.com/office/drawing/2014/main" id="{2F0F607E-B40B-F343-B5B2-84241F89A275}"/>
              </a:ext>
            </a:extLst>
          </p:cNvPr>
          <p:cNvPicPr>
            <a:picLocks noChangeAspect="1"/>
          </p:cNvPicPr>
          <p:nvPr/>
        </p:nvPicPr>
        <p:blipFill>
          <a:blip r:embed="rId4"/>
          <a:stretch>
            <a:fillRect/>
          </a:stretch>
        </p:blipFill>
        <p:spPr>
          <a:xfrm>
            <a:off x="838200" y="1690687"/>
            <a:ext cx="5486400" cy="3657600"/>
          </a:xfrm>
          <a:prstGeom prst="rect">
            <a:avLst/>
          </a:prstGeom>
        </p:spPr>
      </p:pic>
    </p:spTree>
    <p:extLst>
      <p:ext uri="{BB962C8B-B14F-4D97-AF65-F5344CB8AC3E}">
        <p14:creationId xmlns:p14="http://schemas.microsoft.com/office/powerpoint/2010/main" val="372754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distressed Red Angus cow appears wet at a market.">
            <a:extLst>
              <a:ext uri="{FF2B5EF4-FFF2-40B4-BE49-F238E27FC236}">
                <a16:creationId xmlns:a16="http://schemas.microsoft.com/office/drawing/2014/main" id="{B6A6BB38-6401-0F48-BD4D-DA6E6CEF599D}"/>
              </a:ext>
            </a:extLst>
          </p:cNvPr>
          <p:cNvPicPr>
            <a:picLocks noChangeAspect="1" noChangeArrowheads="1"/>
          </p:cNvPicPr>
          <p:nvPr/>
        </p:nvPicPr>
        <p:blipFill>
          <a:blip r:embed="rId3">
            <a:alphaModFix amt="66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D5E9C-2BFD-6E45-AA33-75562E1CD8FD}"/>
              </a:ext>
            </a:extLst>
          </p:cNvPr>
          <p:cNvSpPr/>
          <p:nvPr/>
        </p:nvSpPr>
        <p:spPr>
          <a:xfrm>
            <a:off x="6027964" y="2671989"/>
            <a:ext cx="5861956" cy="3820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75889B-88D4-8245-A1DD-B3106510A35E}"/>
              </a:ext>
            </a:extLst>
          </p:cNvPr>
          <p:cNvSpPr/>
          <p:nvPr/>
        </p:nvSpPr>
        <p:spPr>
          <a:xfrm>
            <a:off x="334738" y="1396774"/>
            <a:ext cx="5295901" cy="382088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8E7BE8B-CF06-7F42-AF33-203B32F49974}"/>
              </a:ext>
            </a:extLst>
          </p:cNvPr>
          <p:cNvSpPr>
            <a:spLocks noGrp="1"/>
          </p:cNvSpPr>
          <p:nvPr>
            <p:ph type="title"/>
          </p:nvPr>
        </p:nvSpPr>
        <p:spPr>
          <a:xfrm>
            <a:off x="778324" y="10431"/>
            <a:ext cx="5317676" cy="1325563"/>
          </a:xfrm>
        </p:spPr>
        <p:txBody>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Meat Trends</a:t>
            </a:r>
          </a:p>
        </p:txBody>
      </p:sp>
      <p:pic>
        <p:nvPicPr>
          <p:cNvPr id="7" name="Picture 6" descr="Chart, line chart&#10;&#10;Description automatically generated">
            <a:extLst>
              <a:ext uri="{FF2B5EF4-FFF2-40B4-BE49-F238E27FC236}">
                <a16:creationId xmlns:a16="http://schemas.microsoft.com/office/drawing/2014/main" id="{605BD36C-A7C5-4646-B273-D63CEE4F75FA}"/>
              </a:ext>
            </a:extLst>
          </p:cNvPr>
          <p:cNvPicPr>
            <a:picLocks noChangeAspect="1"/>
          </p:cNvPicPr>
          <p:nvPr/>
        </p:nvPicPr>
        <p:blipFill>
          <a:blip r:embed="rId4"/>
          <a:stretch>
            <a:fillRect/>
          </a:stretch>
        </p:blipFill>
        <p:spPr>
          <a:xfrm>
            <a:off x="334738" y="1396774"/>
            <a:ext cx="5486400" cy="3657600"/>
          </a:xfrm>
          <a:prstGeom prst="rect">
            <a:avLst/>
          </a:prstGeom>
        </p:spPr>
      </p:pic>
      <p:pic>
        <p:nvPicPr>
          <p:cNvPr id="9" name="Picture 8" descr="Chart, line chart&#10;&#10;Description automatically generated">
            <a:extLst>
              <a:ext uri="{FF2B5EF4-FFF2-40B4-BE49-F238E27FC236}">
                <a16:creationId xmlns:a16="http://schemas.microsoft.com/office/drawing/2014/main" id="{3B18F08C-F387-7D42-AB21-5FEC6AB34883}"/>
              </a:ext>
            </a:extLst>
          </p:cNvPr>
          <p:cNvPicPr>
            <a:picLocks noChangeAspect="1"/>
          </p:cNvPicPr>
          <p:nvPr/>
        </p:nvPicPr>
        <p:blipFill>
          <a:blip r:embed="rId5"/>
          <a:stretch>
            <a:fillRect/>
          </a:stretch>
        </p:blipFill>
        <p:spPr>
          <a:xfrm>
            <a:off x="6137174" y="2606673"/>
            <a:ext cx="5720088" cy="3813392"/>
          </a:xfrm>
          <a:prstGeom prst="rect">
            <a:avLst/>
          </a:prstGeom>
        </p:spPr>
      </p:pic>
    </p:spTree>
    <p:extLst>
      <p:ext uri="{BB962C8B-B14F-4D97-AF65-F5344CB8AC3E}">
        <p14:creationId xmlns:p14="http://schemas.microsoft.com/office/powerpoint/2010/main" val="81642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8C144C18-08D7-1B4E-A90A-7C06944C5261}"/>
              </a:ext>
            </a:extLst>
          </p:cNvPr>
          <p:cNvPicPr>
            <a:picLocks noChangeAspect="1"/>
          </p:cNvPicPr>
          <p:nvPr/>
        </p:nvPicPr>
        <p:blipFill>
          <a:blip r:embed="rId3"/>
          <a:stretch>
            <a:fillRect/>
          </a:stretch>
        </p:blipFill>
        <p:spPr>
          <a:xfrm>
            <a:off x="6434056" y="2011107"/>
            <a:ext cx="5486400" cy="3657600"/>
          </a:xfrm>
          <a:prstGeom prst="rect">
            <a:avLst/>
          </a:prstGeom>
        </p:spPr>
      </p:pic>
      <p:pic>
        <p:nvPicPr>
          <p:cNvPr id="5" name="Picture 4" descr="Chart, line chart&#10;&#10;Description automatically generated">
            <a:extLst>
              <a:ext uri="{FF2B5EF4-FFF2-40B4-BE49-F238E27FC236}">
                <a16:creationId xmlns:a16="http://schemas.microsoft.com/office/drawing/2014/main" id="{6C11B246-6B88-104B-A6A0-EC871CB60C67}"/>
              </a:ext>
            </a:extLst>
          </p:cNvPr>
          <p:cNvPicPr>
            <a:picLocks noChangeAspect="1"/>
          </p:cNvPicPr>
          <p:nvPr/>
        </p:nvPicPr>
        <p:blipFill>
          <a:blip r:embed="rId4"/>
          <a:stretch>
            <a:fillRect/>
          </a:stretch>
        </p:blipFill>
        <p:spPr>
          <a:xfrm>
            <a:off x="271544" y="1826675"/>
            <a:ext cx="5486400" cy="3657600"/>
          </a:xfrm>
          <a:prstGeom prst="rect">
            <a:avLst/>
          </a:prstGeom>
        </p:spPr>
      </p:pic>
      <p:sp>
        <p:nvSpPr>
          <p:cNvPr id="6" name="Title 1">
            <a:extLst>
              <a:ext uri="{FF2B5EF4-FFF2-40B4-BE49-F238E27FC236}">
                <a16:creationId xmlns:a16="http://schemas.microsoft.com/office/drawing/2014/main" id="{E2E6D634-6E28-9E48-9EC0-F49DDBAA7591}"/>
              </a:ext>
            </a:extLst>
          </p:cNvPr>
          <p:cNvSpPr>
            <a:spLocks noGrp="1"/>
          </p:cNvSpPr>
          <p:nvPr>
            <p:ph type="title"/>
          </p:nvPr>
        </p:nvSpPr>
        <p:spPr>
          <a:xfrm>
            <a:off x="838200" y="365125"/>
            <a:ext cx="10515600"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Unexpected Trends</a:t>
            </a:r>
          </a:p>
        </p:txBody>
      </p:sp>
      <p:pic>
        <p:nvPicPr>
          <p:cNvPr id="3" name="Picture 2" descr="Chart, line chart&#10;&#10;Description automatically generated">
            <a:extLst>
              <a:ext uri="{FF2B5EF4-FFF2-40B4-BE49-F238E27FC236}">
                <a16:creationId xmlns:a16="http://schemas.microsoft.com/office/drawing/2014/main" id="{A13D5D7F-0FA7-7E41-AE11-74C573F114D9}"/>
              </a:ext>
            </a:extLst>
          </p:cNvPr>
          <p:cNvPicPr>
            <a:picLocks noChangeAspect="1"/>
          </p:cNvPicPr>
          <p:nvPr/>
        </p:nvPicPr>
        <p:blipFill>
          <a:blip r:embed="rId5"/>
          <a:stretch>
            <a:fillRect/>
          </a:stretch>
        </p:blipFill>
        <p:spPr>
          <a:xfrm>
            <a:off x="2762952" y="7126446"/>
            <a:ext cx="5486400" cy="3657600"/>
          </a:xfrm>
          <a:prstGeom prst="rect">
            <a:avLst/>
          </a:prstGeom>
        </p:spPr>
      </p:pic>
    </p:spTree>
    <p:extLst>
      <p:ext uri="{BB962C8B-B14F-4D97-AF65-F5344CB8AC3E}">
        <p14:creationId xmlns:p14="http://schemas.microsoft.com/office/powerpoint/2010/main" val="371102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AB7D-E961-0A44-8D15-CDF3FFEB1457}"/>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Challenges Faced</a:t>
            </a:r>
          </a:p>
        </p:txBody>
      </p:sp>
      <p:sp>
        <p:nvSpPr>
          <p:cNvPr id="3" name="Content Placeholder 2">
            <a:extLst>
              <a:ext uri="{FF2B5EF4-FFF2-40B4-BE49-F238E27FC236}">
                <a16:creationId xmlns:a16="http://schemas.microsoft.com/office/drawing/2014/main" id="{17E6A709-CB55-7B4B-903A-745757F78342}"/>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 cleansing the data output from BEA, created smaller subsets within Excel first then imported to Pandas</a:t>
            </a:r>
          </a:p>
          <a:p>
            <a:r>
              <a:rPr lang="en-US" dirty="0">
                <a:latin typeface="Tahoma" panose="020B0604030504040204" pitchFamily="34" charset="0"/>
                <a:ea typeface="Tahoma" panose="020B0604030504040204" pitchFamily="34" charset="0"/>
                <a:cs typeface="Tahoma" panose="020B0604030504040204" pitchFamily="34" charset="0"/>
              </a:rPr>
              <a:t>Large dataset with vague category descriptions making it difficult to understand data and find trends</a:t>
            </a:r>
          </a:p>
          <a:p>
            <a:r>
              <a:rPr lang="en-US" dirty="0">
                <a:latin typeface="Tahoma" panose="020B0604030504040204" pitchFamily="34" charset="0"/>
                <a:ea typeface="Tahoma" panose="020B0604030504040204" pitchFamily="34" charset="0"/>
                <a:cs typeface="Tahoma" panose="020B0604030504040204" pitchFamily="34" charset="0"/>
              </a:rPr>
              <a:t>Narrowing scope</a:t>
            </a:r>
          </a:p>
          <a:p>
            <a:r>
              <a:rPr lang="en-US" dirty="0">
                <a:latin typeface="Tahoma" panose="020B0604030504040204" pitchFamily="34" charset="0"/>
                <a:ea typeface="Tahoma" panose="020B0604030504040204" pitchFamily="34" charset="0"/>
                <a:cs typeface="Tahoma" panose="020B0604030504040204" pitchFamily="34" charset="0"/>
              </a:rPr>
              <a:t>Tying our findings together cohesively</a:t>
            </a:r>
          </a:p>
          <a:p>
            <a:endParaRPr lang="en-US" dirty="0"/>
          </a:p>
          <a:p>
            <a:endParaRPr lang="en-US" dirty="0"/>
          </a:p>
        </p:txBody>
      </p:sp>
    </p:spTree>
    <p:extLst>
      <p:ext uri="{BB962C8B-B14F-4D97-AF65-F5344CB8AC3E}">
        <p14:creationId xmlns:p14="http://schemas.microsoft.com/office/powerpoint/2010/main" val="400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34DF-C390-824A-A1A0-1732D64D7EE2}"/>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Final recommendation/conclusion</a:t>
            </a:r>
          </a:p>
        </p:txBody>
      </p:sp>
      <p:sp>
        <p:nvSpPr>
          <p:cNvPr id="3" name="Content Placeholder 2">
            <a:extLst>
              <a:ext uri="{FF2B5EF4-FFF2-40B4-BE49-F238E27FC236}">
                <a16:creationId xmlns:a16="http://schemas.microsoft.com/office/drawing/2014/main" id="{320542EC-E743-7145-B40D-5EF50DCFDB97}"/>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How to prepare for an apocalypse</a:t>
            </a:r>
          </a:p>
          <a:p>
            <a:r>
              <a:rPr lang="en-US" dirty="0">
                <a:latin typeface="Tahoma" panose="020B0604030504040204" pitchFamily="34" charset="0"/>
                <a:ea typeface="Tahoma" panose="020B0604030504040204" pitchFamily="34" charset="0"/>
                <a:cs typeface="Tahoma" panose="020B0604030504040204" pitchFamily="34" charset="0"/>
              </a:rPr>
              <a:t>How to thrive in a post apocalypse economy</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2073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EA3C2-1F1F-E84D-9DCE-D66D766632B6}"/>
              </a:ext>
            </a:extLst>
          </p:cNvPr>
          <p:cNvSpPr>
            <a:spLocks noGrp="1"/>
          </p:cNvSpPr>
          <p:nvPr>
            <p:ph type="title"/>
          </p:nvPr>
        </p:nvSpPr>
        <p:spPr>
          <a:xfrm>
            <a:off x="640080" y="325369"/>
            <a:ext cx="4368602" cy="1956841"/>
          </a:xfrm>
        </p:spPr>
        <p:txBody>
          <a:bodyPr anchor="b">
            <a:normAutofit/>
          </a:bodyPr>
          <a:lstStyle/>
          <a:p>
            <a:r>
              <a:rPr lang="en-US" sz="4200" b="1" dirty="0">
                <a:latin typeface="Tahoma" panose="020B0604030504040204" pitchFamily="34" charset="0"/>
                <a:ea typeface="Tahoma" panose="020B0604030504040204" pitchFamily="34" charset="0"/>
                <a:cs typeface="Tahoma" panose="020B0604030504040204" pitchFamily="34" charset="0"/>
              </a:rPr>
              <a:t>What items are necessary for survival?</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5AAD1-1439-8946-ACE0-44F6AD18B72D}"/>
              </a:ext>
            </a:extLst>
          </p:cNvPr>
          <p:cNvSpPr>
            <a:spLocks noGrp="1"/>
          </p:cNvSpPr>
          <p:nvPr>
            <p:ph idx="1"/>
          </p:nvPr>
        </p:nvSpPr>
        <p:spPr>
          <a:xfrm>
            <a:off x="640080" y="2872899"/>
            <a:ext cx="4243589" cy="3659732"/>
          </a:xfrm>
        </p:spPr>
        <p:txBody>
          <a:bodyPr>
            <a:normAutofit lnSpcReduction="10000"/>
          </a:bodyPr>
          <a:lstStyle/>
          <a:p>
            <a:pPr marL="0" indent="0">
              <a:buNone/>
            </a:pPr>
            <a:r>
              <a:rPr lang="en-US" sz="1700" b="1" dirty="0">
                <a:latin typeface="Tahoma" panose="020B0604030504040204" pitchFamily="34" charset="0"/>
                <a:ea typeface="Tahoma" panose="020B0604030504040204" pitchFamily="34" charset="0"/>
                <a:cs typeface="Tahoma" panose="020B0604030504040204" pitchFamily="34" charset="0"/>
              </a:rPr>
              <a:t>Hypothesis: </a:t>
            </a:r>
            <a:r>
              <a:rPr lang="en-US" sz="1700" dirty="0">
                <a:latin typeface="Tahoma" panose="020B0604030504040204" pitchFamily="34" charset="0"/>
                <a:ea typeface="Tahoma" panose="020B0604030504040204" pitchFamily="34" charset="0"/>
                <a:cs typeface="Tahoma" panose="020B0604030504040204" pitchFamily="34" charset="0"/>
              </a:rPr>
              <a:t>When the world is faced with fear and panic, certain items will unexpectedly become household necessities</a:t>
            </a:r>
          </a:p>
          <a:p>
            <a:pPr marL="0" indent="0">
              <a:buNone/>
            </a:pPr>
            <a:endParaRPr lang="en-US" sz="1700" dirty="0">
              <a:latin typeface="Tahoma" panose="020B0604030504040204" pitchFamily="34" charset="0"/>
              <a:ea typeface="Tahoma" panose="020B0604030504040204" pitchFamily="34" charset="0"/>
              <a:cs typeface="Tahoma" panose="020B0604030504040204" pitchFamily="34" charset="0"/>
            </a:endParaRPr>
          </a:p>
          <a:p>
            <a:r>
              <a:rPr lang="en-US" sz="1700" dirty="0">
                <a:latin typeface="Tahoma" panose="020B0604030504040204" pitchFamily="34" charset="0"/>
                <a:ea typeface="Tahoma" panose="020B0604030504040204" pitchFamily="34" charset="0"/>
                <a:cs typeface="Tahoma" panose="020B0604030504040204" pitchFamily="34" charset="0"/>
              </a:rPr>
              <a:t>How does spending correlate to a pandemic?</a:t>
            </a:r>
          </a:p>
          <a:p>
            <a:r>
              <a:rPr lang="en-US" sz="1700" dirty="0">
                <a:latin typeface="Tahoma" panose="020B0604030504040204" pitchFamily="34" charset="0"/>
                <a:ea typeface="Tahoma" panose="020B0604030504040204" pitchFamily="34" charset="0"/>
                <a:cs typeface="Tahoma" panose="020B0604030504040204" pitchFamily="34" charset="0"/>
              </a:rPr>
              <a:t>Expected trends v unexpected trends</a:t>
            </a:r>
          </a:p>
          <a:p>
            <a:r>
              <a:rPr lang="en-US" sz="1700" dirty="0">
                <a:latin typeface="Tahoma" panose="020B0604030504040204" pitchFamily="34" charset="0"/>
                <a:ea typeface="Tahoma" panose="020B0604030504040204" pitchFamily="34" charset="0"/>
                <a:cs typeface="Tahoma" panose="020B0604030504040204" pitchFamily="34" charset="0"/>
              </a:rPr>
              <a:t>Does spending change after a ”new normal” is established?</a:t>
            </a:r>
          </a:p>
          <a:p>
            <a:r>
              <a:rPr lang="en-US" sz="1700" dirty="0">
                <a:latin typeface="Tahoma" panose="020B0604030504040204" pitchFamily="34" charset="0"/>
                <a:ea typeface="Tahoma" panose="020B0604030504040204" pitchFamily="34" charset="0"/>
                <a:cs typeface="Tahoma" panose="020B0604030504040204" pitchFamily="34" charset="0"/>
              </a:rPr>
              <a:t>If we are faced with a second Apocalypse, what items should I have on hand?</a:t>
            </a:r>
          </a:p>
        </p:txBody>
      </p:sp>
      <p:pic>
        <p:nvPicPr>
          <p:cNvPr id="5" name="Picture 4">
            <a:extLst>
              <a:ext uri="{FF2B5EF4-FFF2-40B4-BE49-F238E27FC236}">
                <a16:creationId xmlns:a16="http://schemas.microsoft.com/office/drawing/2014/main" id="{B014EC1A-C129-AA40-89F8-5AF384754262}"/>
              </a:ext>
            </a:extLst>
          </p:cNvPr>
          <p:cNvPicPr>
            <a:picLocks noChangeAspect="1"/>
          </p:cNvPicPr>
          <p:nvPr/>
        </p:nvPicPr>
        <p:blipFill rotWithShape="1">
          <a:blip r:embed="rId3"/>
          <a:srcRect l="3572" r="294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854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B07DF-4EA4-ED41-8990-41BCBDE321D1}"/>
              </a:ext>
            </a:extLst>
          </p:cNvPr>
          <p:cNvSpPr>
            <a:spLocks noGrp="1"/>
          </p:cNvSpPr>
          <p:nvPr>
            <p:ph type="title"/>
          </p:nvPr>
        </p:nvSpPr>
        <p:spPr>
          <a:xfrm>
            <a:off x="640080" y="828700"/>
            <a:ext cx="10908792" cy="1442339"/>
          </a:xfrm>
        </p:spPr>
        <p:txBody>
          <a:bodyPr vert="horz" lIns="91440" tIns="45720" rIns="91440" bIns="45720" rtlCol="0" anchor="b">
            <a:normAutofit fontScale="90000"/>
          </a:bodyPr>
          <a:lstStyle/>
          <a:p>
            <a:pPr algn="ctr"/>
            <a:r>
              <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rPr>
              <a:t>How we spent our money the past 5 years..</a:t>
            </a:r>
            <a:br>
              <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FD4B3BC-A251-6E4A-B25D-E6C1CE84F417}"/>
              </a:ext>
            </a:extLst>
          </p:cNvPr>
          <p:cNvSpPr txBox="1"/>
          <p:nvPr/>
        </p:nvSpPr>
        <p:spPr>
          <a:xfrm>
            <a:off x="640080" y="1867610"/>
            <a:ext cx="10908792" cy="548640"/>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rPr>
              <a:t>Data sourced from BEA (US Bureau of Economic Analysis) official PCE report</a:t>
            </a:r>
          </a:p>
        </p:txBody>
      </p:sp>
      <p:sp>
        <p:nvSpPr>
          <p:cNvPr id="17"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0BEF898-F196-8249-BE5D-499A9004C605}"/>
              </a:ext>
            </a:extLst>
          </p:cNvPr>
          <p:cNvPicPr>
            <a:picLocks noGrp="1" noChangeAspect="1"/>
          </p:cNvPicPr>
          <p:nvPr>
            <p:ph idx="1"/>
          </p:nvPr>
        </p:nvPicPr>
        <p:blipFill rotWithShape="1">
          <a:blip r:embed="rId3"/>
          <a:srcRect l="3323" r="-1" b="-1"/>
          <a:stretch/>
        </p:blipFill>
        <p:spPr>
          <a:xfrm>
            <a:off x="3046475" y="2359595"/>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66500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CB4BE-1A25-B246-87BE-B872EF42B19C}"/>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Spending in the midst of panic and fear…</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6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object, indoor, plate, cup&#10;&#10;Description automatically generated">
            <a:extLst>
              <a:ext uri="{FF2B5EF4-FFF2-40B4-BE49-F238E27FC236}">
                <a16:creationId xmlns:a16="http://schemas.microsoft.com/office/drawing/2014/main" id="{ED908EA7-5AD6-184C-A121-EF215118BE7B}"/>
              </a:ext>
            </a:extLst>
          </p:cNvPr>
          <p:cNvPicPr>
            <a:picLocks noChangeAspect="1"/>
          </p:cNvPicPr>
          <p:nvPr/>
        </p:nvPicPr>
        <p:blipFill>
          <a:blip r:embed="rId3">
            <a:alphaModFix amt="50000"/>
          </a:blip>
          <a:stretch>
            <a:fillRect/>
          </a:stretch>
        </p:blipFill>
        <p:spPr>
          <a:xfrm>
            <a:off x="0" y="0"/>
            <a:ext cx="12210090" cy="6858000"/>
          </a:xfrm>
          <a:prstGeom prst="rect">
            <a:avLst/>
          </a:prstGeom>
        </p:spPr>
      </p:pic>
      <p:sp>
        <p:nvSpPr>
          <p:cNvPr id="2" name="Title 1">
            <a:extLst>
              <a:ext uri="{FF2B5EF4-FFF2-40B4-BE49-F238E27FC236}">
                <a16:creationId xmlns:a16="http://schemas.microsoft.com/office/drawing/2014/main" id="{A06443E6-8C0E-ED4C-B8AD-E277BA9DB09F}"/>
              </a:ext>
            </a:extLst>
          </p:cNvPr>
          <p:cNvSpPr>
            <a:spLocks noGrp="1"/>
          </p:cNvSpPr>
          <p:nvPr>
            <p:ph type="title"/>
          </p:nvPr>
        </p:nvSpPr>
        <p:spPr>
          <a:xfrm>
            <a:off x="838200" y="365125"/>
            <a:ext cx="5887065"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Panic Spending</a:t>
            </a:r>
          </a:p>
        </p:txBody>
      </p:sp>
      <p:pic>
        <p:nvPicPr>
          <p:cNvPr id="5" name="Picture 4" descr="Chart, line chart&#10;&#10;Description automatically generated">
            <a:extLst>
              <a:ext uri="{FF2B5EF4-FFF2-40B4-BE49-F238E27FC236}">
                <a16:creationId xmlns:a16="http://schemas.microsoft.com/office/drawing/2014/main" id="{20F7490D-3472-6747-A0BE-DE96E985DBE1}"/>
              </a:ext>
            </a:extLst>
          </p:cNvPr>
          <p:cNvPicPr>
            <a:picLocks noChangeAspect="1"/>
          </p:cNvPicPr>
          <p:nvPr/>
        </p:nvPicPr>
        <p:blipFill>
          <a:blip r:embed="rId4"/>
          <a:stretch>
            <a:fillRect/>
          </a:stretch>
        </p:blipFill>
        <p:spPr>
          <a:xfrm>
            <a:off x="6926500" y="-106473"/>
            <a:ext cx="5350668" cy="3567112"/>
          </a:xfrm>
          <a:prstGeom prst="rect">
            <a:avLst/>
          </a:prstGeom>
        </p:spPr>
      </p:pic>
      <p:pic>
        <p:nvPicPr>
          <p:cNvPr id="7" name="Picture 6" descr="Chart, line chart&#10;&#10;Description automatically generated">
            <a:extLst>
              <a:ext uri="{FF2B5EF4-FFF2-40B4-BE49-F238E27FC236}">
                <a16:creationId xmlns:a16="http://schemas.microsoft.com/office/drawing/2014/main" id="{CF855C95-A7B0-9A4E-9775-8C16A1296465}"/>
              </a:ext>
            </a:extLst>
          </p:cNvPr>
          <p:cNvPicPr>
            <a:picLocks noChangeAspect="1"/>
          </p:cNvPicPr>
          <p:nvPr/>
        </p:nvPicPr>
        <p:blipFill>
          <a:blip r:embed="rId5"/>
          <a:stretch>
            <a:fillRect/>
          </a:stretch>
        </p:blipFill>
        <p:spPr>
          <a:xfrm>
            <a:off x="472487" y="1954367"/>
            <a:ext cx="5486400" cy="3657600"/>
          </a:xfrm>
          <a:prstGeom prst="rect">
            <a:avLst/>
          </a:prstGeom>
        </p:spPr>
      </p:pic>
      <p:pic>
        <p:nvPicPr>
          <p:cNvPr id="13" name="Picture 12" descr="Chart, line chart&#10;&#10;Description automatically generated">
            <a:extLst>
              <a:ext uri="{FF2B5EF4-FFF2-40B4-BE49-F238E27FC236}">
                <a16:creationId xmlns:a16="http://schemas.microsoft.com/office/drawing/2014/main" id="{117A2077-4301-1F40-84CD-C886E62BFF26}"/>
              </a:ext>
            </a:extLst>
          </p:cNvPr>
          <p:cNvPicPr>
            <a:picLocks noChangeAspect="1"/>
          </p:cNvPicPr>
          <p:nvPr/>
        </p:nvPicPr>
        <p:blipFill>
          <a:blip r:embed="rId6"/>
          <a:stretch>
            <a:fillRect/>
          </a:stretch>
        </p:blipFill>
        <p:spPr>
          <a:xfrm>
            <a:off x="5958887" y="3354166"/>
            <a:ext cx="5255751" cy="3503834"/>
          </a:xfrm>
          <a:prstGeom prst="rect">
            <a:avLst/>
          </a:prstGeom>
        </p:spPr>
      </p:pic>
      <p:pic>
        <p:nvPicPr>
          <p:cNvPr id="4" name="Picture 3">
            <a:extLst>
              <a:ext uri="{FF2B5EF4-FFF2-40B4-BE49-F238E27FC236}">
                <a16:creationId xmlns:a16="http://schemas.microsoft.com/office/drawing/2014/main" id="{4A4632CF-B240-7C47-9FD0-54769ECC0077}"/>
              </a:ext>
            </a:extLst>
          </p:cNvPr>
          <p:cNvPicPr>
            <a:picLocks noChangeAspect="1"/>
          </p:cNvPicPr>
          <p:nvPr/>
        </p:nvPicPr>
        <p:blipFill>
          <a:blip r:embed="rId7"/>
          <a:stretch>
            <a:fillRect/>
          </a:stretch>
        </p:blipFill>
        <p:spPr>
          <a:xfrm>
            <a:off x="405409" y="4277140"/>
            <a:ext cx="5486400" cy="3657600"/>
          </a:xfrm>
          <a:prstGeom prst="rect">
            <a:avLst/>
          </a:prstGeom>
        </p:spPr>
      </p:pic>
    </p:spTree>
    <p:extLst>
      <p:ext uri="{BB962C8B-B14F-4D97-AF65-F5344CB8AC3E}">
        <p14:creationId xmlns:p14="http://schemas.microsoft.com/office/powerpoint/2010/main" val="38138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glass of wine&#10;&#10;Description automatically generated">
            <a:extLst>
              <a:ext uri="{FF2B5EF4-FFF2-40B4-BE49-F238E27FC236}">
                <a16:creationId xmlns:a16="http://schemas.microsoft.com/office/drawing/2014/main" id="{597D6C6C-39AC-7343-A63D-80F8CE16D23D}"/>
              </a:ext>
            </a:extLst>
          </p:cNvPr>
          <p:cNvPicPr>
            <a:picLocks noChangeAspect="1"/>
          </p:cNvPicPr>
          <p:nvPr/>
        </p:nvPicPr>
        <p:blipFill>
          <a:blip r:embed="rId3">
            <a:alphaModFix amt="67000"/>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1C42E986-71A0-D942-863E-33C1152ACF7D}"/>
              </a:ext>
            </a:extLst>
          </p:cNvPr>
          <p:cNvSpPr/>
          <p:nvPr/>
        </p:nvSpPr>
        <p:spPr>
          <a:xfrm>
            <a:off x="3575957" y="3839860"/>
            <a:ext cx="4931229" cy="3018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9174A-1417-CB4A-AA4A-76FBB10EBB71}"/>
              </a:ext>
            </a:extLst>
          </p:cNvPr>
          <p:cNvSpPr/>
          <p:nvPr/>
        </p:nvSpPr>
        <p:spPr>
          <a:xfrm>
            <a:off x="7413171" y="984413"/>
            <a:ext cx="4408715" cy="3010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587DE6-C44D-5E43-85F4-C9F6CCF4A7B9}"/>
              </a:ext>
            </a:extLst>
          </p:cNvPr>
          <p:cNvSpPr/>
          <p:nvPr/>
        </p:nvSpPr>
        <p:spPr>
          <a:xfrm>
            <a:off x="424543" y="1143000"/>
            <a:ext cx="4713515" cy="2852261"/>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7A2F9540-2890-2242-9408-5C02BE1EC1E0}"/>
              </a:ext>
            </a:extLst>
          </p:cNvPr>
          <p:cNvPicPr>
            <a:picLocks noChangeAspect="1"/>
          </p:cNvPicPr>
          <p:nvPr/>
        </p:nvPicPr>
        <p:blipFill>
          <a:blip r:embed="rId4"/>
          <a:stretch>
            <a:fillRect/>
          </a:stretch>
        </p:blipFill>
        <p:spPr>
          <a:xfrm>
            <a:off x="7413171" y="964132"/>
            <a:ext cx="4546693" cy="3031129"/>
          </a:xfrm>
          <a:prstGeom prst="rect">
            <a:avLst/>
          </a:prstGeom>
        </p:spPr>
      </p:pic>
      <p:pic>
        <p:nvPicPr>
          <p:cNvPr id="9" name="Picture 8" descr="Chart, line chart&#10;&#10;Description automatically generated">
            <a:extLst>
              <a:ext uri="{FF2B5EF4-FFF2-40B4-BE49-F238E27FC236}">
                <a16:creationId xmlns:a16="http://schemas.microsoft.com/office/drawing/2014/main" id="{6A0090F4-79AD-0145-860E-F6915F089F1D}"/>
              </a:ext>
            </a:extLst>
          </p:cNvPr>
          <p:cNvPicPr>
            <a:picLocks noChangeAspect="1"/>
          </p:cNvPicPr>
          <p:nvPr/>
        </p:nvPicPr>
        <p:blipFill>
          <a:blip r:embed="rId5"/>
          <a:stretch>
            <a:fillRect/>
          </a:stretch>
        </p:blipFill>
        <p:spPr>
          <a:xfrm>
            <a:off x="591365" y="984413"/>
            <a:ext cx="4546693" cy="3031128"/>
          </a:xfrm>
          <a:prstGeom prst="rect">
            <a:avLst/>
          </a:prstGeom>
        </p:spPr>
      </p:pic>
      <p:pic>
        <p:nvPicPr>
          <p:cNvPr id="13" name="Picture 12" descr="Chart, line chart&#10;&#10;Description automatically generated">
            <a:extLst>
              <a:ext uri="{FF2B5EF4-FFF2-40B4-BE49-F238E27FC236}">
                <a16:creationId xmlns:a16="http://schemas.microsoft.com/office/drawing/2014/main" id="{55AA47FC-D2F9-6342-A8A6-9E9B3F82D61A}"/>
              </a:ext>
            </a:extLst>
          </p:cNvPr>
          <p:cNvPicPr>
            <a:picLocks noChangeAspect="1"/>
          </p:cNvPicPr>
          <p:nvPr/>
        </p:nvPicPr>
        <p:blipFill>
          <a:blip r:embed="rId6"/>
          <a:stretch>
            <a:fillRect/>
          </a:stretch>
        </p:blipFill>
        <p:spPr>
          <a:xfrm>
            <a:off x="3822653" y="3664176"/>
            <a:ext cx="4546693" cy="3031130"/>
          </a:xfrm>
          <a:prstGeom prst="rect">
            <a:avLst/>
          </a:prstGeom>
        </p:spPr>
      </p:pic>
      <p:sp>
        <p:nvSpPr>
          <p:cNvPr id="24" name="Title 23">
            <a:extLst>
              <a:ext uri="{FF2B5EF4-FFF2-40B4-BE49-F238E27FC236}">
                <a16:creationId xmlns:a16="http://schemas.microsoft.com/office/drawing/2014/main" id="{A33A03AF-3292-1449-8092-4D5AC6934AF9}"/>
              </a:ext>
            </a:extLst>
          </p:cNvPr>
          <p:cNvSpPr>
            <a:spLocks noGrp="1"/>
          </p:cNvSpPr>
          <p:nvPr>
            <p:ph type="title"/>
          </p:nvPr>
        </p:nvSpPr>
        <p:spPr>
          <a:xfrm>
            <a:off x="424543" y="-11988"/>
            <a:ext cx="11038114" cy="1325563"/>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When in panic…always drink more</a:t>
            </a:r>
          </a:p>
        </p:txBody>
      </p:sp>
    </p:spTree>
    <p:extLst>
      <p:ext uri="{BB962C8B-B14F-4D97-AF65-F5344CB8AC3E}">
        <p14:creationId xmlns:p14="http://schemas.microsoft.com/office/powerpoint/2010/main" val="277083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F0D5B-CDD8-6F4C-ACFF-CC9CE37F24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Adjusting to a new normal…</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45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using a computer sitting on top of a table&#10;&#10;Description automatically generated">
            <a:extLst>
              <a:ext uri="{FF2B5EF4-FFF2-40B4-BE49-F238E27FC236}">
                <a16:creationId xmlns:a16="http://schemas.microsoft.com/office/drawing/2014/main" id="{77590703-B10D-5447-A91B-9DA13BB901EC}"/>
              </a:ext>
            </a:extLst>
          </p:cNvPr>
          <p:cNvPicPr>
            <a:picLocks noChangeAspect="1"/>
          </p:cNvPicPr>
          <p:nvPr/>
        </p:nvPicPr>
        <p:blipFill>
          <a:blip r:embed="rId3">
            <a:alphaModFix amt="47000"/>
          </a:blip>
          <a:stretch>
            <a:fillRect/>
          </a:stretch>
        </p:blipFill>
        <p:spPr>
          <a:xfrm>
            <a:off x="0" y="1"/>
            <a:ext cx="12220122" cy="6858000"/>
          </a:xfrm>
          <a:prstGeom prst="rect">
            <a:avLst/>
          </a:prstGeom>
        </p:spPr>
      </p:pic>
      <p:sp>
        <p:nvSpPr>
          <p:cNvPr id="2" name="Title 1">
            <a:extLst>
              <a:ext uri="{FF2B5EF4-FFF2-40B4-BE49-F238E27FC236}">
                <a16:creationId xmlns:a16="http://schemas.microsoft.com/office/drawing/2014/main" id="{22CB153B-7AC2-1F4D-8433-779B2356BF8A}"/>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productive in a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new world</a:t>
            </a:r>
          </a:p>
        </p:txBody>
      </p:sp>
      <p:pic>
        <p:nvPicPr>
          <p:cNvPr id="5" name="Picture 4" descr="Chart, line chart&#10;&#10;Description automatically generated">
            <a:extLst>
              <a:ext uri="{FF2B5EF4-FFF2-40B4-BE49-F238E27FC236}">
                <a16:creationId xmlns:a16="http://schemas.microsoft.com/office/drawing/2014/main" id="{65395D38-0514-A340-A969-4BF3F78C3DEB}"/>
              </a:ext>
            </a:extLst>
          </p:cNvPr>
          <p:cNvPicPr>
            <a:picLocks noChangeAspect="1"/>
          </p:cNvPicPr>
          <p:nvPr/>
        </p:nvPicPr>
        <p:blipFill>
          <a:blip r:embed="rId4"/>
          <a:stretch>
            <a:fillRect/>
          </a:stretch>
        </p:blipFill>
        <p:spPr>
          <a:xfrm>
            <a:off x="233151" y="2055812"/>
            <a:ext cx="5716815" cy="3811210"/>
          </a:xfrm>
          <a:prstGeom prst="rect">
            <a:avLst/>
          </a:prstGeom>
        </p:spPr>
      </p:pic>
      <p:pic>
        <p:nvPicPr>
          <p:cNvPr id="9" name="Picture 8" descr="Chart, line chart&#10;&#10;Description automatically generated">
            <a:extLst>
              <a:ext uri="{FF2B5EF4-FFF2-40B4-BE49-F238E27FC236}">
                <a16:creationId xmlns:a16="http://schemas.microsoft.com/office/drawing/2014/main" id="{D043FA19-BC7A-0B4C-982A-CD3991E0283D}"/>
              </a:ext>
            </a:extLst>
          </p:cNvPr>
          <p:cNvPicPr>
            <a:picLocks noChangeAspect="1"/>
          </p:cNvPicPr>
          <p:nvPr/>
        </p:nvPicPr>
        <p:blipFill>
          <a:blip r:embed="rId5"/>
          <a:stretch>
            <a:fillRect/>
          </a:stretch>
        </p:blipFill>
        <p:spPr>
          <a:xfrm>
            <a:off x="6312777" y="2039732"/>
            <a:ext cx="5716814" cy="3811209"/>
          </a:xfrm>
          <a:prstGeom prst="rect">
            <a:avLst/>
          </a:prstGeom>
        </p:spPr>
      </p:pic>
    </p:spTree>
    <p:extLst>
      <p:ext uri="{BB962C8B-B14F-4D97-AF65-F5344CB8AC3E}">
        <p14:creationId xmlns:p14="http://schemas.microsoft.com/office/powerpoint/2010/main" val="2835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C09-C539-984B-8EEA-C3127B426FF1}"/>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Being comfortable in a </a:t>
            </a:r>
            <a:br>
              <a:rPr lang="en-US" b="1"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new world</a:t>
            </a:r>
            <a:endParaRPr lang="en-US" dirty="0"/>
          </a:p>
        </p:txBody>
      </p:sp>
      <p:sp>
        <p:nvSpPr>
          <p:cNvPr id="3" name="Content Placeholder 2">
            <a:extLst>
              <a:ext uri="{FF2B5EF4-FFF2-40B4-BE49-F238E27FC236}">
                <a16:creationId xmlns:a16="http://schemas.microsoft.com/office/drawing/2014/main" id="{1133BB6D-62AB-8B4B-A451-B292873FF4DF}"/>
              </a:ext>
            </a:extLst>
          </p:cNvPr>
          <p:cNvSpPr>
            <a:spLocks noGrp="1"/>
          </p:cNvSpPr>
          <p:nvPr>
            <p:ph idx="1"/>
          </p:nvPr>
        </p:nvSpPr>
        <p:spPr/>
        <p:txBody>
          <a:bodyPr/>
          <a:lstStyle/>
          <a:p>
            <a:endParaRPr lang="en-US"/>
          </a:p>
        </p:txBody>
      </p:sp>
      <p:pic>
        <p:nvPicPr>
          <p:cNvPr id="4" name="Picture 3" descr="Chart, line chart&#10;&#10;Description automatically generated">
            <a:extLst>
              <a:ext uri="{FF2B5EF4-FFF2-40B4-BE49-F238E27FC236}">
                <a16:creationId xmlns:a16="http://schemas.microsoft.com/office/drawing/2014/main" id="{7E8DA867-BCB8-8940-9CAA-FDF735467096}"/>
              </a:ext>
            </a:extLst>
          </p:cNvPr>
          <p:cNvPicPr>
            <a:picLocks noChangeAspect="1"/>
          </p:cNvPicPr>
          <p:nvPr/>
        </p:nvPicPr>
        <p:blipFill>
          <a:blip r:embed="rId3"/>
          <a:stretch>
            <a:fillRect/>
          </a:stretch>
        </p:blipFill>
        <p:spPr>
          <a:xfrm>
            <a:off x="6324600" y="1690688"/>
            <a:ext cx="5514925" cy="3676616"/>
          </a:xfrm>
          <a:prstGeom prst="rect">
            <a:avLst/>
          </a:prstGeom>
        </p:spPr>
      </p:pic>
      <p:pic>
        <p:nvPicPr>
          <p:cNvPr id="5" name="Picture 4" descr="Chart, line chart&#10;&#10;Description automatically generated">
            <a:extLst>
              <a:ext uri="{FF2B5EF4-FFF2-40B4-BE49-F238E27FC236}">
                <a16:creationId xmlns:a16="http://schemas.microsoft.com/office/drawing/2014/main" id="{CCCC9C7D-60D6-5044-9A53-1DA59EC72127}"/>
              </a:ext>
            </a:extLst>
          </p:cNvPr>
          <p:cNvPicPr>
            <a:picLocks noChangeAspect="1"/>
          </p:cNvPicPr>
          <p:nvPr/>
        </p:nvPicPr>
        <p:blipFill>
          <a:blip r:embed="rId4"/>
          <a:stretch>
            <a:fillRect/>
          </a:stretch>
        </p:blipFill>
        <p:spPr>
          <a:xfrm>
            <a:off x="480448" y="1709704"/>
            <a:ext cx="5486400" cy="3657600"/>
          </a:xfrm>
          <a:prstGeom prst="rect">
            <a:avLst/>
          </a:prstGeom>
        </p:spPr>
      </p:pic>
    </p:spTree>
    <p:extLst>
      <p:ext uri="{BB962C8B-B14F-4D97-AF65-F5344CB8AC3E}">
        <p14:creationId xmlns:p14="http://schemas.microsoft.com/office/powerpoint/2010/main" val="4118114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590</Words>
  <Application>Microsoft Macintosh PowerPoint</Application>
  <PresentationFormat>Widescreen</PresentationFormat>
  <Paragraphs>97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How to thrive in a post Zombie-Apocalyptic world</vt:lpstr>
      <vt:lpstr>What items are necessary for survival?</vt:lpstr>
      <vt:lpstr>How we spent our money the past 5 years.. </vt:lpstr>
      <vt:lpstr>Spending in the midst of panic and fear…</vt:lpstr>
      <vt:lpstr>Panic Spending</vt:lpstr>
      <vt:lpstr>When in panic…always drink more</vt:lpstr>
      <vt:lpstr>Adjusting to a new normal…</vt:lpstr>
      <vt:lpstr>Being productive in a  new world</vt:lpstr>
      <vt:lpstr>Being comfortable in a  new world</vt:lpstr>
      <vt:lpstr>Being entertained in a new world</vt:lpstr>
      <vt:lpstr>Meat Trends</vt:lpstr>
      <vt:lpstr>Unexpected Trends</vt:lpstr>
      <vt:lpstr>Challenges Faced</vt:lpstr>
      <vt:lpstr>Final recommendation/conclusion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thrive in a post Zombie-Apocolyptic world</dc:title>
  <dc:creator>Wai, Stacey</dc:creator>
  <cp:lastModifiedBy>Siara Leininger</cp:lastModifiedBy>
  <cp:revision>27</cp:revision>
  <dcterms:created xsi:type="dcterms:W3CDTF">2020-11-08T23:40:04Z</dcterms:created>
  <dcterms:modified xsi:type="dcterms:W3CDTF">2020-11-09T17:50:49Z</dcterms:modified>
</cp:coreProperties>
</file>