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16"/>
  </p:notesMasterIdLst>
  <p:sldIdLst>
    <p:sldId id="256" r:id="rId2"/>
    <p:sldId id="263" r:id="rId3"/>
    <p:sldId id="257" r:id="rId4"/>
    <p:sldId id="266" r:id="rId5"/>
    <p:sldId id="258" r:id="rId6"/>
    <p:sldId id="270" r:id="rId7"/>
    <p:sldId id="260" r:id="rId8"/>
    <p:sldId id="265" r:id="rId9"/>
    <p:sldId id="259" r:id="rId10"/>
    <p:sldId id="269" r:id="rId11"/>
    <p:sldId id="267" r:id="rId12"/>
    <p:sldId id="264"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3"/>
    <p:restoredTop sz="89965"/>
  </p:normalViewPr>
  <p:slideViewPr>
    <p:cSldViewPr snapToGrid="0" snapToObjects="1">
      <p:cViewPr varScale="1">
        <p:scale>
          <a:sx n="83" d="100"/>
          <a:sy n="83" d="100"/>
        </p:scale>
        <p:origin x="23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FAB7-A7C0-6E45-B78E-5FDB81C7843B}"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3D874-D54A-734A-BDC6-E6BE85812225}" type="slidenum">
              <a:rPr lang="en-US" smtClean="0"/>
              <a:t>‹#›</a:t>
            </a:fld>
            <a:endParaRPr lang="en-US"/>
          </a:p>
        </p:txBody>
      </p:sp>
    </p:spTree>
    <p:extLst>
      <p:ext uri="{BB962C8B-B14F-4D97-AF65-F5344CB8AC3E}">
        <p14:creationId xmlns:p14="http://schemas.microsoft.com/office/powerpoint/2010/main" val="14912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a:t>
            </a:fld>
            <a:endParaRPr lang="en-US"/>
          </a:p>
        </p:txBody>
      </p:sp>
    </p:spTree>
    <p:extLst>
      <p:ext uri="{BB962C8B-B14F-4D97-AF65-F5344CB8AC3E}">
        <p14:creationId xmlns:p14="http://schemas.microsoft.com/office/powerpoint/2010/main" val="285185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people are spending more time at home, they want to feel comfortable and safe.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10</a:t>
            </a:fld>
            <a:endParaRPr lang="en-US"/>
          </a:p>
        </p:txBody>
      </p:sp>
    </p:spTree>
    <p:extLst>
      <p:ext uri="{BB962C8B-B14F-4D97-AF65-F5344CB8AC3E}">
        <p14:creationId xmlns:p14="http://schemas.microsoft.com/office/powerpoint/2010/main" val="119328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Siara</a:t>
            </a:r>
            <a:endParaRPr lang="en-US" dirty="0"/>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We noticed a large spike in purchasing items that can be used for home entertainment. </a:t>
            </a:r>
          </a:p>
          <a:p>
            <a:r>
              <a:rPr lang="en-US" dirty="0">
                <a:latin typeface="Tahoma" panose="020B0604030504040204" pitchFamily="34" charset="0"/>
                <a:ea typeface="Tahoma" panose="020B0604030504040204" pitchFamily="34" charset="0"/>
                <a:cs typeface="Tahoma" panose="020B0604030504040204" pitchFamily="34" charset="0"/>
              </a:rPr>
              <a:t>You can use these types of items for fun without needing to be in a large group. </a:t>
            </a:r>
          </a:p>
        </p:txBody>
      </p:sp>
      <p:sp>
        <p:nvSpPr>
          <p:cNvPr id="4" name="Slide Number Placeholder 3"/>
          <p:cNvSpPr>
            <a:spLocks noGrp="1"/>
          </p:cNvSpPr>
          <p:nvPr>
            <p:ph type="sldNum" sz="quarter" idx="5"/>
          </p:nvPr>
        </p:nvSpPr>
        <p:spPr/>
        <p:txBody>
          <a:bodyPr/>
          <a:lstStyle/>
          <a:p>
            <a:fld id="{6BB3D874-D54A-734A-BDC6-E6BE85812225}" type="slidenum">
              <a:rPr lang="en-US" smtClean="0"/>
              <a:t>11</a:t>
            </a:fld>
            <a:endParaRPr lang="en-US"/>
          </a:p>
        </p:txBody>
      </p:sp>
    </p:spTree>
    <p:extLst>
      <p:ext uri="{BB962C8B-B14F-4D97-AF65-F5344CB8AC3E}">
        <p14:creationId xmlns:p14="http://schemas.microsoft.com/office/powerpoint/2010/main" val="139247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12</a:t>
            </a:fld>
            <a:endParaRPr lang="en-US"/>
          </a:p>
        </p:txBody>
      </p:sp>
    </p:spTree>
    <p:extLst>
      <p:ext uri="{BB962C8B-B14F-4D97-AF65-F5344CB8AC3E}">
        <p14:creationId xmlns:p14="http://schemas.microsoft.com/office/powerpoint/2010/main" val="30347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13</a:t>
            </a:fld>
            <a:endParaRPr lang="en-US"/>
          </a:p>
        </p:txBody>
      </p:sp>
    </p:spTree>
    <p:extLst>
      <p:ext uri="{BB962C8B-B14F-4D97-AF65-F5344CB8AC3E}">
        <p14:creationId xmlns:p14="http://schemas.microsoft.com/office/powerpoint/2010/main" val="3765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Conclusions – how to prepare for for an apocalypse (what items to have on hand) and then how to thrive post apocalypse economy</a:t>
            </a:r>
          </a:p>
          <a:p>
            <a:r>
              <a:rPr lang="en-US" dirty="0"/>
              <a:t>Mention items to barter</a:t>
            </a:r>
          </a:p>
          <a:p>
            <a:endParaRPr lang="en-US" dirty="0"/>
          </a:p>
          <a:p>
            <a:r>
              <a:rPr lang="en-US" dirty="0"/>
              <a:t>Notes from Siara:</a:t>
            </a:r>
          </a:p>
          <a:p>
            <a:r>
              <a:rPr lang="en-US" dirty="0">
                <a:latin typeface="Tahoma" panose="020B0604030504040204" pitchFamily="34" charset="0"/>
                <a:ea typeface="Tahoma" panose="020B0604030504040204" pitchFamily="34" charset="0"/>
                <a:cs typeface="Tahoma" panose="020B0604030504040204" pitchFamily="34" charset="0"/>
              </a:rPr>
              <a:t>First question: Items to include in a Doomsday Bunker:</a:t>
            </a:r>
          </a:p>
          <a:p>
            <a:r>
              <a:rPr lang="en-US" dirty="0">
                <a:latin typeface="Tahoma" panose="020B0604030504040204" pitchFamily="34" charset="0"/>
                <a:ea typeface="Tahoma" panose="020B0604030504040204" pitchFamily="34" charset="0"/>
                <a:cs typeface="Tahoma" panose="020B0604030504040204" pitchFamily="34" charset="0"/>
              </a:rPr>
              <a:t>Food, Household Cleaning Products, Household Paper Products</a:t>
            </a:r>
          </a:p>
          <a:p>
            <a:r>
              <a:rPr lang="en-US" dirty="0">
                <a:latin typeface="Tahoma" panose="020B0604030504040204" pitchFamily="34" charset="0"/>
                <a:ea typeface="Tahoma" panose="020B0604030504040204" pitchFamily="34" charset="0"/>
                <a:cs typeface="Tahoma" panose="020B0604030504040204" pitchFamily="34" charset="0"/>
              </a:rPr>
              <a:t>Second question: Items to buy while others are panicking:</a:t>
            </a:r>
          </a:p>
          <a:p>
            <a:r>
              <a:rPr lang="en-US" dirty="0">
                <a:latin typeface="Tahoma" panose="020B0604030504040204" pitchFamily="34" charset="0"/>
                <a:ea typeface="Tahoma" panose="020B0604030504040204" pitchFamily="34" charset="0"/>
                <a:cs typeface="Tahoma" panose="020B0604030504040204" pitchFamily="34" charset="0"/>
              </a:rPr>
              <a:t>At-home productivity items, at-home comfort items, at-home entertainment items</a:t>
            </a:r>
          </a:p>
        </p:txBody>
      </p:sp>
      <p:sp>
        <p:nvSpPr>
          <p:cNvPr id="4" name="Slide Number Placeholder 3"/>
          <p:cNvSpPr>
            <a:spLocks noGrp="1"/>
          </p:cNvSpPr>
          <p:nvPr>
            <p:ph type="sldNum" sz="quarter" idx="5"/>
          </p:nvPr>
        </p:nvSpPr>
        <p:spPr/>
        <p:txBody>
          <a:bodyPr/>
          <a:lstStyle/>
          <a:p>
            <a:fld id="{6BB3D874-D54A-734A-BDC6-E6BE85812225}" type="slidenum">
              <a:rPr lang="en-US" smtClean="0"/>
              <a:t>14</a:t>
            </a:fld>
            <a:endParaRPr lang="en-US"/>
          </a:p>
        </p:txBody>
      </p:sp>
    </p:spTree>
    <p:extLst>
      <p:ext uri="{BB962C8B-B14F-4D97-AF65-F5344CB8AC3E}">
        <p14:creationId xmlns:p14="http://schemas.microsoft.com/office/powerpoint/2010/main" val="42371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t>
            </a:r>
          </a:p>
          <a:p>
            <a:r>
              <a:rPr lang="en-US" dirty="0"/>
              <a:t>Hypothesis - </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2</a:t>
            </a:fld>
            <a:endParaRPr lang="en-US"/>
          </a:p>
        </p:txBody>
      </p:sp>
    </p:spTree>
    <p:extLst>
      <p:ext uri="{BB962C8B-B14F-4D97-AF65-F5344CB8AC3E}">
        <p14:creationId xmlns:p14="http://schemas.microsoft.com/office/powerpoint/2010/main" val="122055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&amp; Danica</a:t>
            </a:r>
          </a:p>
          <a:p>
            <a:endParaRPr lang="en-US" dirty="0"/>
          </a:p>
          <a:p>
            <a:r>
              <a:rPr lang="en-US" dirty="0"/>
              <a:t>Danica – how we chose the data and cleansed data</a:t>
            </a:r>
          </a:p>
          <a:p>
            <a:endParaRPr lang="en-US" dirty="0"/>
          </a:p>
          <a:p>
            <a:r>
              <a:rPr lang="en-US" dirty="0"/>
              <a:t>Stacey: </a:t>
            </a:r>
          </a:p>
          <a:p>
            <a:r>
              <a:rPr lang="en-US" dirty="0"/>
              <a:t>Hypothesis - </a:t>
            </a:r>
          </a:p>
          <a:p>
            <a:r>
              <a:rPr lang="en-US" u="none" dirty="0"/>
              <a:t>Over the past 5 years we saw categories grew at </a:t>
            </a:r>
            <a:r>
              <a:rPr lang="en-US" u="none" dirty="0" err="1"/>
              <a:t>ave</a:t>
            </a:r>
            <a:r>
              <a:rPr lang="en-US" u="none" dirty="0"/>
              <a:t> rate of :</a:t>
            </a:r>
          </a:p>
          <a:p>
            <a:r>
              <a:rPr lang="en-US" u="none" dirty="0"/>
              <a:t>Durable goods: 6.24%</a:t>
            </a:r>
          </a:p>
          <a:p>
            <a:r>
              <a:rPr lang="en-US" u="none" dirty="0"/>
              <a:t>Nondurable: 2.58%</a:t>
            </a:r>
          </a:p>
          <a:p>
            <a:r>
              <a:rPr lang="en-US" u="none" dirty="0"/>
              <a:t>Services: 2.14%</a:t>
            </a:r>
          </a:p>
          <a:p>
            <a:endParaRPr lang="en-US" u="none" dirty="0"/>
          </a:p>
          <a:p>
            <a:endParaRPr lang="en-US" dirty="0"/>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3</a:t>
            </a:fld>
            <a:endParaRPr lang="en-US"/>
          </a:p>
        </p:txBody>
      </p:sp>
    </p:spTree>
    <p:extLst>
      <p:ext uri="{BB962C8B-B14F-4D97-AF65-F5344CB8AC3E}">
        <p14:creationId xmlns:p14="http://schemas.microsoft.com/office/powerpoint/2010/main" val="216147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4</a:t>
            </a:fld>
            <a:endParaRPr lang="en-US"/>
          </a:p>
        </p:txBody>
      </p:sp>
    </p:spTree>
    <p:extLst>
      <p:ext uri="{BB962C8B-B14F-4D97-AF65-F5344CB8AC3E}">
        <p14:creationId xmlns:p14="http://schemas.microsoft.com/office/powerpoint/2010/main" val="319285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Non-durable</a:t>
            </a:r>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Prescription &amp; non-prescription drugs</a:t>
            </a:r>
          </a:p>
          <a:p>
            <a:r>
              <a:rPr lang="en-US" dirty="0">
                <a:latin typeface="Tahoma" panose="020B0604030504040204" pitchFamily="34" charset="0"/>
                <a:ea typeface="Tahoma" panose="020B0604030504040204" pitchFamily="34" charset="0"/>
                <a:cs typeface="Tahoma" panose="020B0604030504040204" pitchFamily="34" charset="0"/>
              </a:rPr>
              <a:t>Cleaning supplies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Question from Siara: Would it make more sense to include the food purchase graph instead of the gasoline graph? The food graph has a similar shape to the other two graphs, and I feel like that is an important trend we noticed that we haven’t really highlighted. I added a graph but we can definitely delete it if it doesn’t make sense.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5</a:t>
            </a:fld>
            <a:endParaRPr lang="en-US"/>
          </a:p>
        </p:txBody>
      </p:sp>
    </p:spTree>
    <p:extLst>
      <p:ext uri="{BB962C8B-B14F-4D97-AF65-F5344CB8AC3E}">
        <p14:creationId xmlns:p14="http://schemas.microsoft.com/office/powerpoint/2010/main" val="38311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6</a:t>
            </a:fld>
            <a:endParaRPr lang="en-US"/>
          </a:p>
        </p:txBody>
      </p:sp>
    </p:spTree>
    <p:extLst>
      <p:ext uri="{BB962C8B-B14F-4D97-AF65-F5344CB8AC3E}">
        <p14:creationId xmlns:p14="http://schemas.microsoft.com/office/powerpoint/2010/main" val="275064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7</a:t>
            </a:fld>
            <a:endParaRPr lang="en-US"/>
          </a:p>
        </p:txBody>
      </p:sp>
    </p:spTree>
    <p:extLst>
      <p:ext uri="{BB962C8B-B14F-4D97-AF65-F5344CB8AC3E}">
        <p14:creationId xmlns:p14="http://schemas.microsoft.com/office/powerpoint/2010/main" val="179177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We noticed purchasing spikes in 3 main categories:</a:t>
            </a:r>
          </a:p>
          <a:p>
            <a:r>
              <a:rPr lang="en-US" dirty="0"/>
              <a:t>Productivity</a:t>
            </a:r>
          </a:p>
          <a:p>
            <a:r>
              <a:rPr lang="en-US" dirty="0"/>
              <a:t>Comfort</a:t>
            </a:r>
          </a:p>
          <a:p>
            <a:r>
              <a:rPr lang="en-US"/>
              <a:t>Entertainment</a:t>
            </a:r>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8</a:t>
            </a:fld>
            <a:endParaRPr lang="en-US"/>
          </a:p>
        </p:txBody>
      </p:sp>
    </p:spTree>
    <p:extLst>
      <p:ext uri="{BB962C8B-B14F-4D97-AF65-F5344CB8AC3E}">
        <p14:creationId xmlns:p14="http://schemas.microsoft.com/office/powerpoint/2010/main" val="382112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Siara</a:t>
            </a:r>
          </a:p>
          <a:p>
            <a:endParaRPr lang="en-US" dirty="0"/>
          </a:p>
          <a:p>
            <a:r>
              <a:rPr lang="en-US" dirty="0"/>
              <a:t>As people adjust to life in an apocalyptic world where they do not get to venture out of the house as much, they need to find ways to stay productive. These purchasing trends reflect this.</a:t>
            </a:r>
          </a:p>
        </p:txBody>
      </p:sp>
      <p:sp>
        <p:nvSpPr>
          <p:cNvPr id="4" name="Slide Number Placeholder 3"/>
          <p:cNvSpPr>
            <a:spLocks noGrp="1"/>
          </p:cNvSpPr>
          <p:nvPr>
            <p:ph type="sldNum" sz="quarter" idx="5"/>
          </p:nvPr>
        </p:nvSpPr>
        <p:spPr/>
        <p:txBody>
          <a:bodyPr/>
          <a:lstStyle/>
          <a:p>
            <a:fld id="{6BB3D874-D54A-734A-BDC6-E6BE85812225}" type="slidenum">
              <a:rPr lang="en-US" smtClean="0"/>
              <a:t>9</a:t>
            </a:fld>
            <a:endParaRPr lang="en-US"/>
          </a:p>
        </p:txBody>
      </p:sp>
    </p:spTree>
    <p:extLst>
      <p:ext uri="{BB962C8B-B14F-4D97-AF65-F5344CB8AC3E}">
        <p14:creationId xmlns:p14="http://schemas.microsoft.com/office/powerpoint/2010/main" val="160637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120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31900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61088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7086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9514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339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6199B-DC93-8D4E-9094-148FC2EB01F2}" type="datetimeFigureOut">
              <a:rPr lang="en-US" smtClean="0"/>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4254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6199B-DC93-8D4E-9094-148FC2EB01F2}" type="datetimeFigureOut">
              <a:rPr lang="en-US" smtClean="0"/>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48340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6199B-DC93-8D4E-9094-148FC2EB01F2}" type="datetimeFigureOut">
              <a:rPr lang="en-US" smtClean="0"/>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00921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503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1114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6199B-DC93-8D4E-9094-148FC2EB01F2}" type="datetimeFigureOut">
              <a:rPr lang="en-US" smtClean="0"/>
              <a:t>11/9/20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F8F9-2463-A647-9DBF-E067AA1F264D}" type="slidenum">
              <a:rPr lang="en-US" smtClean="0"/>
              <a:t>‹#›</a:t>
            </a:fld>
            <a:endParaRPr lang="en-US"/>
          </a:p>
        </p:txBody>
      </p:sp>
    </p:spTree>
    <p:extLst>
      <p:ext uri="{BB962C8B-B14F-4D97-AF65-F5344CB8AC3E}">
        <p14:creationId xmlns:p14="http://schemas.microsoft.com/office/powerpoint/2010/main" val="28947176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maxpixel.net/Camping-Night-Outdoor-Adventure-Rv-Camper-2788677" TargetMode="External"/><Relationship Id="rId5" Type="http://schemas.openxmlformats.org/officeDocument/2006/relationships/image" Target="../media/image22.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hyperlink" Target="https://creativecommons.org/licenses/by-sa/3.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capreform.eu/the-uk-milk-crisis-fact-or-fic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26.jpg"/><Relationship Id="rId7" Type="http://schemas.openxmlformats.org/officeDocument/2006/relationships/hyperlink" Target="https://creativecommons.org/licenses/by/3.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atablog.is.ed.ac.uk/2013/12/" TargetMode="External"/><Relationship Id="rId5" Type="http://schemas.openxmlformats.org/officeDocument/2006/relationships/image" Target="../media/image27.png"/><Relationship Id="rId4" Type="http://schemas.openxmlformats.org/officeDocument/2006/relationships/hyperlink" Target="https://cassandrajohn.com/2016/07/26/first-rules-of-data-analys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global.com/article/c-suite/how-are-organizations-around-the-world-responding-to-covid-19-2507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barmitzvahzilla.blogspot.com/2010/03/shopping-like-eastern-europea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creativecommons.org/licenses/by-sa/3.0/" TargetMode="External"/><Relationship Id="rId4" Type="http://schemas.openxmlformats.org/officeDocument/2006/relationships/hyperlink" Target="https://en.wikipedia.org/wiki/File:Empty_supermarket_shelves_before_Hurricane_Sandy,_Montgomery,_NY.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hop">
            <a:extLst>
              <a:ext uri="{FF2B5EF4-FFF2-40B4-BE49-F238E27FC236}">
                <a16:creationId xmlns:a16="http://schemas.microsoft.com/office/drawing/2014/main" id="{D2E37BD7-9DD7-4894-80D7-6B3D90F1B9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66"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5" name="Title 4">
            <a:extLst>
              <a:ext uri="{FF2B5EF4-FFF2-40B4-BE49-F238E27FC236}">
                <a16:creationId xmlns:a16="http://schemas.microsoft.com/office/drawing/2014/main" id="{CCBEE872-FDFD-6946-AF66-6C112EFD5269}"/>
              </a:ext>
            </a:extLst>
          </p:cNvPr>
          <p:cNvSpPr>
            <a:spLocks noGrp="1"/>
          </p:cNvSpPr>
          <p:nvPr>
            <p:ph type="ctrTitle"/>
          </p:nvPr>
        </p:nvSpPr>
        <p:spPr>
          <a:xfrm>
            <a:off x="3913417" y="847449"/>
            <a:ext cx="7217229" cy="2482470"/>
          </a:xfrm>
        </p:spPr>
        <p:txBody>
          <a:bodyPr>
            <a:normAutofit/>
          </a:bodyPr>
          <a:lstStyle/>
          <a:p>
            <a:r>
              <a:rPr lang="en-US" sz="5400" b="1" dirty="0">
                <a:latin typeface="Tahoma" panose="020B0604030504040204" pitchFamily="34" charset="0"/>
                <a:ea typeface="Tahoma" panose="020B0604030504040204" pitchFamily="34" charset="0"/>
                <a:cs typeface="Tahoma" panose="020B0604030504040204" pitchFamily="34" charset="0"/>
              </a:rPr>
              <a:t>Surviving &amp; Thriving in the midst of a global pandemic</a:t>
            </a:r>
          </a:p>
        </p:txBody>
      </p:sp>
      <p:sp>
        <p:nvSpPr>
          <p:cNvPr id="8" name="Subtitle 7">
            <a:extLst>
              <a:ext uri="{FF2B5EF4-FFF2-40B4-BE49-F238E27FC236}">
                <a16:creationId xmlns:a16="http://schemas.microsoft.com/office/drawing/2014/main" id="{0AC08285-42D4-9C45-B3EB-20482793DA92}"/>
              </a:ext>
            </a:extLst>
          </p:cNvPr>
          <p:cNvSpPr>
            <a:spLocks noGrp="1"/>
          </p:cNvSpPr>
          <p:nvPr>
            <p:ph type="subTitle" idx="1"/>
          </p:nvPr>
        </p:nvSpPr>
        <p:spPr>
          <a:xfrm>
            <a:off x="4695826" y="3814154"/>
            <a:ext cx="5652409" cy="1993117"/>
          </a:xfrm>
        </p:spPr>
        <p:txBody>
          <a:bodyPr>
            <a:normAutofit fontScale="92500" lnSpcReduction="20000"/>
          </a:bodyPr>
          <a:lstStyle/>
          <a:p>
            <a:r>
              <a:rPr lang="en-US" sz="2600" dirty="0"/>
              <a:t>U of O Data Analytics Bootcamp</a:t>
            </a:r>
          </a:p>
          <a:p>
            <a:r>
              <a:rPr lang="en-US" sz="2600" dirty="0"/>
              <a:t>November 2020</a:t>
            </a:r>
          </a:p>
          <a:p>
            <a:endParaRPr lang="en-US" sz="2600" dirty="0"/>
          </a:p>
          <a:p>
            <a:r>
              <a:rPr lang="en-US" sz="2600" dirty="0"/>
              <a:t>Danica Tiegs, Lauren Gardner, </a:t>
            </a:r>
          </a:p>
          <a:p>
            <a:r>
              <a:rPr lang="en-US" sz="2600" dirty="0" err="1"/>
              <a:t>Siara</a:t>
            </a:r>
            <a:r>
              <a:rPr lang="en-US" sz="2600" dirty="0"/>
              <a:t> Leininger, Stacey Wai</a:t>
            </a:r>
          </a:p>
          <a:p>
            <a:endParaRPr lang="en-US" dirty="0"/>
          </a:p>
        </p:txBody>
      </p:sp>
    </p:spTree>
    <p:extLst>
      <p:ext uri="{BB962C8B-B14F-4D97-AF65-F5344CB8AC3E}">
        <p14:creationId xmlns:p14="http://schemas.microsoft.com/office/powerpoint/2010/main" val="68192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C09-C539-984B-8EEA-C3127B426FF1}"/>
              </a:ext>
            </a:extLst>
          </p:cNvPr>
          <p:cNvSpPr>
            <a:spLocks noGrp="1"/>
          </p:cNvSpPr>
          <p:nvPr>
            <p:ph type="title"/>
          </p:nvPr>
        </p:nvSpPr>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Comfort, Safety &amp; Entertainment</a:t>
            </a:r>
          </a:p>
        </p:txBody>
      </p:sp>
      <p:pic>
        <p:nvPicPr>
          <p:cNvPr id="4" name="Picture 3" descr="Chart, line chart&#10;&#10;Description automatically generated">
            <a:extLst>
              <a:ext uri="{FF2B5EF4-FFF2-40B4-BE49-F238E27FC236}">
                <a16:creationId xmlns:a16="http://schemas.microsoft.com/office/drawing/2014/main" id="{7E8DA867-BCB8-8940-9CAA-FDF735467096}"/>
              </a:ext>
            </a:extLst>
          </p:cNvPr>
          <p:cNvPicPr>
            <a:picLocks noChangeAspect="1"/>
          </p:cNvPicPr>
          <p:nvPr/>
        </p:nvPicPr>
        <p:blipFill>
          <a:blip r:embed="rId3"/>
          <a:stretch>
            <a:fillRect/>
          </a:stretch>
        </p:blipFill>
        <p:spPr>
          <a:xfrm>
            <a:off x="466240" y="1973175"/>
            <a:ext cx="5514925" cy="3676616"/>
          </a:xfrm>
          <a:prstGeom prst="rect">
            <a:avLst/>
          </a:prstGeom>
        </p:spPr>
      </p:pic>
      <p:pic>
        <p:nvPicPr>
          <p:cNvPr id="5" name="Picture 4" descr="Chart, line chart&#10;&#10;Description automatically generated">
            <a:extLst>
              <a:ext uri="{FF2B5EF4-FFF2-40B4-BE49-F238E27FC236}">
                <a16:creationId xmlns:a16="http://schemas.microsoft.com/office/drawing/2014/main" id="{CCCC9C7D-60D6-5044-9A53-1DA59EC72127}"/>
              </a:ext>
            </a:extLst>
          </p:cNvPr>
          <p:cNvPicPr>
            <a:picLocks noChangeAspect="1"/>
          </p:cNvPicPr>
          <p:nvPr/>
        </p:nvPicPr>
        <p:blipFill>
          <a:blip r:embed="rId4"/>
          <a:stretch>
            <a:fillRect/>
          </a:stretch>
        </p:blipFill>
        <p:spPr>
          <a:xfrm>
            <a:off x="6353125" y="1973175"/>
            <a:ext cx="5486400" cy="3657600"/>
          </a:xfrm>
          <a:prstGeom prst="rect">
            <a:avLst/>
          </a:prstGeom>
        </p:spPr>
      </p:pic>
    </p:spTree>
    <p:extLst>
      <p:ext uri="{BB962C8B-B14F-4D97-AF65-F5344CB8AC3E}">
        <p14:creationId xmlns:p14="http://schemas.microsoft.com/office/powerpoint/2010/main" val="411811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BD5B30-C741-4E67-AFD8-17917090A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89BBEAA-BB93-4878-8C95-3C8AADE2E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529C0C6-AAEB-4982-A9E6-BC6A8B2A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0D36F24-5EC0-4A09-9836-6580E1D4B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C0B334E-66E0-442A-8306-19629EC2D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line chart&#10;&#10;Description automatically generated">
            <a:extLst>
              <a:ext uri="{FF2B5EF4-FFF2-40B4-BE49-F238E27FC236}">
                <a16:creationId xmlns:a16="http://schemas.microsoft.com/office/drawing/2014/main" id="{BD61F735-994B-BB4E-8016-110437D836F8}"/>
              </a:ext>
            </a:extLst>
          </p:cNvPr>
          <p:cNvPicPr>
            <a:picLocks noChangeAspect="1"/>
          </p:cNvPicPr>
          <p:nvPr/>
        </p:nvPicPr>
        <p:blipFill>
          <a:blip r:embed="rId3"/>
          <a:stretch>
            <a:fillRect/>
          </a:stretch>
        </p:blipFill>
        <p:spPr>
          <a:xfrm>
            <a:off x="1575861" y="-18297"/>
            <a:ext cx="4966703" cy="3311135"/>
          </a:xfrm>
          <a:prstGeom prst="rect">
            <a:avLst/>
          </a:prstGeom>
        </p:spPr>
      </p:pic>
      <p:pic>
        <p:nvPicPr>
          <p:cNvPr id="8" name="Picture 7" descr="Chart, line chart&#10;&#10;Description automatically generated">
            <a:extLst>
              <a:ext uri="{FF2B5EF4-FFF2-40B4-BE49-F238E27FC236}">
                <a16:creationId xmlns:a16="http://schemas.microsoft.com/office/drawing/2014/main" id="{C7BB8322-C7AA-444D-958B-2B2826A9C45A}"/>
              </a:ext>
            </a:extLst>
          </p:cNvPr>
          <p:cNvPicPr>
            <a:picLocks noChangeAspect="1"/>
          </p:cNvPicPr>
          <p:nvPr/>
        </p:nvPicPr>
        <p:blipFill>
          <a:blip r:embed="rId4"/>
          <a:stretch>
            <a:fillRect/>
          </a:stretch>
        </p:blipFill>
        <p:spPr>
          <a:xfrm>
            <a:off x="195547" y="3311135"/>
            <a:ext cx="5292852" cy="3528568"/>
          </a:xfrm>
          <a:prstGeom prst="rect">
            <a:avLst/>
          </a:prstGeom>
        </p:spPr>
      </p:pic>
      <p:pic>
        <p:nvPicPr>
          <p:cNvPr id="4" name="Picture 3" descr="A truck is parked on the side of a road&#10;&#10;Description automatically generated">
            <a:extLst>
              <a:ext uri="{FF2B5EF4-FFF2-40B4-BE49-F238E27FC236}">
                <a16:creationId xmlns:a16="http://schemas.microsoft.com/office/drawing/2014/main" id="{E9E5EDD3-E1F7-CB4E-A41A-6FE0BEA1DAD2}"/>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8877" r="38706"/>
          <a:stretch/>
        </p:blipFill>
        <p:spPr>
          <a:xfrm>
            <a:off x="7794866" y="18307"/>
            <a:ext cx="4374417" cy="6857990"/>
          </a:xfrm>
          <a:custGeom>
            <a:avLst/>
            <a:gdLst/>
            <a:ahLst/>
            <a:cxnLst/>
            <a:rect l="l" t="t" r="r" b="b"/>
            <a:pathLst>
              <a:path w="4374417" h="6858000">
                <a:moveTo>
                  <a:pt x="22719" y="0"/>
                </a:moveTo>
                <a:lnTo>
                  <a:pt x="4374417" y="0"/>
                </a:lnTo>
                <a:lnTo>
                  <a:pt x="4374417" y="6858000"/>
                </a:lnTo>
                <a:lnTo>
                  <a:pt x="0" y="6858000"/>
                </a:lnTo>
                <a:lnTo>
                  <a:pt x="6670" y="6845555"/>
                </a:lnTo>
                <a:cubicBezTo>
                  <a:pt x="495881" y="5886487"/>
                  <a:pt x="785588" y="4695963"/>
                  <a:pt x="785588" y="3406233"/>
                </a:cubicBezTo>
                <a:cubicBezTo>
                  <a:pt x="785588" y="2215714"/>
                  <a:pt x="538737" y="1109724"/>
                  <a:pt x="115983" y="192283"/>
                </a:cubicBezTo>
                <a:close/>
              </a:path>
            </a:pathLst>
          </a:custGeom>
        </p:spPr>
      </p:pic>
    </p:spTree>
    <p:extLst>
      <p:ext uri="{BB962C8B-B14F-4D97-AF65-F5344CB8AC3E}">
        <p14:creationId xmlns:p14="http://schemas.microsoft.com/office/powerpoint/2010/main" val="372754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6A6BB38-6401-0F48-BD4D-DA6E6CEF599D}"/>
              </a:ext>
            </a:extLst>
          </p:cNvPr>
          <p:cNvPicPr>
            <a:picLocks noChangeAspect="1" noChangeArrowheads="1"/>
          </p:cNvPicPr>
          <p:nvPr/>
        </p:nvPicPr>
        <p:blipFill>
          <a:blip r:embed="rId3">
            <a:alphaModFix amt="72000"/>
            <a:extLst>
              <a:ext uri="{837473B0-CC2E-450A-ABE3-18F120FF3D39}">
                <a1611:picAttrSrcUrl xmlns:a1611="http://schemas.microsoft.com/office/drawing/2016/11/main" r:id="rId4"/>
              </a:ext>
            </a:extLst>
          </a:blip>
          <a:srcRect/>
          <a:stretch/>
        </p:blipFill>
        <p:spPr bwMode="auto">
          <a:xfrm>
            <a:off x="0" y="10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D5E9C-2BFD-6E45-AA33-75562E1CD8FD}"/>
              </a:ext>
            </a:extLst>
          </p:cNvPr>
          <p:cNvSpPr/>
          <p:nvPr/>
        </p:nvSpPr>
        <p:spPr>
          <a:xfrm>
            <a:off x="6027964" y="2671989"/>
            <a:ext cx="5861956" cy="3820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75889B-88D4-8245-A1DD-B3106510A35E}"/>
              </a:ext>
            </a:extLst>
          </p:cNvPr>
          <p:cNvSpPr/>
          <p:nvPr/>
        </p:nvSpPr>
        <p:spPr>
          <a:xfrm>
            <a:off x="334738" y="1396774"/>
            <a:ext cx="5295901" cy="382088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8E7BE8B-CF06-7F42-AF33-203B32F49974}"/>
              </a:ext>
            </a:extLst>
          </p:cNvPr>
          <p:cNvSpPr>
            <a:spLocks noGrp="1"/>
          </p:cNvSpPr>
          <p:nvPr>
            <p:ph type="title"/>
          </p:nvPr>
        </p:nvSpPr>
        <p:spPr>
          <a:xfrm>
            <a:off x="778324" y="10431"/>
            <a:ext cx="5317676"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Unexpected Meat Trends</a:t>
            </a:r>
          </a:p>
        </p:txBody>
      </p:sp>
      <p:pic>
        <p:nvPicPr>
          <p:cNvPr id="7" name="Picture 6" descr="Chart, line chart&#10;&#10;Description automatically generated">
            <a:extLst>
              <a:ext uri="{FF2B5EF4-FFF2-40B4-BE49-F238E27FC236}">
                <a16:creationId xmlns:a16="http://schemas.microsoft.com/office/drawing/2014/main" id="{605BD36C-A7C5-4646-B273-D63CEE4F75FA}"/>
              </a:ext>
            </a:extLst>
          </p:cNvPr>
          <p:cNvPicPr>
            <a:picLocks noChangeAspect="1"/>
          </p:cNvPicPr>
          <p:nvPr/>
        </p:nvPicPr>
        <p:blipFill>
          <a:blip r:embed="rId5"/>
          <a:stretch>
            <a:fillRect/>
          </a:stretch>
        </p:blipFill>
        <p:spPr>
          <a:xfrm>
            <a:off x="334738" y="1396774"/>
            <a:ext cx="5486400" cy="3657600"/>
          </a:xfrm>
          <a:prstGeom prst="rect">
            <a:avLst/>
          </a:prstGeom>
        </p:spPr>
      </p:pic>
      <p:pic>
        <p:nvPicPr>
          <p:cNvPr id="9" name="Picture 8" descr="Chart, line chart&#10;&#10;Description automatically generated">
            <a:extLst>
              <a:ext uri="{FF2B5EF4-FFF2-40B4-BE49-F238E27FC236}">
                <a16:creationId xmlns:a16="http://schemas.microsoft.com/office/drawing/2014/main" id="{3B18F08C-F387-7D42-AB21-5FEC6AB34883}"/>
              </a:ext>
            </a:extLst>
          </p:cNvPr>
          <p:cNvPicPr>
            <a:picLocks noChangeAspect="1"/>
          </p:cNvPicPr>
          <p:nvPr/>
        </p:nvPicPr>
        <p:blipFill>
          <a:blip r:embed="rId6"/>
          <a:stretch>
            <a:fillRect/>
          </a:stretch>
        </p:blipFill>
        <p:spPr>
          <a:xfrm>
            <a:off x="6137174" y="2606673"/>
            <a:ext cx="5720088" cy="3813392"/>
          </a:xfrm>
          <a:prstGeom prst="rect">
            <a:avLst/>
          </a:prstGeom>
        </p:spPr>
      </p:pic>
      <p:sp>
        <p:nvSpPr>
          <p:cNvPr id="3" name="TextBox 2">
            <a:extLst>
              <a:ext uri="{FF2B5EF4-FFF2-40B4-BE49-F238E27FC236}">
                <a16:creationId xmlns:a16="http://schemas.microsoft.com/office/drawing/2014/main" id="{1D58A3F4-FC95-A943-867B-1D744B5A44B3}"/>
              </a:ext>
            </a:extLst>
          </p:cNvPr>
          <p:cNvSpPr txBox="1"/>
          <p:nvPr/>
        </p:nvSpPr>
        <p:spPr>
          <a:xfrm>
            <a:off x="796637" y="6858000"/>
            <a:ext cx="10598727" cy="230832"/>
          </a:xfrm>
          <a:prstGeom prst="rect">
            <a:avLst/>
          </a:prstGeom>
          <a:noFill/>
        </p:spPr>
        <p:txBody>
          <a:bodyPr wrap="square" rtlCol="0">
            <a:spAutoFit/>
          </a:bodyPr>
          <a:lstStyle/>
          <a:p>
            <a:r>
              <a:rPr lang="en-US" sz="900">
                <a:hlinkClick r:id="rId4" tooltip="http://capreform.eu/the-uk-milk-crisis-fact-or-fiction/"/>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81642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9AB7D-E961-0A44-8D15-CDF3FFEB1457}"/>
              </a:ext>
            </a:extLst>
          </p:cNvPr>
          <p:cNvSpPr>
            <a:spLocks noGrp="1"/>
          </p:cNvSpPr>
          <p:nvPr>
            <p:ph type="title"/>
          </p:nvPr>
        </p:nvSpPr>
        <p:spPr>
          <a:xfrm>
            <a:off x="809833" y="960954"/>
            <a:ext cx="5120561" cy="132556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Overcoming data analysis obstacles</a:t>
            </a:r>
          </a:p>
        </p:txBody>
      </p:sp>
      <p:sp>
        <p:nvSpPr>
          <p:cNvPr id="3" name="Content Placeholder 2">
            <a:extLst>
              <a:ext uri="{FF2B5EF4-FFF2-40B4-BE49-F238E27FC236}">
                <a16:creationId xmlns:a16="http://schemas.microsoft.com/office/drawing/2014/main" id="{17E6A709-CB55-7B4B-903A-745757F78342}"/>
              </a:ext>
            </a:extLst>
          </p:cNvPr>
          <p:cNvSpPr>
            <a:spLocks noGrp="1"/>
          </p:cNvSpPr>
          <p:nvPr>
            <p:ph idx="1"/>
          </p:nvPr>
        </p:nvSpPr>
        <p:spPr>
          <a:xfrm>
            <a:off x="1254299" y="3065866"/>
            <a:ext cx="5092194" cy="2206082"/>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Working with BEA’s output</a:t>
            </a:r>
          </a:p>
          <a:p>
            <a:r>
              <a:rPr lang="en-US" sz="2400" dirty="0">
                <a:latin typeface="Tahoma" panose="020B0604030504040204" pitchFamily="34" charset="0"/>
                <a:ea typeface="Tahoma" panose="020B0604030504040204" pitchFamily="34" charset="0"/>
                <a:cs typeface="Tahoma" panose="020B0604030504040204" pitchFamily="34" charset="0"/>
              </a:rPr>
              <a:t>Vague category descriptions</a:t>
            </a:r>
          </a:p>
          <a:p>
            <a:r>
              <a:rPr lang="en-US" sz="2400" dirty="0">
                <a:latin typeface="Tahoma" panose="020B0604030504040204" pitchFamily="34" charset="0"/>
                <a:ea typeface="Tahoma" panose="020B0604030504040204" pitchFamily="34" charset="0"/>
                <a:cs typeface="Tahoma" panose="020B0604030504040204" pitchFamily="34" charset="0"/>
              </a:rPr>
              <a:t>Narrowing the scope</a:t>
            </a:r>
          </a:p>
          <a:p>
            <a:r>
              <a:rPr lang="en-US" sz="2400" dirty="0">
                <a:latin typeface="Tahoma" panose="020B0604030504040204" pitchFamily="34" charset="0"/>
                <a:ea typeface="Tahoma" panose="020B0604030504040204" pitchFamily="34" charset="0"/>
                <a:cs typeface="Tahoma" panose="020B0604030504040204" pitchFamily="34" charset="0"/>
              </a:rPr>
              <a:t>Output</a:t>
            </a:r>
            <a:endParaRPr lang="en-US" sz="2400" dirty="0"/>
          </a:p>
          <a:p>
            <a:endParaRPr lang="en-US" sz="2400" dirty="0"/>
          </a:p>
        </p:txBody>
      </p:sp>
      <p:sp>
        <p:nvSpPr>
          <p:cNvPr id="38" name="Oval 2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Icon&#10;&#10;Description automatically generated">
            <a:extLst>
              <a:ext uri="{FF2B5EF4-FFF2-40B4-BE49-F238E27FC236}">
                <a16:creationId xmlns:a16="http://schemas.microsoft.com/office/drawing/2014/main" id="{2201CEF0-C4D8-F54B-BBB8-B68435F5EAF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3248" r="1" b="49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9" name="Arc 2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5277213-2105-E64B-A794-8831D7237255}"/>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32400" b="507"/>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6" name="TextBox 5">
            <a:extLst>
              <a:ext uri="{FF2B5EF4-FFF2-40B4-BE49-F238E27FC236}">
                <a16:creationId xmlns:a16="http://schemas.microsoft.com/office/drawing/2014/main" id="{7EC7B63D-77AC-5B4C-A66C-D4290CA2B3A6}"/>
              </a:ext>
            </a:extLst>
          </p:cNvPr>
          <p:cNvSpPr txBox="1"/>
          <p:nvPr/>
        </p:nvSpPr>
        <p:spPr>
          <a:xfrm>
            <a:off x="7672618" y="6870700"/>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datablog.is.ed.ac.uk/2013/1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9" name="TextBox 8">
            <a:extLst>
              <a:ext uri="{FF2B5EF4-FFF2-40B4-BE49-F238E27FC236}">
                <a16:creationId xmlns:a16="http://schemas.microsoft.com/office/drawing/2014/main" id="{579A6517-7D27-2A40-98F8-1955415908F8}"/>
              </a:ext>
            </a:extLst>
          </p:cNvPr>
          <p:cNvSpPr txBox="1"/>
          <p:nvPr/>
        </p:nvSpPr>
        <p:spPr>
          <a:xfrm>
            <a:off x="9872134" y="687070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cassandrajohn.com/2016/07/26/first-rules-of-data-analysi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400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F8534DF-C390-824A-A1A0-1732D64D7EE2}"/>
              </a:ext>
            </a:extLst>
          </p:cNvPr>
          <p:cNvSpPr>
            <a:spLocks noGrp="1"/>
          </p:cNvSpPr>
          <p:nvPr>
            <p:ph type="title"/>
          </p:nvPr>
        </p:nvSpPr>
        <p:spPr>
          <a:xfrm>
            <a:off x="1222714" y="537030"/>
            <a:ext cx="5387502" cy="1325563"/>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Preparing for a second wave…</a:t>
            </a:r>
          </a:p>
        </p:txBody>
      </p:sp>
      <p:sp>
        <p:nvSpPr>
          <p:cNvPr id="3" name="Content Placeholder 2">
            <a:extLst>
              <a:ext uri="{FF2B5EF4-FFF2-40B4-BE49-F238E27FC236}">
                <a16:creationId xmlns:a16="http://schemas.microsoft.com/office/drawing/2014/main" id="{320542EC-E743-7145-B40D-5EF50DCFDB97}"/>
              </a:ext>
            </a:extLst>
          </p:cNvPr>
          <p:cNvSpPr>
            <a:spLocks noGrp="1"/>
          </p:cNvSpPr>
          <p:nvPr>
            <p:ph idx="1"/>
          </p:nvPr>
        </p:nvSpPr>
        <p:spPr>
          <a:xfrm>
            <a:off x="606772" y="2496956"/>
            <a:ext cx="5257800" cy="4510476"/>
          </a:xfrm>
        </p:spPr>
        <p:txBody>
          <a:bodyPr>
            <a:norm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Items for survival</a:t>
            </a:r>
          </a:p>
          <a:p>
            <a:pPr marL="0" indent="0" algn="ctr">
              <a:buNone/>
            </a:pPr>
            <a:r>
              <a:rPr lang="en-US" sz="3600" dirty="0">
                <a:latin typeface="Tahoma" panose="020B0604030504040204" pitchFamily="34" charset="0"/>
                <a:ea typeface="Tahoma" panose="020B0604030504040204" pitchFamily="34" charset="0"/>
                <a:cs typeface="Tahoma" panose="020B0604030504040204" pitchFamily="34" charset="0"/>
              </a:rPr>
              <a:t> </a:t>
            </a:r>
          </a:p>
          <a:p>
            <a:pPr algn="ctr"/>
            <a:r>
              <a:rPr lang="en-US" sz="3600" dirty="0">
                <a:latin typeface="Tahoma" panose="020B0604030504040204" pitchFamily="34" charset="0"/>
                <a:ea typeface="Tahoma" panose="020B0604030504040204" pitchFamily="34" charset="0"/>
                <a:cs typeface="Tahoma" panose="020B0604030504040204" pitchFamily="34" charset="0"/>
              </a:rPr>
              <a:t>Items for thriving</a:t>
            </a:r>
          </a:p>
          <a:p>
            <a:pPr marL="0" indent="0" algn="ctr">
              <a:buNone/>
            </a:pPr>
            <a:endParaRPr lang="en-US" sz="4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600" b="1" dirty="0">
                <a:latin typeface="Tahoma" panose="020B0604030504040204" pitchFamily="34" charset="0"/>
                <a:ea typeface="Tahoma" panose="020B0604030504040204" pitchFamily="34" charset="0"/>
                <a:cs typeface="Tahoma" panose="020B0604030504040204" pitchFamily="34" charset="0"/>
              </a:rPr>
              <a:t>Q &amp; A?</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p>
        </p:txBody>
      </p:sp>
      <p:pic>
        <p:nvPicPr>
          <p:cNvPr id="5" name="Picture 4" descr="A picture containing toy, doll, graphics, food&#10;&#10;Description automatically generated">
            <a:extLst>
              <a:ext uri="{FF2B5EF4-FFF2-40B4-BE49-F238E27FC236}">
                <a16:creationId xmlns:a16="http://schemas.microsoft.com/office/drawing/2014/main" id="{13F3BDDB-3815-A54B-A3B8-E215FEDD6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4935" r="28733"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3" name="Oval 1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55C3F95-43AB-B24B-B2C7-C3497310D1AF}"/>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peoplemattersglobal.com/article/c-suite/how-are-organizations-around-the-world-responding-to-covid-19-2507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2073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EA3C2-1F1F-E84D-9DCE-D66D766632B6}"/>
              </a:ext>
            </a:extLst>
          </p:cNvPr>
          <p:cNvSpPr>
            <a:spLocks noGrp="1"/>
          </p:cNvSpPr>
          <p:nvPr>
            <p:ph type="title"/>
          </p:nvPr>
        </p:nvSpPr>
        <p:spPr>
          <a:xfrm>
            <a:off x="640080" y="325369"/>
            <a:ext cx="4368602" cy="1956841"/>
          </a:xfrm>
        </p:spPr>
        <p:txBody>
          <a:bodyPr anchor="b">
            <a:normAutofit/>
          </a:bodyPr>
          <a:lstStyle/>
          <a:p>
            <a:r>
              <a:rPr lang="en-US" sz="4200" b="1" dirty="0">
                <a:latin typeface="Tahoma" panose="020B0604030504040204" pitchFamily="34" charset="0"/>
                <a:ea typeface="Tahoma" panose="020B0604030504040204" pitchFamily="34" charset="0"/>
                <a:cs typeface="Tahoma" panose="020B0604030504040204" pitchFamily="34" charset="0"/>
              </a:rPr>
              <a:t>What items are necessary for survival?</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5AAD1-1439-8946-ACE0-44F6AD18B72D}"/>
              </a:ext>
            </a:extLst>
          </p:cNvPr>
          <p:cNvSpPr>
            <a:spLocks noGrp="1"/>
          </p:cNvSpPr>
          <p:nvPr>
            <p:ph idx="1"/>
          </p:nvPr>
        </p:nvSpPr>
        <p:spPr>
          <a:xfrm>
            <a:off x="640080" y="2872899"/>
            <a:ext cx="4243589" cy="3659732"/>
          </a:xfrm>
        </p:spPr>
        <p:txBody>
          <a:bodyPr>
            <a:normAutofit lnSpcReduction="10000"/>
          </a:bodyPr>
          <a:lstStyle/>
          <a:p>
            <a:pPr marL="0" indent="0">
              <a:buNone/>
            </a:pPr>
            <a:r>
              <a:rPr lang="en-US" sz="1700" b="1" dirty="0">
                <a:latin typeface="Tahoma" panose="020B0604030504040204" pitchFamily="34" charset="0"/>
                <a:ea typeface="Tahoma" panose="020B0604030504040204" pitchFamily="34" charset="0"/>
                <a:cs typeface="Tahoma" panose="020B0604030504040204" pitchFamily="34" charset="0"/>
              </a:rPr>
              <a:t>Hypothesis: </a:t>
            </a:r>
            <a:r>
              <a:rPr lang="en-US" sz="1700" dirty="0">
                <a:latin typeface="Tahoma" panose="020B0604030504040204" pitchFamily="34" charset="0"/>
                <a:ea typeface="Tahoma" panose="020B0604030504040204" pitchFamily="34" charset="0"/>
                <a:cs typeface="Tahoma" panose="020B0604030504040204" pitchFamily="34" charset="0"/>
              </a:rPr>
              <a:t>When the world is faced with fear and panic, certain items will unexpectedly become household necessities</a:t>
            </a:r>
          </a:p>
          <a:p>
            <a:pPr marL="0" indent="0">
              <a:buNone/>
            </a:pPr>
            <a:endParaRPr lang="en-US" sz="1700" dirty="0">
              <a:latin typeface="Tahoma" panose="020B0604030504040204" pitchFamily="34" charset="0"/>
              <a:ea typeface="Tahoma" panose="020B0604030504040204" pitchFamily="34" charset="0"/>
              <a:cs typeface="Tahoma" panose="020B0604030504040204" pitchFamily="34" charset="0"/>
            </a:endParaRPr>
          </a:p>
          <a:p>
            <a:r>
              <a:rPr lang="en-US" sz="1700" dirty="0">
                <a:latin typeface="Tahoma" panose="020B0604030504040204" pitchFamily="34" charset="0"/>
                <a:ea typeface="Tahoma" panose="020B0604030504040204" pitchFamily="34" charset="0"/>
                <a:cs typeface="Tahoma" panose="020B0604030504040204" pitchFamily="34" charset="0"/>
              </a:rPr>
              <a:t>How does spending correlate to a pandemic?</a:t>
            </a:r>
          </a:p>
          <a:p>
            <a:r>
              <a:rPr lang="en-US" sz="1700" dirty="0">
                <a:latin typeface="Tahoma" panose="020B0604030504040204" pitchFamily="34" charset="0"/>
                <a:ea typeface="Tahoma" panose="020B0604030504040204" pitchFamily="34" charset="0"/>
                <a:cs typeface="Tahoma" panose="020B0604030504040204" pitchFamily="34" charset="0"/>
              </a:rPr>
              <a:t>Expected trends v unexpected trends</a:t>
            </a:r>
          </a:p>
          <a:p>
            <a:r>
              <a:rPr lang="en-US" sz="1700" dirty="0">
                <a:latin typeface="Tahoma" panose="020B0604030504040204" pitchFamily="34" charset="0"/>
                <a:ea typeface="Tahoma" panose="020B0604030504040204" pitchFamily="34" charset="0"/>
                <a:cs typeface="Tahoma" panose="020B0604030504040204" pitchFamily="34" charset="0"/>
              </a:rPr>
              <a:t>Does spending change after a ”new normal” is established?</a:t>
            </a:r>
          </a:p>
          <a:p>
            <a:r>
              <a:rPr lang="en-US" sz="1700" dirty="0">
                <a:latin typeface="Tahoma" panose="020B0604030504040204" pitchFamily="34" charset="0"/>
                <a:ea typeface="Tahoma" panose="020B0604030504040204" pitchFamily="34" charset="0"/>
                <a:cs typeface="Tahoma" panose="020B0604030504040204" pitchFamily="34" charset="0"/>
              </a:rPr>
              <a:t>If we are faced with a second Apocalypse, what items should I have on hand?</a:t>
            </a:r>
          </a:p>
        </p:txBody>
      </p:sp>
      <p:pic>
        <p:nvPicPr>
          <p:cNvPr id="5" name="Picture 4">
            <a:extLst>
              <a:ext uri="{FF2B5EF4-FFF2-40B4-BE49-F238E27FC236}">
                <a16:creationId xmlns:a16="http://schemas.microsoft.com/office/drawing/2014/main" id="{B014EC1A-C129-AA40-89F8-5AF384754262}"/>
              </a:ext>
            </a:extLst>
          </p:cNvPr>
          <p:cNvPicPr>
            <a:picLocks noChangeAspect="1"/>
          </p:cNvPicPr>
          <p:nvPr/>
        </p:nvPicPr>
        <p:blipFill rotWithShape="1">
          <a:blip r:embed="rId3"/>
          <a:srcRect l="3572" r="294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854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B07DF-4EA4-ED41-8990-41BCBDE321D1}"/>
              </a:ext>
            </a:extLst>
          </p:cNvPr>
          <p:cNvSpPr>
            <a:spLocks noGrp="1"/>
          </p:cNvSpPr>
          <p:nvPr>
            <p:ph type="title"/>
          </p:nvPr>
        </p:nvSpPr>
        <p:spPr>
          <a:xfrm>
            <a:off x="640080" y="828700"/>
            <a:ext cx="10908792" cy="1442339"/>
          </a:xfrm>
        </p:spPr>
        <p:txBody>
          <a:bodyPr vert="horz" lIns="91440" tIns="45720" rIns="91440" bIns="45720" rtlCol="0" anchor="b">
            <a:normAutofit fontScale="90000"/>
          </a:bodyPr>
          <a:lstStyle/>
          <a:p>
            <a:pPr algn="ctr"/>
            <a:r>
              <a:rPr lang="en-US" sz="4600" b="1" kern="1200">
                <a:solidFill>
                  <a:schemeClr val="tx1"/>
                </a:solidFill>
                <a:latin typeface="Tahoma" panose="020B0604030504040204" pitchFamily="34" charset="0"/>
                <a:ea typeface="Tahoma" panose="020B0604030504040204" pitchFamily="34" charset="0"/>
                <a:cs typeface="Tahoma" panose="020B0604030504040204" pitchFamily="34" charset="0"/>
              </a:rPr>
              <a:t>How we spent our money the past 5 years..</a:t>
            </a:r>
            <a:br>
              <a:rPr lang="en-US" sz="4600" b="1" kern="120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FD4B3BC-A251-6E4A-B25D-E6C1CE84F417}"/>
              </a:ext>
            </a:extLst>
          </p:cNvPr>
          <p:cNvSpPr txBox="1"/>
          <p:nvPr/>
        </p:nvSpPr>
        <p:spPr>
          <a:xfrm>
            <a:off x="640080" y="1867610"/>
            <a:ext cx="10908792" cy="548640"/>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1600" kern="1200">
                <a:solidFill>
                  <a:schemeClr val="tx1"/>
                </a:solidFill>
                <a:latin typeface="Tahoma" panose="020B0604030504040204" pitchFamily="34" charset="0"/>
                <a:ea typeface="Tahoma" panose="020B0604030504040204" pitchFamily="34" charset="0"/>
                <a:cs typeface="Tahoma" panose="020B0604030504040204" pitchFamily="34" charset="0"/>
              </a:rPr>
              <a:t>Data sourced from BEA (US Bureau of Economic Analysis) official PCE report</a:t>
            </a:r>
            <a:endPar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0BEF898-F196-8249-BE5D-499A9004C605}"/>
              </a:ext>
            </a:extLst>
          </p:cNvPr>
          <p:cNvPicPr>
            <a:picLocks noGrp="1" noChangeAspect="1"/>
          </p:cNvPicPr>
          <p:nvPr>
            <p:ph idx="1"/>
          </p:nvPr>
        </p:nvPicPr>
        <p:blipFill rotWithShape="1">
          <a:blip r:embed="rId3"/>
          <a:srcRect l="3323" r="-1" b="-1"/>
          <a:stretch/>
        </p:blipFill>
        <p:spPr>
          <a:xfrm>
            <a:off x="3046475" y="2359595"/>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66500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CB4BE-1A25-B246-87BE-B872EF42B19C}"/>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Spending in the midst of panic and fear…</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6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117A2077-4301-1F40-84CD-C886E62BFF26}"/>
              </a:ext>
            </a:extLst>
          </p:cNvPr>
          <p:cNvPicPr>
            <a:picLocks noChangeAspect="1"/>
          </p:cNvPicPr>
          <p:nvPr/>
        </p:nvPicPr>
        <p:blipFill>
          <a:blip r:embed="rId3"/>
          <a:stretch>
            <a:fillRect/>
          </a:stretch>
        </p:blipFill>
        <p:spPr>
          <a:xfrm>
            <a:off x="7691507" y="186134"/>
            <a:ext cx="4703427" cy="3135618"/>
          </a:xfrm>
          <a:prstGeom prst="rect">
            <a:avLst/>
          </a:prstGeom>
        </p:spPr>
      </p:pic>
      <p:sp>
        <p:nvSpPr>
          <p:cNvPr id="2" name="Title 1">
            <a:extLst>
              <a:ext uri="{FF2B5EF4-FFF2-40B4-BE49-F238E27FC236}">
                <a16:creationId xmlns:a16="http://schemas.microsoft.com/office/drawing/2014/main" id="{A06443E6-8C0E-ED4C-B8AD-E277BA9DB09F}"/>
              </a:ext>
            </a:extLst>
          </p:cNvPr>
          <p:cNvSpPr>
            <a:spLocks noGrp="1"/>
          </p:cNvSpPr>
          <p:nvPr>
            <p:ph type="title"/>
          </p:nvPr>
        </p:nvSpPr>
        <p:spPr>
          <a:xfrm>
            <a:off x="341813" y="148527"/>
            <a:ext cx="3724217" cy="2896432"/>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Panic Spending</a:t>
            </a:r>
          </a:p>
        </p:txBody>
      </p:sp>
      <p:sp>
        <p:nvSpPr>
          <p:cNvPr id="33" name="Rectangle 32">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line chart&#10;&#10;Description automatically generated">
            <a:extLst>
              <a:ext uri="{FF2B5EF4-FFF2-40B4-BE49-F238E27FC236}">
                <a16:creationId xmlns:a16="http://schemas.microsoft.com/office/drawing/2014/main" id="{20F7490D-3472-6747-A0BE-DE96E985DBE1}"/>
              </a:ext>
            </a:extLst>
          </p:cNvPr>
          <p:cNvPicPr>
            <a:picLocks noChangeAspect="1"/>
          </p:cNvPicPr>
          <p:nvPr/>
        </p:nvPicPr>
        <p:blipFill>
          <a:blip r:embed="rId4"/>
          <a:stretch>
            <a:fillRect/>
          </a:stretch>
        </p:blipFill>
        <p:spPr>
          <a:xfrm>
            <a:off x="3109126" y="84379"/>
            <a:ext cx="4866393" cy="3244262"/>
          </a:xfrm>
          <a:prstGeom prst="rect">
            <a:avLst/>
          </a:prstGeom>
        </p:spPr>
      </p:pic>
      <p:pic>
        <p:nvPicPr>
          <p:cNvPr id="7" name="Picture 6" descr="Chart, line chart&#10;&#10;Description automatically generated">
            <a:extLst>
              <a:ext uri="{FF2B5EF4-FFF2-40B4-BE49-F238E27FC236}">
                <a16:creationId xmlns:a16="http://schemas.microsoft.com/office/drawing/2014/main" id="{CF855C95-A7B0-9A4E-9775-8C16A1296465}"/>
              </a:ext>
            </a:extLst>
          </p:cNvPr>
          <p:cNvPicPr>
            <a:picLocks noChangeAspect="1"/>
          </p:cNvPicPr>
          <p:nvPr/>
        </p:nvPicPr>
        <p:blipFill>
          <a:blip r:embed="rId5"/>
          <a:stretch>
            <a:fillRect/>
          </a:stretch>
        </p:blipFill>
        <p:spPr>
          <a:xfrm>
            <a:off x="5908846" y="3484637"/>
            <a:ext cx="4671867" cy="3114578"/>
          </a:xfrm>
          <a:prstGeom prst="rect">
            <a:avLst/>
          </a:prstGeom>
        </p:spPr>
      </p:pic>
      <p:sp>
        <p:nvSpPr>
          <p:cNvPr id="35" name="Rectangle 34">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A8784C02-5AE7-814E-8F69-DD5A5D6ED669}"/>
              </a:ext>
            </a:extLst>
          </p:cNvPr>
          <p:cNvSpPr/>
          <p:nvPr/>
        </p:nvSpPr>
        <p:spPr>
          <a:xfrm>
            <a:off x="-1351803" y="2913680"/>
            <a:ext cx="5926179" cy="482803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8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08D-F895-964C-BDC2-E4460FC08AC7}"/>
              </a:ext>
            </a:extLst>
          </p:cNvPr>
          <p:cNvSpPr>
            <a:spLocks noGrp="1"/>
          </p:cNvSpPr>
          <p:nvPr>
            <p:ph type="title"/>
          </p:nvPr>
        </p:nvSpPr>
        <p:spPr>
          <a:xfrm>
            <a:off x="2665771" y="264325"/>
            <a:ext cx="6860458" cy="1325563"/>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Chaos and food…</a:t>
            </a:r>
          </a:p>
        </p:txBody>
      </p:sp>
      <p:pic>
        <p:nvPicPr>
          <p:cNvPr id="4" name="Picture 3">
            <a:extLst>
              <a:ext uri="{FF2B5EF4-FFF2-40B4-BE49-F238E27FC236}">
                <a16:creationId xmlns:a16="http://schemas.microsoft.com/office/drawing/2014/main" id="{0D7294BA-6438-F145-B2AC-FC22425FF917}"/>
              </a:ext>
            </a:extLst>
          </p:cNvPr>
          <p:cNvPicPr>
            <a:picLocks noChangeAspect="1"/>
          </p:cNvPicPr>
          <p:nvPr/>
        </p:nvPicPr>
        <p:blipFill>
          <a:blip r:embed="rId3"/>
          <a:stretch>
            <a:fillRect/>
          </a:stretch>
        </p:blipFill>
        <p:spPr>
          <a:xfrm>
            <a:off x="2549471" y="1250892"/>
            <a:ext cx="7093058" cy="4728705"/>
          </a:xfrm>
          <a:prstGeom prst="rect">
            <a:avLst/>
          </a:prstGeom>
        </p:spPr>
      </p:pic>
      <p:sp>
        <p:nvSpPr>
          <p:cNvPr id="17" name="TextBox 16">
            <a:extLst>
              <a:ext uri="{FF2B5EF4-FFF2-40B4-BE49-F238E27FC236}">
                <a16:creationId xmlns:a16="http://schemas.microsoft.com/office/drawing/2014/main" id="{6E6F03EF-88EE-3644-B78A-2DE7E0672440}"/>
              </a:ext>
            </a:extLst>
          </p:cNvPr>
          <p:cNvSpPr txBox="1"/>
          <p:nvPr/>
        </p:nvSpPr>
        <p:spPr>
          <a:xfrm>
            <a:off x="0" y="6627168"/>
            <a:ext cx="3006671" cy="230832"/>
          </a:xfrm>
          <a:prstGeom prst="rect">
            <a:avLst/>
          </a:prstGeom>
          <a:noFill/>
        </p:spPr>
        <p:txBody>
          <a:bodyPr wrap="square" rtlCol="0">
            <a:spAutoFit/>
          </a:bodyPr>
          <a:lstStyle/>
          <a:p>
            <a:r>
              <a:rPr lang="en-US" sz="900" dirty="0">
                <a:hlinkClick r:id="rId4" tooltip="https://en.wikipedia.org/wiki/File:Empty_supermarket_shelves_before_Hurricane_Sandy,_Montgomery,_NY.jpg"/>
              </a:rPr>
              <a:t>This Photo</a:t>
            </a:r>
            <a:r>
              <a:rPr lang="en-US" sz="900" dirty="0"/>
              <a:t> by Unknown Author is licensed under </a:t>
            </a:r>
            <a:r>
              <a:rPr lang="en-US" sz="900" dirty="0">
                <a:hlinkClick r:id="rId5" tooltip="https://creativecommons.org/licenses/by-sa/3.0/"/>
              </a:rPr>
              <a:t>CC BY-SA</a:t>
            </a:r>
            <a:endParaRPr lang="en-US" sz="900" dirty="0"/>
          </a:p>
        </p:txBody>
      </p:sp>
      <p:pic>
        <p:nvPicPr>
          <p:cNvPr id="29" name="Picture 28" descr="A drawing of a cartoon character&#10;&#10;Description automatically generated">
            <a:extLst>
              <a:ext uri="{FF2B5EF4-FFF2-40B4-BE49-F238E27FC236}">
                <a16:creationId xmlns:a16="http://schemas.microsoft.com/office/drawing/2014/main" id="{B08B11B8-B133-1B42-AB5D-62F091A16CF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59808" y="4391770"/>
            <a:ext cx="2086055" cy="2030278"/>
          </a:xfrm>
          <a:prstGeom prst="rect">
            <a:avLst/>
          </a:prstGeom>
        </p:spPr>
      </p:pic>
    </p:spTree>
    <p:extLst>
      <p:ext uri="{BB962C8B-B14F-4D97-AF65-F5344CB8AC3E}">
        <p14:creationId xmlns:p14="http://schemas.microsoft.com/office/powerpoint/2010/main" val="26698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glass of wine&#10;&#10;Description automatically generated">
            <a:extLst>
              <a:ext uri="{FF2B5EF4-FFF2-40B4-BE49-F238E27FC236}">
                <a16:creationId xmlns:a16="http://schemas.microsoft.com/office/drawing/2014/main" id="{597D6C6C-39AC-7343-A63D-80F8CE16D23D}"/>
              </a:ext>
            </a:extLst>
          </p:cNvPr>
          <p:cNvPicPr>
            <a:picLocks noChangeAspect="1"/>
          </p:cNvPicPr>
          <p:nvPr/>
        </p:nvPicPr>
        <p:blipFill>
          <a:blip r:embed="rId3">
            <a:alphaModFix/>
          </a:blip>
          <a:stretch>
            <a:fillRect/>
          </a:stretch>
        </p:blipFill>
        <p:spPr>
          <a:xfrm>
            <a:off x="0" y="-11988"/>
            <a:ext cx="12192000" cy="6858000"/>
          </a:xfrm>
          <a:prstGeom prst="rect">
            <a:avLst/>
          </a:prstGeom>
        </p:spPr>
      </p:pic>
      <p:sp>
        <p:nvSpPr>
          <p:cNvPr id="27" name="Rectangle 26">
            <a:extLst>
              <a:ext uri="{FF2B5EF4-FFF2-40B4-BE49-F238E27FC236}">
                <a16:creationId xmlns:a16="http://schemas.microsoft.com/office/drawing/2014/main" id="{1C42E986-71A0-D942-863E-33C1152ACF7D}"/>
              </a:ext>
            </a:extLst>
          </p:cNvPr>
          <p:cNvSpPr/>
          <p:nvPr/>
        </p:nvSpPr>
        <p:spPr>
          <a:xfrm>
            <a:off x="5849304" y="3533752"/>
            <a:ext cx="4931229" cy="3242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9174A-1417-CB4A-AA4A-76FBB10EBB71}"/>
              </a:ext>
            </a:extLst>
          </p:cNvPr>
          <p:cNvSpPr/>
          <p:nvPr/>
        </p:nvSpPr>
        <p:spPr>
          <a:xfrm>
            <a:off x="6735825" y="118435"/>
            <a:ext cx="4690634" cy="319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587DE6-C44D-5E43-85F4-C9F6CCF4A7B9}"/>
              </a:ext>
            </a:extLst>
          </p:cNvPr>
          <p:cNvSpPr/>
          <p:nvPr/>
        </p:nvSpPr>
        <p:spPr>
          <a:xfrm>
            <a:off x="312634" y="1848223"/>
            <a:ext cx="5224036" cy="333049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7A2F9540-2890-2242-9408-5C02BE1EC1E0}"/>
              </a:ext>
            </a:extLst>
          </p:cNvPr>
          <p:cNvPicPr>
            <a:picLocks noChangeAspect="1"/>
          </p:cNvPicPr>
          <p:nvPr/>
        </p:nvPicPr>
        <p:blipFill>
          <a:blip r:embed="rId4"/>
          <a:stretch>
            <a:fillRect/>
          </a:stretch>
        </p:blipFill>
        <p:spPr>
          <a:xfrm>
            <a:off x="6649012" y="81347"/>
            <a:ext cx="4882210" cy="3195724"/>
          </a:xfrm>
          <a:prstGeom prst="rect">
            <a:avLst/>
          </a:prstGeom>
        </p:spPr>
      </p:pic>
      <p:pic>
        <p:nvPicPr>
          <p:cNvPr id="9" name="Picture 8" descr="Chart, line chart&#10;&#10;Description automatically generated">
            <a:extLst>
              <a:ext uri="{FF2B5EF4-FFF2-40B4-BE49-F238E27FC236}">
                <a16:creationId xmlns:a16="http://schemas.microsoft.com/office/drawing/2014/main" id="{6A0090F4-79AD-0145-860E-F6915F089F1D}"/>
              </a:ext>
            </a:extLst>
          </p:cNvPr>
          <p:cNvPicPr>
            <a:picLocks noChangeAspect="1"/>
          </p:cNvPicPr>
          <p:nvPr/>
        </p:nvPicPr>
        <p:blipFill>
          <a:blip r:embed="rId5"/>
          <a:stretch>
            <a:fillRect/>
          </a:stretch>
        </p:blipFill>
        <p:spPr>
          <a:xfrm>
            <a:off x="419976" y="1819149"/>
            <a:ext cx="5029881" cy="3195725"/>
          </a:xfrm>
          <a:prstGeom prst="rect">
            <a:avLst/>
          </a:prstGeom>
        </p:spPr>
      </p:pic>
      <p:pic>
        <p:nvPicPr>
          <p:cNvPr id="13" name="Picture 12" descr="Chart, line chart&#10;&#10;Description automatically generated">
            <a:extLst>
              <a:ext uri="{FF2B5EF4-FFF2-40B4-BE49-F238E27FC236}">
                <a16:creationId xmlns:a16="http://schemas.microsoft.com/office/drawing/2014/main" id="{55AA47FC-D2F9-6342-A8A6-9E9B3F82D61A}"/>
              </a:ext>
            </a:extLst>
          </p:cNvPr>
          <p:cNvPicPr>
            <a:picLocks noChangeAspect="1"/>
          </p:cNvPicPr>
          <p:nvPr/>
        </p:nvPicPr>
        <p:blipFill>
          <a:blip r:embed="rId6"/>
          <a:stretch>
            <a:fillRect/>
          </a:stretch>
        </p:blipFill>
        <p:spPr>
          <a:xfrm>
            <a:off x="5863511" y="3533752"/>
            <a:ext cx="4931229" cy="3205813"/>
          </a:xfrm>
          <a:prstGeom prst="rect">
            <a:avLst/>
          </a:prstGeom>
        </p:spPr>
      </p:pic>
      <p:sp>
        <p:nvSpPr>
          <p:cNvPr id="24" name="Title 23">
            <a:extLst>
              <a:ext uri="{FF2B5EF4-FFF2-40B4-BE49-F238E27FC236}">
                <a16:creationId xmlns:a16="http://schemas.microsoft.com/office/drawing/2014/main" id="{A33A03AF-3292-1449-8092-4D5AC6934AF9}"/>
              </a:ext>
            </a:extLst>
          </p:cNvPr>
          <p:cNvSpPr>
            <a:spLocks noGrp="1"/>
          </p:cNvSpPr>
          <p:nvPr>
            <p:ph type="title"/>
          </p:nvPr>
        </p:nvSpPr>
        <p:spPr>
          <a:xfrm>
            <a:off x="424543" y="299266"/>
            <a:ext cx="5671457" cy="1325563"/>
          </a:xfrm>
        </p:spPr>
        <p:txBody>
          <a:bodyPr>
            <a:norm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When in panic…</a:t>
            </a:r>
            <a:b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always drink more</a:t>
            </a:r>
          </a:p>
        </p:txBody>
      </p:sp>
    </p:spTree>
    <p:extLst>
      <p:ext uri="{BB962C8B-B14F-4D97-AF65-F5344CB8AC3E}">
        <p14:creationId xmlns:p14="http://schemas.microsoft.com/office/powerpoint/2010/main" val="277083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F0D5B-CDD8-6F4C-ACFF-CC9CE37F24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Adjusting to a new normal…</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45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4EEF0D6-2D1F-491D-AC56-0F0F95A31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using a computer sitting on top of a table&#10;&#10;Description automatically generated">
            <a:extLst>
              <a:ext uri="{FF2B5EF4-FFF2-40B4-BE49-F238E27FC236}">
                <a16:creationId xmlns:a16="http://schemas.microsoft.com/office/drawing/2014/main" id="{77590703-B10D-5447-A91B-9DA13BB901EC}"/>
              </a:ext>
            </a:extLst>
          </p:cNvPr>
          <p:cNvPicPr>
            <a:picLocks noChangeAspect="1"/>
          </p:cNvPicPr>
          <p:nvPr/>
        </p:nvPicPr>
        <p:blipFill rotWithShape="1">
          <a:blip r:embed="rId3"/>
          <a:srcRect l="24408" r="43611" b="-2"/>
          <a:stretch/>
        </p:blipFill>
        <p:spPr>
          <a:xfrm>
            <a:off x="0" y="0"/>
            <a:ext cx="3185652" cy="6858000"/>
          </a:xfrm>
          <a:custGeom>
            <a:avLst/>
            <a:gdLst/>
            <a:ahLst/>
            <a:cxnLst/>
            <a:rect l="l" t="t" r="r" b="b"/>
            <a:pathLst>
              <a:path w="3285713" h="6858000">
                <a:moveTo>
                  <a:pt x="16970" y="0"/>
                </a:moveTo>
                <a:lnTo>
                  <a:pt x="3269111" y="0"/>
                </a:lnTo>
                <a:lnTo>
                  <a:pt x="3265544" y="140686"/>
                </a:lnTo>
                <a:cubicBezTo>
                  <a:pt x="3266106" y="312749"/>
                  <a:pt x="3278516" y="484544"/>
                  <a:pt x="3276399" y="655695"/>
                </a:cubicBezTo>
                <a:cubicBezTo>
                  <a:pt x="3275270" y="750938"/>
                  <a:pt x="3254102" y="845927"/>
                  <a:pt x="3258053" y="941424"/>
                </a:cubicBezTo>
                <a:cubicBezTo>
                  <a:pt x="3269625" y="1230836"/>
                  <a:pt x="3265815" y="1520375"/>
                  <a:pt x="3280916" y="1809660"/>
                </a:cubicBezTo>
                <a:cubicBezTo>
                  <a:pt x="3290682" y="1950657"/>
                  <a:pt x="3285530" y="2092164"/>
                  <a:pt x="3265533" y="2232285"/>
                </a:cubicBezTo>
                <a:cubicBezTo>
                  <a:pt x="3248879" y="2337306"/>
                  <a:pt x="3259182" y="2443217"/>
                  <a:pt x="3266238" y="2548746"/>
                </a:cubicBezTo>
                <a:cubicBezTo>
                  <a:pt x="3274847" y="2676498"/>
                  <a:pt x="3279504" y="2804125"/>
                  <a:pt x="3265391" y="2932131"/>
                </a:cubicBezTo>
                <a:cubicBezTo>
                  <a:pt x="3255231" y="3023183"/>
                  <a:pt x="3264686" y="3114743"/>
                  <a:pt x="3270331" y="3206050"/>
                </a:cubicBezTo>
                <a:cubicBezTo>
                  <a:pt x="3277669" y="3301343"/>
                  <a:pt x="3277669" y="3396993"/>
                  <a:pt x="3270331" y="3492287"/>
                </a:cubicBezTo>
                <a:cubicBezTo>
                  <a:pt x="3262965" y="3579403"/>
                  <a:pt x="3264715" y="3666937"/>
                  <a:pt x="3275553" y="3753761"/>
                </a:cubicBezTo>
                <a:cubicBezTo>
                  <a:pt x="3287407" y="3855353"/>
                  <a:pt x="3278234" y="3956946"/>
                  <a:pt x="3269625" y="4058539"/>
                </a:cubicBezTo>
                <a:cubicBezTo>
                  <a:pt x="3254243" y="4237342"/>
                  <a:pt x="3261158" y="4416017"/>
                  <a:pt x="3272448" y="4594439"/>
                </a:cubicBezTo>
                <a:cubicBezTo>
                  <a:pt x="3279674" y="4717278"/>
                  <a:pt x="3275708" y="4840446"/>
                  <a:pt x="3260594" y="4962713"/>
                </a:cubicBezTo>
                <a:cubicBezTo>
                  <a:pt x="3257912" y="4987031"/>
                  <a:pt x="3256818" y="5011382"/>
                  <a:pt x="3256271" y="5035748"/>
                </a:cubicBezTo>
                <a:lnTo>
                  <a:pt x="3255961" y="5057561"/>
                </a:lnTo>
                <a:lnTo>
                  <a:pt x="3252009" y="5100947"/>
                </a:lnTo>
                <a:lnTo>
                  <a:pt x="3255359" y="5173266"/>
                </a:lnTo>
                <a:lnTo>
                  <a:pt x="3255007" y="5180867"/>
                </a:lnTo>
                <a:lnTo>
                  <a:pt x="3260282" y="5238783"/>
                </a:lnTo>
                <a:lnTo>
                  <a:pt x="3271301" y="5440455"/>
                </a:lnTo>
                <a:cubicBezTo>
                  <a:pt x="3272550" y="5528263"/>
                  <a:pt x="3270254" y="5616112"/>
                  <a:pt x="3264404" y="5703831"/>
                </a:cubicBezTo>
                <a:cubicBezTo>
                  <a:pt x="3255795" y="5865363"/>
                  <a:pt x="3264686" y="6026641"/>
                  <a:pt x="3275130" y="6188047"/>
                </a:cubicBezTo>
                <a:cubicBezTo>
                  <a:pt x="3287548" y="6379930"/>
                  <a:pt x="3267791" y="6571686"/>
                  <a:pt x="3264827" y="6763568"/>
                </a:cubicBezTo>
                <a:cubicBezTo>
                  <a:pt x="3264545" y="6780776"/>
                  <a:pt x="3265603" y="6798015"/>
                  <a:pt x="3266909" y="6815254"/>
                </a:cubicBezTo>
                <a:lnTo>
                  <a:pt x="3269857" y="6858000"/>
                </a:lnTo>
                <a:lnTo>
                  <a:pt x="15795" y="6858000"/>
                </a:lnTo>
                <a:lnTo>
                  <a:pt x="11716" y="6584216"/>
                </a:lnTo>
                <a:cubicBezTo>
                  <a:pt x="9693" y="6488368"/>
                  <a:pt x="8801" y="6392585"/>
                  <a:pt x="14216" y="6297024"/>
                </a:cubicBezTo>
                <a:cubicBezTo>
                  <a:pt x="20970" y="6178401"/>
                  <a:pt x="19695" y="6058378"/>
                  <a:pt x="14981" y="5940264"/>
                </a:cubicBezTo>
                <a:cubicBezTo>
                  <a:pt x="10266" y="5822153"/>
                  <a:pt x="3896" y="5703912"/>
                  <a:pt x="14981" y="5585799"/>
                </a:cubicBezTo>
                <a:cubicBezTo>
                  <a:pt x="23136" y="5483192"/>
                  <a:pt x="25047" y="5380177"/>
                  <a:pt x="20714" y="5277330"/>
                </a:cubicBezTo>
                <a:cubicBezTo>
                  <a:pt x="15745" y="5098058"/>
                  <a:pt x="6063" y="4918659"/>
                  <a:pt x="16637" y="4739386"/>
                </a:cubicBezTo>
                <a:cubicBezTo>
                  <a:pt x="32819" y="4468249"/>
                  <a:pt x="23136" y="4197366"/>
                  <a:pt x="10394" y="3926484"/>
                </a:cubicBezTo>
                <a:cubicBezTo>
                  <a:pt x="1475" y="3741096"/>
                  <a:pt x="-5915" y="3555837"/>
                  <a:pt x="6827" y="3370449"/>
                </a:cubicBezTo>
                <a:cubicBezTo>
                  <a:pt x="19822" y="3179328"/>
                  <a:pt x="35749" y="2988333"/>
                  <a:pt x="25939" y="2796448"/>
                </a:cubicBezTo>
                <a:cubicBezTo>
                  <a:pt x="19568" y="2674258"/>
                  <a:pt x="7463" y="2552194"/>
                  <a:pt x="15364" y="2429877"/>
                </a:cubicBezTo>
                <a:cubicBezTo>
                  <a:pt x="21696" y="2301584"/>
                  <a:pt x="19861" y="2173023"/>
                  <a:pt x="9885" y="2044959"/>
                </a:cubicBezTo>
                <a:cubicBezTo>
                  <a:pt x="4151" y="1980959"/>
                  <a:pt x="4151" y="1916564"/>
                  <a:pt x="9885" y="1852564"/>
                </a:cubicBezTo>
                <a:cubicBezTo>
                  <a:pt x="26168" y="1696405"/>
                  <a:pt x="30423" y="1539214"/>
                  <a:pt x="22626" y="1382405"/>
                </a:cubicBezTo>
                <a:cubicBezTo>
                  <a:pt x="18166" y="1264292"/>
                  <a:pt x="10394" y="1146307"/>
                  <a:pt x="15872" y="1027940"/>
                </a:cubicBezTo>
                <a:cubicBezTo>
                  <a:pt x="22370" y="889440"/>
                  <a:pt x="27340" y="750814"/>
                  <a:pt x="20970" y="612314"/>
                </a:cubicBezTo>
                <a:cubicBezTo>
                  <a:pt x="14267" y="463706"/>
                  <a:pt x="15452" y="314847"/>
                  <a:pt x="24536" y="166365"/>
                </a:cubicBezTo>
                <a:close/>
              </a:path>
            </a:pathLst>
          </a:custGeom>
        </p:spPr>
      </p:pic>
      <p:pic>
        <p:nvPicPr>
          <p:cNvPr id="5" name="Picture 4">
            <a:extLst>
              <a:ext uri="{FF2B5EF4-FFF2-40B4-BE49-F238E27FC236}">
                <a16:creationId xmlns:a16="http://schemas.microsoft.com/office/drawing/2014/main" id="{65395D38-0514-A340-A969-4BF3F78C3DEB}"/>
              </a:ext>
            </a:extLst>
          </p:cNvPr>
          <p:cNvPicPr>
            <a:picLocks noChangeAspect="1"/>
          </p:cNvPicPr>
          <p:nvPr/>
        </p:nvPicPr>
        <p:blipFill>
          <a:blip r:embed="rId4"/>
          <a:srcRect l="9028" r="9028"/>
          <a:stretch/>
        </p:blipFill>
        <p:spPr>
          <a:xfrm>
            <a:off x="4645173" y="47454"/>
            <a:ext cx="4913464" cy="3491531"/>
          </a:xfrm>
          <a:custGeom>
            <a:avLst/>
            <a:gdLst/>
            <a:ahLst/>
            <a:cxnLst/>
            <a:rect l="l" t="t" r="r" b="b"/>
            <a:pathLst>
              <a:path w="4026354" h="4194731">
                <a:moveTo>
                  <a:pt x="23605" y="0"/>
                </a:moveTo>
                <a:lnTo>
                  <a:pt x="4026354" y="0"/>
                </a:lnTo>
                <a:lnTo>
                  <a:pt x="4026354" y="4174564"/>
                </a:lnTo>
                <a:lnTo>
                  <a:pt x="3905945" y="4162010"/>
                </a:lnTo>
                <a:cubicBezTo>
                  <a:pt x="3861284" y="4160178"/>
                  <a:pt x="3816513" y="4161154"/>
                  <a:pt x="3771885" y="4164948"/>
                </a:cubicBezTo>
                <a:cubicBezTo>
                  <a:pt x="3541871" y="4179705"/>
                  <a:pt x="3311601" y="4173044"/>
                  <a:pt x="3081586" y="4176309"/>
                </a:cubicBezTo>
                <a:cubicBezTo>
                  <a:pt x="2773880" y="4180750"/>
                  <a:pt x="2466429" y="4169388"/>
                  <a:pt x="2158851" y="4168344"/>
                </a:cubicBezTo>
                <a:cubicBezTo>
                  <a:pt x="2095807" y="4168083"/>
                  <a:pt x="2032508" y="4171478"/>
                  <a:pt x="1969719" y="4176701"/>
                </a:cubicBezTo>
                <a:cubicBezTo>
                  <a:pt x="1882731" y="4183754"/>
                  <a:pt x="1796889" y="4174873"/>
                  <a:pt x="1710666" y="4166515"/>
                </a:cubicBezTo>
                <a:cubicBezTo>
                  <a:pt x="1606738" y="4156460"/>
                  <a:pt x="1503066" y="4165340"/>
                  <a:pt x="1399776" y="4176963"/>
                </a:cubicBezTo>
                <a:cubicBezTo>
                  <a:pt x="1222450" y="4196539"/>
                  <a:pt x="1043788" y="4199947"/>
                  <a:pt x="865876" y="4187149"/>
                </a:cubicBezTo>
                <a:cubicBezTo>
                  <a:pt x="669356" y="4173436"/>
                  <a:pt x="472966" y="4175918"/>
                  <a:pt x="276446" y="4176963"/>
                </a:cubicBezTo>
                <a:lnTo>
                  <a:pt x="21362" y="4176292"/>
                </a:lnTo>
                <a:lnTo>
                  <a:pt x="14458" y="4122289"/>
                </a:lnTo>
                <a:cubicBezTo>
                  <a:pt x="3338" y="4042652"/>
                  <a:pt x="-1375" y="3962394"/>
                  <a:pt x="346" y="3882149"/>
                </a:cubicBezTo>
                <a:cubicBezTo>
                  <a:pt x="205" y="3686075"/>
                  <a:pt x="9942" y="3490382"/>
                  <a:pt x="27583" y="3294816"/>
                </a:cubicBezTo>
                <a:cubicBezTo>
                  <a:pt x="31859" y="3222826"/>
                  <a:pt x="29926" y="3150656"/>
                  <a:pt x="21797" y="3078932"/>
                </a:cubicBezTo>
                <a:cubicBezTo>
                  <a:pt x="13668" y="2997950"/>
                  <a:pt x="16505" y="2916371"/>
                  <a:pt x="30264" y="2835999"/>
                </a:cubicBezTo>
                <a:cubicBezTo>
                  <a:pt x="47622" y="2740756"/>
                  <a:pt x="39860" y="2645512"/>
                  <a:pt x="33510" y="2550269"/>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8" y="288533"/>
                </a:cubicBezTo>
                <a:close/>
              </a:path>
            </a:pathLst>
          </a:custGeom>
        </p:spPr>
      </p:pic>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43FA19-BC7A-0B4C-982A-CD3991E0283D}"/>
              </a:ext>
            </a:extLst>
          </p:cNvPr>
          <p:cNvPicPr>
            <a:picLocks noChangeAspect="1"/>
          </p:cNvPicPr>
          <p:nvPr/>
        </p:nvPicPr>
        <p:blipFill>
          <a:blip r:embed="rId5"/>
          <a:srcRect t="3325" b="3325"/>
          <a:stretch/>
        </p:blipFill>
        <p:spPr>
          <a:xfrm>
            <a:off x="6440028" y="3538985"/>
            <a:ext cx="5748924" cy="3173225"/>
          </a:xfrm>
          <a:custGeom>
            <a:avLst/>
            <a:gdLst/>
            <a:ahLst/>
            <a:cxnLst/>
            <a:rect l="l" t="t" r="r" b="b"/>
            <a:pathLst>
              <a:path w="4009232" h="2495062">
                <a:moveTo>
                  <a:pt x="2357618" y="4"/>
                </a:moveTo>
                <a:cubicBezTo>
                  <a:pt x="2402184" y="-78"/>
                  <a:pt x="2446761" y="1163"/>
                  <a:pt x="2491337" y="4428"/>
                </a:cubicBezTo>
                <a:cubicBezTo>
                  <a:pt x="2641421" y="17813"/>
                  <a:pt x="2792204" y="21079"/>
                  <a:pt x="2942707" y="14222"/>
                </a:cubicBezTo>
                <a:cubicBezTo>
                  <a:pt x="3063650" y="5694"/>
                  <a:pt x="3184962" y="4206"/>
                  <a:pt x="3306070" y="9782"/>
                </a:cubicBezTo>
                <a:cubicBezTo>
                  <a:pt x="3418912" y="16442"/>
                  <a:pt x="3531755" y="23233"/>
                  <a:pt x="3644979" y="19315"/>
                </a:cubicBezTo>
                <a:cubicBezTo>
                  <a:pt x="3690065" y="17748"/>
                  <a:pt x="3734514" y="15789"/>
                  <a:pt x="3779218" y="13177"/>
                </a:cubicBezTo>
                <a:cubicBezTo>
                  <a:pt x="3820337" y="9619"/>
                  <a:pt x="3861567" y="7938"/>
                  <a:pt x="3902788" y="8133"/>
                </a:cubicBezTo>
                <a:lnTo>
                  <a:pt x="4009232" y="13493"/>
                </a:lnTo>
                <a:lnTo>
                  <a:pt x="4009232" y="2495062"/>
                </a:lnTo>
                <a:lnTo>
                  <a:pt x="6243" y="2495062"/>
                </a:lnTo>
                <a:lnTo>
                  <a:pt x="25280" y="2123536"/>
                </a:lnTo>
                <a:cubicBezTo>
                  <a:pt x="28243" y="1879841"/>
                  <a:pt x="36288" y="1635638"/>
                  <a:pt x="11167" y="1392705"/>
                </a:cubicBezTo>
                <a:cubicBezTo>
                  <a:pt x="-5908" y="1228125"/>
                  <a:pt x="865" y="1064307"/>
                  <a:pt x="3970" y="899855"/>
                </a:cubicBezTo>
                <a:cubicBezTo>
                  <a:pt x="7498" y="715082"/>
                  <a:pt x="5805" y="530184"/>
                  <a:pt x="5805" y="345412"/>
                </a:cubicBezTo>
                <a:cubicBezTo>
                  <a:pt x="5522" y="265027"/>
                  <a:pt x="10321" y="185150"/>
                  <a:pt x="18506" y="105145"/>
                </a:cubicBezTo>
                <a:cubicBezTo>
                  <a:pt x="21435" y="76128"/>
                  <a:pt x="22749" y="47150"/>
                  <a:pt x="22780" y="18221"/>
                </a:cubicBezTo>
                <a:lnTo>
                  <a:pt x="22508" y="11325"/>
                </a:lnTo>
                <a:lnTo>
                  <a:pt x="119228" y="7824"/>
                </a:lnTo>
                <a:cubicBezTo>
                  <a:pt x="263604" y="-156"/>
                  <a:pt x="408364" y="3162"/>
                  <a:pt x="552257" y="17748"/>
                </a:cubicBezTo>
                <a:cubicBezTo>
                  <a:pt x="654057" y="25440"/>
                  <a:pt x="756316" y="24213"/>
                  <a:pt x="857924" y="14092"/>
                </a:cubicBezTo>
                <a:cubicBezTo>
                  <a:pt x="1044382" y="-1710"/>
                  <a:pt x="1230457" y="10958"/>
                  <a:pt x="1416533" y="21666"/>
                </a:cubicBezTo>
                <a:cubicBezTo>
                  <a:pt x="1596750" y="32113"/>
                  <a:pt x="1776839" y="24408"/>
                  <a:pt x="1957056" y="17487"/>
                </a:cubicBezTo>
                <a:cubicBezTo>
                  <a:pt x="2090308" y="12394"/>
                  <a:pt x="2223918" y="249"/>
                  <a:pt x="2357618" y="4"/>
                </a:cubicBezTo>
                <a:close/>
              </a:path>
            </a:pathLst>
          </a:custGeom>
        </p:spPr>
      </p:pic>
      <p:sp>
        <p:nvSpPr>
          <p:cNvPr id="2" name="Title 1">
            <a:extLst>
              <a:ext uri="{FF2B5EF4-FFF2-40B4-BE49-F238E27FC236}">
                <a16:creationId xmlns:a16="http://schemas.microsoft.com/office/drawing/2014/main" id="{22CB153B-7AC2-1F4D-8433-779B2356BF8A}"/>
              </a:ext>
            </a:extLst>
          </p:cNvPr>
          <p:cNvSpPr>
            <a:spLocks noGrp="1"/>
          </p:cNvSpPr>
          <p:nvPr>
            <p:ph type="title"/>
          </p:nvPr>
        </p:nvSpPr>
        <p:spPr>
          <a:xfrm>
            <a:off x="640079" y="1072108"/>
            <a:ext cx="3636952" cy="2753250"/>
          </a:xfrm>
        </p:spPr>
        <p:txBody>
          <a:bodyPr vert="horz" lIns="91440" tIns="45720" rIns="91440" bIns="45720" rtlCol="0" anchor="b">
            <a:normAutofit/>
          </a:bodyPr>
          <a:lstStyle/>
          <a:p>
            <a:r>
              <a:rPr lang="en-US" b="1" kern="1200" dirty="0">
                <a:ln>
                  <a:solidFill>
                    <a:schemeClr val="tx1"/>
                  </a:solidFill>
                </a:ln>
                <a:solidFill>
                  <a:schemeClr val="bg2"/>
                </a:solidFill>
                <a:latin typeface="Tahoma" panose="020B0604030504040204" pitchFamily="34" charset="0"/>
                <a:ea typeface="Tahoma" panose="020B0604030504040204" pitchFamily="34" charset="0"/>
                <a:cs typeface="Tahoma" panose="020B0604030504040204" pitchFamily="34" charset="0"/>
              </a:rPr>
              <a:t>Productivity in a new world</a:t>
            </a:r>
          </a:p>
        </p:txBody>
      </p:sp>
    </p:spTree>
    <p:extLst>
      <p:ext uri="{BB962C8B-B14F-4D97-AF65-F5344CB8AC3E}">
        <p14:creationId xmlns:p14="http://schemas.microsoft.com/office/powerpoint/2010/main" val="283514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569</Words>
  <Application>Microsoft Macintosh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Surviving &amp; Thriving in the midst of a global pandemic</vt:lpstr>
      <vt:lpstr>What items are necessary for survival?</vt:lpstr>
      <vt:lpstr>How we spent our money the past 5 years.. </vt:lpstr>
      <vt:lpstr>Spending in the midst of panic and fear…</vt:lpstr>
      <vt:lpstr>Panic Spending</vt:lpstr>
      <vt:lpstr>Chaos and food…</vt:lpstr>
      <vt:lpstr>When in panic… always drink more</vt:lpstr>
      <vt:lpstr>Adjusting to a new normal…</vt:lpstr>
      <vt:lpstr>Productivity in a new world</vt:lpstr>
      <vt:lpstr>Comfort, Safety &amp; Entertainment</vt:lpstr>
      <vt:lpstr>PowerPoint Presentation</vt:lpstr>
      <vt:lpstr>Unexpected Meat Trends</vt:lpstr>
      <vt:lpstr>Overcoming data analysis obstacles</vt:lpstr>
      <vt:lpstr>Preparing for a second wave…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Surviving &amp; Thriving in the midst of a global pandemic</dc:title>
  <dc:creator>Wai, Stacey</dc:creator>
  <cp:lastModifiedBy>Wai, Stacey</cp:lastModifiedBy>
  <cp:revision>3</cp:revision>
  <dcterms:created xsi:type="dcterms:W3CDTF">2020-11-09T21:56:14Z</dcterms:created>
  <dcterms:modified xsi:type="dcterms:W3CDTF">2020-11-09T22:25:12Z</dcterms:modified>
</cp:coreProperties>
</file>