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5" r:id="rId1"/>
  </p:sldMasterIdLst>
  <p:notesMasterIdLst>
    <p:notesMasterId r:id="rId14"/>
  </p:notesMasterIdLst>
  <p:sldIdLst>
    <p:sldId id="256" r:id="rId2"/>
    <p:sldId id="263" r:id="rId3"/>
    <p:sldId id="257" r:id="rId4"/>
    <p:sldId id="266" r:id="rId5"/>
    <p:sldId id="258" r:id="rId6"/>
    <p:sldId id="260" r:id="rId7"/>
    <p:sldId id="265" r:id="rId8"/>
    <p:sldId id="259" r:id="rId9"/>
    <p:sldId id="267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8"/>
    <p:restoredTop sz="89965"/>
  </p:normalViewPr>
  <p:slideViewPr>
    <p:cSldViewPr snapToGrid="0" snapToObjects="1">
      <p:cViewPr varScale="1">
        <p:scale>
          <a:sx n="83" d="100"/>
          <a:sy n="83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FAB7-A7C0-6E45-B78E-5FDB81C7843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3D874-D54A-734A-BDC6-E6BE85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6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Siara</a:t>
            </a:r>
            <a:r>
              <a:rPr lang="en-US" dirty="0"/>
              <a:t> &amp; 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Stacey: </a:t>
            </a:r>
          </a:p>
          <a:p>
            <a:r>
              <a:rPr lang="en-US" dirty="0"/>
              <a:t>Hypothesis 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Danica &amp; Stacey</a:t>
            </a:r>
          </a:p>
          <a:p>
            <a:endParaRPr lang="en-US" dirty="0"/>
          </a:p>
          <a:p>
            <a:r>
              <a:rPr lang="en-US" dirty="0"/>
              <a:t>Danica – how we chose the data and cleansed data</a:t>
            </a:r>
          </a:p>
          <a:p>
            <a:endParaRPr lang="en-US" dirty="0"/>
          </a:p>
          <a:p>
            <a:r>
              <a:rPr lang="en-US" dirty="0"/>
              <a:t>Stacey: </a:t>
            </a:r>
          </a:p>
          <a:p>
            <a:r>
              <a:rPr lang="en-US" dirty="0"/>
              <a:t>Hypothesis - </a:t>
            </a:r>
          </a:p>
          <a:p>
            <a:r>
              <a:rPr lang="en-US" u="none" dirty="0"/>
              <a:t>Over the past 5 years we saw categories grew at </a:t>
            </a:r>
            <a:r>
              <a:rPr lang="en-US" u="none" dirty="0" err="1"/>
              <a:t>ave</a:t>
            </a:r>
            <a:r>
              <a:rPr lang="en-US" u="none" dirty="0"/>
              <a:t> rate of :</a:t>
            </a:r>
          </a:p>
          <a:p>
            <a:r>
              <a:rPr lang="en-US" u="none" dirty="0"/>
              <a:t>Durable goods: 6.24%</a:t>
            </a:r>
          </a:p>
          <a:p>
            <a:r>
              <a:rPr lang="en-US" u="none" dirty="0"/>
              <a:t>Nondurable: 2.58%</a:t>
            </a:r>
          </a:p>
          <a:p>
            <a:r>
              <a:rPr lang="en-US" u="none" dirty="0"/>
              <a:t>Services: 2.14%</a:t>
            </a:r>
          </a:p>
          <a:p>
            <a:endParaRPr lang="en-US" u="none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7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4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 &amp; Stacey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Siara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part of the initial spike but items we saw an increase in post new-normal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recreational vehicles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appliance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Sporting eq, guns and ammunition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Gardening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computers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4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2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0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7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1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4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hop">
            <a:extLst>
              <a:ext uri="{FF2B5EF4-FFF2-40B4-BE49-F238E27FC236}">
                <a16:creationId xmlns:a16="http://schemas.microsoft.com/office/drawing/2014/main" id="{D2E37BD7-9DD7-4894-80D7-6B3D90F1B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566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BEE872-FDFD-6946-AF66-6C112EFD5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423" y="240620"/>
            <a:ext cx="7217229" cy="392316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thrive in a post Zombie-Apocalyptic world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AC08285-42D4-9C45-B3EB-20482793D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032" y="4330349"/>
            <a:ext cx="5652409" cy="199311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U of O Data Analytics Bootcamp</a:t>
            </a:r>
          </a:p>
          <a:p>
            <a:r>
              <a:rPr lang="en-US" sz="2600" dirty="0"/>
              <a:t>November 2020</a:t>
            </a:r>
          </a:p>
          <a:p>
            <a:endParaRPr lang="en-US" sz="2600" dirty="0"/>
          </a:p>
          <a:p>
            <a:r>
              <a:rPr lang="en-US" sz="2600" dirty="0"/>
              <a:t>Danica Tiegs, Lauren Gardner, </a:t>
            </a:r>
          </a:p>
          <a:p>
            <a:r>
              <a:rPr lang="en-US" sz="2600" dirty="0" err="1"/>
              <a:t>Siara</a:t>
            </a:r>
            <a:r>
              <a:rPr lang="en-US" sz="2600" dirty="0"/>
              <a:t> </a:t>
            </a:r>
            <a:r>
              <a:rPr lang="en-US" sz="2600" dirty="0" err="1"/>
              <a:t>Leninger</a:t>
            </a:r>
            <a:r>
              <a:rPr lang="en-US" sz="2600" dirty="0"/>
              <a:t>, Stacey Wai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2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distressed Red Angus cow appears wet at a market.">
            <a:extLst>
              <a:ext uri="{FF2B5EF4-FFF2-40B4-BE49-F238E27FC236}">
                <a16:creationId xmlns:a16="http://schemas.microsoft.com/office/drawing/2014/main" id="{B6A6BB38-6401-0F48-BD4D-DA6E6CEF5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9D5E9C-2BFD-6E45-AA33-75562E1CD8FD}"/>
              </a:ext>
            </a:extLst>
          </p:cNvPr>
          <p:cNvSpPr/>
          <p:nvPr/>
        </p:nvSpPr>
        <p:spPr>
          <a:xfrm>
            <a:off x="6027964" y="2671989"/>
            <a:ext cx="5861956" cy="382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5889B-88D4-8245-A1DD-B3106510A35E}"/>
              </a:ext>
            </a:extLst>
          </p:cNvPr>
          <p:cNvSpPr/>
          <p:nvPr/>
        </p:nvSpPr>
        <p:spPr>
          <a:xfrm>
            <a:off x="334738" y="1396774"/>
            <a:ext cx="5295901" cy="382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7BE8B-CF06-7F42-AF33-203B32F4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24" y="10431"/>
            <a:ext cx="5317676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Meat Trends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05BD36C-A7C5-4646-B273-D63CEE4F7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38" y="1396774"/>
            <a:ext cx="5486400" cy="36576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B18F08C-F387-7D42-AB21-5FEC6AB34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174" y="2606673"/>
            <a:ext cx="5720088" cy="38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2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AB7D-E961-0A44-8D15-CDF3FFEB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A709-CB55-7B4B-903A-745757F7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cleansing the data output from BEA, created smaller subsets within Excel first then imported to Pandas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dataset with vague category descriptions making it difficult to understand data and find trends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Narrowing scope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Tieing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our findings together cohesively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34DF-C390-824A-A1A0-1732D64D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recommendation/conclusion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42EC-E743-7145-B40D-5EF50DCF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3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3C2-1F1F-E84D-9DCE-D66D7666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items are necessary for survival?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AAD1-1439-8946-ACE0-44F6AD18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659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Hypothesis: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 world is faced with fear and panic, certain items will unexpectedly become household necessities</a:t>
            </a:r>
          </a:p>
          <a:p>
            <a:pPr marL="0" indent="0">
              <a:buNone/>
            </a:pP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does spending correlate to a pandemic?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Expected trends v unexpected trends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spending change after a ”new normal” is established?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we are faced with a second Apocalypse, what items should I have on hand?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4EC1A-C129-AA40-89F8-5AF384754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2" r="2947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541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21A4AC-5300-4176-B2FB-67830A38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B07DF-4EA4-ED41-8990-41BCBDE3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28700"/>
            <a:ext cx="10908792" cy="14423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we spent our money the past 5 years..</a:t>
            </a:r>
            <a:br>
              <a:rPr lang="en-US" sz="46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6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4B3BC-A251-6E4A-B25D-E6C1CE84F417}"/>
              </a:ext>
            </a:extLst>
          </p:cNvPr>
          <p:cNvSpPr txBox="1"/>
          <p:nvPr/>
        </p:nvSpPr>
        <p:spPr>
          <a:xfrm>
            <a:off x="640080" y="1867610"/>
            <a:ext cx="10908792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sourced from BEA (US Bureau of Economic Analysis) official PCE report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A09F8C8-3B6F-414C-866C-80565B610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BEF898-F196-8249-BE5D-499A9004C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323" r="-1" b="-1"/>
          <a:stretch/>
        </p:blipFill>
        <p:spPr>
          <a:xfrm>
            <a:off x="3046475" y="2359595"/>
            <a:ext cx="6096002" cy="4203687"/>
          </a:xfrm>
          <a:custGeom>
            <a:avLst/>
            <a:gdLst/>
            <a:ahLst/>
            <a:cxnLst/>
            <a:rect l="l" t="t" r="r" b="b"/>
            <a:pathLst>
              <a:path w="6006951" h="4203687">
                <a:moveTo>
                  <a:pt x="1041516" y="879"/>
                </a:moveTo>
                <a:cubicBezTo>
                  <a:pt x="1141687" y="5084"/>
                  <a:pt x="1240768" y="23261"/>
                  <a:pt x="1340635" y="31075"/>
                </a:cubicBezTo>
                <a:cubicBezTo>
                  <a:pt x="1435675" y="38571"/>
                  <a:pt x="1530714" y="49499"/>
                  <a:pt x="1626262" y="34506"/>
                </a:cubicBezTo>
                <a:cubicBezTo>
                  <a:pt x="1719980" y="21762"/>
                  <a:pt x="1814765" y="18776"/>
                  <a:pt x="1909093" y="25612"/>
                </a:cubicBezTo>
                <a:cubicBezTo>
                  <a:pt x="2013408" y="30821"/>
                  <a:pt x="2117468" y="48101"/>
                  <a:pt x="2222418" y="33616"/>
                </a:cubicBezTo>
                <a:cubicBezTo>
                  <a:pt x="2235644" y="32269"/>
                  <a:pt x="2248998" y="34010"/>
                  <a:pt x="2261425" y="38699"/>
                </a:cubicBezTo>
                <a:cubicBezTo>
                  <a:pt x="2302223" y="52255"/>
                  <a:pt x="2346173" y="53094"/>
                  <a:pt x="2387466" y="41113"/>
                </a:cubicBezTo>
                <a:cubicBezTo>
                  <a:pt x="2439687" y="27213"/>
                  <a:pt x="2494525" y="26297"/>
                  <a:pt x="2547178" y="38445"/>
                </a:cubicBezTo>
                <a:cubicBezTo>
                  <a:pt x="2625446" y="55470"/>
                  <a:pt x="2703968" y="72242"/>
                  <a:pt x="2785412" y="58266"/>
                </a:cubicBezTo>
                <a:cubicBezTo>
                  <a:pt x="2832805" y="50261"/>
                  <a:pt x="2876767" y="30821"/>
                  <a:pt x="2923524" y="21673"/>
                </a:cubicBezTo>
                <a:cubicBezTo>
                  <a:pt x="3058205" y="-4628"/>
                  <a:pt x="3194158" y="3249"/>
                  <a:pt x="3330110" y="12143"/>
                </a:cubicBezTo>
                <a:cubicBezTo>
                  <a:pt x="3462886" y="20910"/>
                  <a:pt x="3595026" y="38952"/>
                  <a:pt x="3728564" y="36284"/>
                </a:cubicBezTo>
                <a:cubicBezTo>
                  <a:pt x="3756999" y="36500"/>
                  <a:pt x="3785372" y="38876"/>
                  <a:pt x="3813438" y="43400"/>
                </a:cubicBezTo>
                <a:cubicBezTo>
                  <a:pt x="3917626" y="57122"/>
                  <a:pt x="4022322" y="70082"/>
                  <a:pt x="4125366" y="42383"/>
                </a:cubicBezTo>
                <a:cubicBezTo>
                  <a:pt x="4217750" y="17340"/>
                  <a:pt x="4314149" y="10695"/>
                  <a:pt x="4409087" y="22816"/>
                </a:cubicBezTo>
                <a:cubicBezTo>
                  <a:pt x="4534099" y="39194"/>
                  <a:pt x="4660458" y="42777"/>
                  <a:pt x="4786195" y="33489"/>
                </a:cubicBezTo>
                <a:cubicBezTo>
                  <a:pt x="4825659" y="29563"/>
                  <a:pt x="4865339" y="28153"/>
                  <a:pt x="4904994" y="29296"/>
                </a:cubicBezTo>
                <a:cubicBezTo>
                  <a:pt x="5194178" y="42510"/>
                  <a:pt x="5484252" y="25103"/>
                  <a:pt x="5772928" y="55851"/>
                </a:cubicBezTo>
                <a:cubicBezTo>
                  <a:pt x="5818560" y="61232"/>
                  <a:pt x="5864504" y="61626"/>
                  <a:pt x="5909961" y="57111"/>
                </a:cubicBezTo>
                <a:lnTo>
                  <a:pt x="6006951" y="36719"/>
                </a:lnTo>
                <a:lnTo>
                  <a:pt x="6006951" y="4203687"/>
                </a:lnTo>
                <a:lnTo>
                  <a:pt x="11720" y="4203687"/>
                </a:lnTo>
                <a:lnTo>
                  <a:pt x="11786" y="4203489"/>
                </a:lnTo>
                <a:cubicBezTo>
                  <a:pt x="27809" y="3962716"/>
                  <a:pt x="39197" y="3721434"/>
                  <a:pt x="15626" y="3481297"/>
                </a:cubicBezTo>
                <a:cubicBezTo>
                  <a:pt x="-847" y="3334800"/>
                  <a:pt x="-4304" y="3187234"/>
                  <a:pt x="5296" y="3040178"/>
                </a:cubicBezTo>
                <a:cubicBezTo>
                  <a:pt x="11786" y="2956021"/>
                  <a:pt x="18539" y="2871864"/>
                  <a:pt x="22776" y="2787582"/>
                </a:cubicBezTo>
                <a:cubicBezTo>
                  <a:pt x="28180" y="2667690"/>
                  <a:pt x="25173" y="2547584"/>
                  <a:pt x="13771" y="2428074"/>
                </a:cubicBezTo>
                <a:cubicBezTo>
                  <a:pt x="4237" y="2336939"/>
                  <a:pt x="3177" y="2245180"/>
                  <a:pt x="10593" y="2153867"/>
                </a:cubicBezTo>
                <a:cubicBezTo>
                  <a:pt x="25690" y="1998396"/>
                  <a:pt x="9931" y="1842923"/>
                  <a:pt x="5032" y="1687576"/>
                </a:cubicBezTo>
                <a:cubicBezTo>
                  <a:pt x="-3577" y="1401802"/>
                  <a:pt x="20393" y="1116155"/>
                  <a:pt x="9666" y="830380"/>
                </a:cubicBezTo>
                <a:cubicBezTo>
                  <a:pt x="3841" y="689018"/>
                  <a:pt x="16420" y="547783"/>
                  <a:pt x="9666" y="406421"/>
                </a:cubicBezTo>
                <a:cubicBezTo>
                  <a:pt x="4105" y="305866"/>
                  <a:pt x="397" y="205310"/>
                  <a:pt x="4105" y="104628"/>
                </a:cubicBezTo>
                <a:lnTo>
                  <a:pt x="8821" y="33297"/>
                </a:lnTo>
                <a:lnTo>
                  <a:pt x="35743" y="28771"/>
                </a:lnTo>
                <a:cubicBezTo>
                  <a:pt x="151314" y="14091"/>
                  <a:pt x="268377" y="13376"/>
                  <a:pt x="384397" y="26755"/>
                </a:cubicBezTo>
                <a:cubicBezTo>
                  <a:pt x="448561" y="35141"/>
                  <a:pt x="512980" y="47847"/>
                  <a:pt x="578287" y="35141"/>
                </a:cubicBezTo>
                <a:cubicBezTo>
                  <a:pt x="584437" y="34048"/>
                  <a:pt x="590625" y="36818"/>
                  <a:pt x="593916" y="42129"/>
                </a:cubicBezTo>
                <a:cubicBezTo>
                  <a:pt x="626188" y="81517"/>
                  <a:pt x="668117" y="80246"/>
                  <a:pt x="710936" y="67541"/>
                </a:cubicBezTo>
                <a:cubicBezTo>
                  <a:pt x="739041" y="58837"/>
                  <a:pt x="766587" y="48406"/>
                  <a:pt x="793396" y="36284"/>
                </a:cubicBezTo>
                <a:cubicBezTo>
                  <a:pt x="840332" y="16819"/>
                  <a:pt x="890189" y="5308"/>
                  <a:pt x="940911" y="2233"/>
                </a:cubicBezTo>
                <a:cubicBezTo>
                  <a:pt x="974613" y="-372"/>
                  <a:pt x="1008125" y="-522"/>
                  <a:pt x="1041516" y="8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500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CB4BE-1A25-B246-87BE-B872EF42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Spending in the midst of panic and fear…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7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43E6-8C0E-ED4C-B8AD-E277BA9D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Durable Goods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B32D-4C26-A24B-9CB2-E83EB861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Prescription &amp; non-prescription drugs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 supplies</a:t>
            </a:r>
          </a:p>
        </p:txBody>
      </p:sp>
    </p:spTree>
    <p:extLst>
      <p:ext uri="{BB962C8B-B14F-4D97-AF65-F5344CB8AC3E}">
        <p14:creationId xmlns:p14="http://schemas.microsoft.com/office/powerpoint/2010/main" val="381386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glass of wine&#10;&#10;Description automatically generated">
            <a:extLst>
              <a:ext uri="{FF2B5EF4-FFF2-40B4-BE49-F238E27FC236}">
                <a16:creationId xmlns:a16="http://schemas.microsoft.com/office/drawing/2014/main" id="{597D6C6C-39AC-7343-A63D-80F8CE16D2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C42E986-71A0-D942-863E-33C1152ACF7D}"/>
              </a:ext>
            </a:extLst>
          </p:cNvPr>
          <p:cNvSpPr/>
          <p:nvPr/>
        </p:nvSpPr>
        <p:spPr>
          <a:xfrm>
            <a:off x="3575957" y="3839860"/>
            <a:ext cx="4931229" cy="3018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9174A-1417-CB4A-AA4A-76FBB10EBB71}"/>
              </a:ext>
            </a:extLst>
          </p:cNvPr>
          <p:cNvSpPr/>
          <p:nvPr/>
        </p:nvSpPr>
        <p:spPr>
          <a:xfrm>
            <a:off x="7413171" y="984413"/>
            <a:ext cx="4408715" cy="3010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587DE6-C44D-5E43-85F4-C9F6CCF4A7B9}"/>
              </a:ext>
            </a:extLst>
          </p:cNvPr>
          <p:cNvSpPr/>
          <p:nvPr/>
        </p:nvSpPr>
        <p:spPr>
          <a:xfrm>
            <a:off x="424543" y="1143000"/>
            <a:ext cx="4713515" cy="2852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A2F9540-2890-2242-9408-5C02BE1EC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171" y="964132"/>
            <a:ext cx="4546693" cy="303112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A0090F4-79AD-0145-860E-F6915F089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65" y="984413"/>
            <a:ext cx="4546693" cy="303112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5AA47FC-D2F9-6342-A8A6-9E9B3F82D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2653" y="3664176"/>
            <a:ext cx="4546693" cy="3031130"/>
          </a:xfrm>
          <a:prstGeom prst="rect">
            <a:avLst/>
          </a:prstGeo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A33A03AF-3292-1449-8092-4D5AC693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-11988"/>
            <a:ext cx="11038114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in panic…always drink more</a:t>
            </a:r>
          </a:p>
        </p:txBody>
      </p:sp>
    </p:spTree>
    <p:extLst>
      <p:ext uri="{BB962C8B-B14F-4D97-AF65-F5344CB8AC3E}">
        <p14:creationId xmlns:p14="http://schemas.microsoft.com/office/powerpoint/2010/main" val="277083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F0D5B-CDD8-6F4C-ACFF-CC9CE37F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Adjusting to a new normal…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45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153B-7AC2-1F4D-8433-779B2356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Being productive in a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world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5395D38-0514-A340-A969-4BF3F78C3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4" y="1690688"/>
            <a:ext cx="5716815" cy="381121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D9C21EB-7D2F-3847-9A4F-46DEC1E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882" y="3423806"/>
            <a:ext cx="4603604" cy="306906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043FA19-BC7A-0B4C-982A-CD3991E02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395" y="156153"/>
            <a:ext cx="4603605" cy="30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B52C-7AB8-4842-9CC9-20E99109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ways to socialize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4030504-7E27-DF44-A4BB-36771D06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8" y="1600200"/>
            <a:ext cx="5486400" cy="3657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F847E69-6685-3C4F-A836-D0DFF3501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615" y="2047150"/>
            <a:ext cx="5486399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4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304</Words>
  <Application>Microsoft Macintosh PowerPoint</Application>
  <PresentationFormat>Widescreen</PresentationFormat>
  <Paragraphs>66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Office Theme</vt:lpstr>
      <vt:lpstr>How to thrive in a post Zombie-Apocalyptic world</vt:lpstr>
      <vt:lpstr>What items are necessary for survival?</vt:lpstr>
      <vt:lpstr>How we spent our money the past 5 years.. </vt:lpstr>
      <vt:lpstr>Spending in the midst of panic and fear…</vt:lpstr>
      <vt:lpstr>Durable Goods</vt:lpstr>
      <vt:lpstr>When in panic…always drink more</vt:lpstr>
      <vt:lpstr>Adjusting to a new normal…</vt:lpstr>
      <vt:lpstr>Being productive in a  new world</vt:lpstr>
      <vt:lpstr>New ways to socialize</vt:lpstr>
      <vt:lpstr>Meat Trends</vt:lpstr>
      <vt:lpstr>Challenges Faced</vt:lpstr>
      <vt:lpstr>Final recommendation/conclusion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thrive in a post Zombie-Apocolyptic world</dc:title>
  <dc:creator>Wai, Stacey</dc:creator>
  <cp:lastModifiedBy>Wai, Stacey</cp:lastModifiedBy>
  <cp:revision>10</cp:revision>
  <dcterms:created xsi:type="dcterms:W3CDTF">2020-11-08T23:40:04Z</dcterms:created>
  <dcterms:modified xsi:type="dcterms:W3CDTF">2020-11-09T03:39:13Z</dcterms:modified>
</cp:coreProperties>
</file>