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14"/>
  </p:notesMasterIdLst>
  <p:sldIdLst>
    <p:sldId id="256" r:id="rId2"/>
    <p:sldId id="263" r:id="rId3"/>
    <p:sldId id="257" r:id="rId4"/>
    <p:sldId id="266" r:id="rId5"/>
    <p:sldId id="258" r:id="rId6"/>
    <p:sldId id="260" r:id="rId7"/>
    <p:sldId id="265" r:id="rId8"/>
    <p:sldId id="259" r:id="rId9"/>
    <p:sldId id="267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8"/>
    <p:restoredTop sz="89965"/>
  </p:normalViewPr>
  <p:slideViewPr>
    <p:cSldViewPr snapToGrid="0" snapToObjects="1">
      <p:cViewPr varScale="1">
        <p:scale>
          <a:sx n="87" d="100"/>
          <a:sy n="87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FAB7-A7C0-6E45-B78E-5FDB81C7843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3D874-D54A-734A-BDC6-E6BE85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r>
              <a:rPr lang="en-US" dirty="0"/>
              <a:t> &amp; 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 &amp; Stacey</a:t>
            </a:r>
          </a:p>
          <a:p>
            <a:endParaRPr lang="en-US" dirty="0"/>
          </a:p>
          <a:p>
            <a:r>
              <a:rPr lang="en-US" dirty="0"/>
              <a:t>Danica – how we chose the data and cleansed data</a:t>
            </a:r>
          </a:p>
          <a:p>
            <a:endParaRPr lang="en-US" dirty="0"/>
          </a:p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r>
              <a:rPr lang="en-US" u="none" dirty="0"/>
              <a:t>Over the past 5 years we saw categories grew at </a:t>
            </a:r>
            <a:r>
              <a:rPr lang="en-US" u="none" dirty="0" err="1"/>
              <a:t>ave</a:t>
            </a:r>
            <a:r>
              <a:rPr lang="en-US" u="none" dirty="0"/>
              <a:t> rate of :</a:t>
            </a:r>
          </a:p>
          <a:p>
            <a:r>
              <a:rPr lang="en-US" u="none" dirty="0"/>
              <a:t>Durable goods: 6.24%</a:t>
            </a:r>
          </a:p>
          <a:p>
            <a:r>
              <a:rPr lang="en-US" u="none" dirty="0"/>
              <a:t>Nondurable: 2.58%</a:t>
            </a:r>
          </a:p>
          <a:p>
            <a:r>
              <a:rPr lang="en-US" u="none" dirty="0"/>
              <a:t>Services: 2.14%</a:t>
            </a:r>
          </a:p>
          <a:p>
            <a:endParaRPr lang="en-US" u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 &amp; Stacey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D2E37BD7-9DD7-4894-80D7-6B3D90F1B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566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BEE872-FDFD-6946-AF66-6C112EFD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423" y="240620"/>
            <a:ext cx="7217229" cy="392316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thrive in a post Zombie-Apocalyptic world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C08285-42D4-9C45-B3EB-20482793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032" y="4330349"/>
            <a:ext cx="5652409" cy="199311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U of O Data Analytics Bootcamp</a:t>
            </a:r>
          </a:p>
          <a:p>
            <a:r>
              <a:rPr lang="en-US" sz="2600" dirty="0"/>
              <a:t>November 2020</a:t>
            </a:r>
          </a:p>
          <a:p>
            <a:endParaRPr lang="en-US" sz="2600" dirty="0"/>
          </a:p>
          <a:p>
            <a:r>
              <a:rPr lang="en-US" sz="2600" dirty="0"/>
              <a:t>Danica Tiegs, Lauren Gardner, </a:t>
            </a:r>
          </a:p>
          <a:p>
            <a:r>
              <a:rPr lang="en-US" sz="2600" dirty="0" err="1"/>
              <a:t>Siara</a:t>
            </a:r>
            <a:r>
              <a:rPr lang="en-US" sz="2600" dirty="0"/>
              <a:t> </a:t>
            </a:r>
            <a:r>
              <a:rPr lang="en-US" sz="2600" dirty="0" err="1"/>
              <a:t>Leninger</a:t>
            </a:r>
            <a:r>
              <a:rPr lang="en-US" sz="2600" dirty="0"/>
              <a:t>, Stacey Wai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distressed Red Angus cow appears wet at a market.">
            <a:extLst>
              <a:ext uri="{FF2B5EF4-FFF2-40B4-BE49-F238E27FC236}">
                <a16:creationId xmlns:a16="http://schemas.microsoft.com/office/drawing/2014/main" id="{B6A6BB38-6401-0F48-BD4D-DA6E6CEF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9D5E9C-2BFD-6E45-AA33-75562E1CD8FD}"/>
              </a:ext>
            </a:extLst>
          </p:cNvPr>
          <p:cNvSpPr/>
          <p:nvPr/>
        </p:nvSpPr>
        <p:spPr>
          <a:xfrm>
            <a:off x="6027964" y="2671989"/>
            <a:ext cx="5861956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5889B-88D4-8245-A1DD-B3106510A35E}"/>
              </a:ext>
            </a:extLst>
          </p:cNvPr>
          <p:cNvSpPr/>
          <p:nvPr/>
        </p:nvSpPr>
        <p:spPr>
          <a:xfrm>
            <a:off x="334738" y="1396774"/>
            <a:ext cx="5295901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BE8B-CF06-7F42-AF33-203B32F4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4" y="10431"/>
            <a:ext cx="531767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Meat Trends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05BD36C-A7C5-4646-B273-D63CEE4F7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8" y="1396774"/>
            <a:ext cx="5486400" cy="36576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B18F08C-F387-7D42-AB21-5FEC6AB34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174" y="2606673"/>
            <a:ext cx="5720088" cy="38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AB7D-E961-0A44-8D15-CDF3FFEB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A709-CB55-7B4B-903A-745757F7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cleansing the data output from BEA, created smaller subsets within Excel first then imported to Pandas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dataset with vague category descriptions making it difficult to understand data and find trends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Narrowing scope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our findings together cohesively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4DF-C390-824A-A1A0-1732D64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recommendation/conclusion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2EC-E743-7145-B40D-5EF50DCF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3C2-1F1F-E84D-9DCE-D66D7666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items are necessary for survival?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AAD1-1439-8946-ACE0-44F6AD1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Hypothesis: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world is faced with fear and panic, certain items will unexpectedly become household necessities</a:t>
            </a:r>
          </a:p>
          <a:p>
            <a:pPr marL="0" indent="0">
              <a:buNone/>
            </a:pP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spending correlate to a pandemic?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trends v unexpected trends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spending change after a ”new normal” is established?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are faced with a second Apocalypse, what items should I have on hand?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4EC1A-C129-AA40-89F8-5AF384754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" r="294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54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07DF-4EA4-ED41-8990-41BCBDE3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49735"/>
            <a:ext cx="10908792" cy="1442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spent our money the past 5 years..</a:t>
            </a:r>
            <a:b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4B3BC-A251-6E4A-B25D-E6C1CE84F417}"/>
              </a:ext>
            </a:extLst>
          </p:cNvPr>
          <p:cNvSpPr txBox="1"/>
          <p:nvPr/>
        </p:nvSpPr>
        <p:spPr>
          <a:xfrm>
            <a:off x="640080" y="1263180"/>
            <a:ext cx="1090879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sourced from BEA (US Bureau of Economic Analysis) official PCE report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BEF898-F196-8249-BE5D-499A9004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23" r="-1" b="-1"/>
          <a:stretch/>
        </p:blipFill>
        <p:spPr>
          <a:xfrm>
            <a:off x="3046475" y="2127124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50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CB4BE-1A25-B246-87BE-B872EF42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Spending in the midst of panic and fear…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7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43E6-8C0E-ED4C-B8AD-E277BA9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Durable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B32D-4C26-A24B-9CB2-E83EB861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Prescription &amp; non-prescription drugs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 supplies</a:t>
            </a:r>
          </a:p>
        </p:txBody>
      </p:sp>
    </p:spTree>
    <p:extLst>
      <p:ext uri="{BB962C8B-B14F-4D97-AF65-F5344CB8AC3E}">
        <p14:creationId xmlns:p14="http://schemas.microsoft.com/office/powerpoint/2010/main" val="38138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lass of wine&#10;&#10;Description automatically generated">
            <a:extLst>
              <a:ext uri="{FF2B5EF4-FFF2-40B4-BE49-F238E27FC236}">
                <a16:creationId xmlns:a16="http://schemas.microsoft.com/office/drawing/2014/main" id="{597D6C6C-39AC-7343-A63D-80F8CE16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C42E986-71A0-D942-863E-33C1152ACF7D}"/>
              </a:ext>
            </a:extLst>
          </p:cNvPr>
          <p:cNvSpPr/>
          <p:nvPr/>
        </p:nvSpPr>
        <p:spPr>
          <a:xfrm>
            <a:off x="3575957" y="3839860"/>
            <a:ext cx="4931229" cy="301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9174A-1417-CB4A-AA4A-76FBB10EBB71}"/>
              </a:ext>
            </a:extLst>
          </p:cNvPr>
          <p:cNvSpPr/>
          <p:nvPr/>
        </p:nvSpPr>
        <p:spPr>
          <a:xfrm>
            <a:off x="7413171" y="984413"/>
            <a:ext cx="4408715" cy="301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587DE6-C44D-5E43-85F4-C9F6CCF4A7B9}"/>
              </a:ext>
            </a:extLst>
          </p:cNvPr>
          <p:cNvSpPr/>
          <p:nvPr/>
        </p:nvSpPr>
        <p:spPr>
          <a:xfrm>
            <a:off x="424543" y="1143000"/>
            <a:ext cx="4713515" cy="285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A2F9540-2890-2242-9408-5C02BE1E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171" y="964132"/>
            <a:ext cx="4546693" cy="303112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A0090F4-79AD-0145-860E-F6915F08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5" y="984413"/>
            <a:ext cx="4546693" cy="30311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5AA47FC-D2F9-6342-A8A6-9E9B3F82D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653" y="3664176"/>
            <a:ext cx="4546693" cy="3031130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33A03AF-3292-1449-8092-4D5AC693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-11988"/>
            <a:ext cx="1103811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in panic…always drink more</a:t>
            </a:r>
          </a:p>
        </p:txBody>
      </p:sp>
    </p:spTree>
    <p:extLst>
      <p:ext uri="{BB962C8B-B14F-4D97-AF65-F5344CB8AC3E}">
        <p14:creationId xmlns:p14="http://schemas.microsoft.com/office/powerpoint/2010/main" val="27708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0D5B-CDD8-6F4C-ACFF-CC9CE37F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Adjusting to a new normal…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4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153B-7AC2-1F4D-8433-779B2356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Durable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EE99-758A-2B44-835C-AA997F01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Productivity/Socialization v Entertainment</a:t>
            </a:r>
          </a:p>
        </p:txBody>
      </p:sp>
    </p:spTree>
    <p:extLst>
      <p:ext uri="{BB962C8B-B14F-4D97-AF65-F5344CB8AC3E}">
        <p14:creationId xmlns:p14="http://schemas.microsoft.com/office/powerpoint/2010/main" val="2835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52C-7AB8-4842-9CC9-20E99109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Items to use for bartering…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77F2-004E-ED47-9F65-CBCA30D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part of the initial spike but items we saw an increase in post new-normal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recreational vehicles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appliance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Sporting eq, guns and ammunition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Gardening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computers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4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306</Words>
  <Application>Microsoft Macintosh PowerPoint</Application>
  <PresentationFormat>Widescreen</PresentationFormat>
  <Paragraphs>66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How to thrive in a post Zombie-Apocalyptic world</vt:lpstr>
      <vt:lpstr>What items are necessary for survival?</vt:lpstr>
      <vt:lpstr>How we spent our money the past 5 years.. </vt:lpstr>
      <vt:lpstr>Spending in the midst of panic and fear…</vt:lpstr>
      <vt:lpstr>Durable Goods</vt:lpstr>
      <vt:lpstr>When in panic…always drink more</vt:lpstr>
      <vt:lpstr>Adjusting to a new normal…</vt:lpstr>
      <vt:lpstr>Durable Goods</vt:lpstr>
      <vt:lpstr>Items to use for bartering…</vt:lpstr>
      <vt:lpstr>Meat Trends</vt:lpstr>
      <vt:lpstr>Challenges Faced</vt:lpstr>
      <vt:lpstr>Final recommendation/conclusion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thrive in a post Zombie-Apocolyptic world</dc:title>
  <dc:creator>Wai, Stacey</dc:creator>
  <cp:lastModifiedBy>Wai, Stacey</cp:lastModifiedBy>
  <cp:revision>8</cp:revision>
  <dcterms:created xsi:type="dcterms:W3CDTF">2020-11-08T23:40:04Z</dcterms:created>
  <dcterms:modified xsi:type="dcterms:W3CDTF">2020-11-09T03:20:34Z</dcterms:modified>
</cp:coreProperties>
</file>