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45" r:id="rId1"/>
  </p:sldMasterIdLst>
  <p:notesMasterIdLst>
    <p:notesMasterId r:id="rId16"/>
  </p:notesMasterIdLst>
  <p:sldIdLst>
    <p:sldId id="256" r:id="rId2"/>
    <p:sldId id="263" r:id="rId3"/>
    <p:sldId id="257" r:id="rId4"/>
    <p:sldId id="266" r:id="rId5"/>
    <p:sldId id="258" r:id="rId6"/>
    <p:sldId id="260" r:id="rId7"/>
    <p:sldId id="265" r:id="rId8"/>
    <p:sldId id="259" r:id="rId9"/>
    <p:sldId id="269" r:id="rId10"/>
    <p:sldId id="267" r:id="rId11"/>
    <p:sldId id="264" r:id="rId12"/>
    <p:sldId id="268" r:id="rId13"/>
    <p:sldId id="261" r:id="rId14"/>
    <p:sldId id="262"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201"/>
    <p:restoredTop sz="89932"/>
  </p:normalViewPr>
  <p:slideViewPr>
    <p:cSldViewPr snapToGrid="0" snapToObjects="1">
      <p:cViewPr varScale="1">
        <p:scale>
          <a:sx n="115" d="100"/>
          <a:sy n="115" d="100"/>
        </p:scale>
        <p:origin x="720" y="184"/>
      </p:cViewPr>
      <p:guideLst/>
    </p:cSldViewPr>
  </p:slideViewPr>
  <p:notesTextViewPr>
    <p:cViewPr>
      <p:scale>
        <a:sx n="1" d="1"/>
        <a:sy n="1" d="1"/>
      </p:scale>
      <p:origin x="0" y="-616"/>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56FAB7-A7C0-6E45-B78E-5FDB81C7843B}" type="datetimeFigureOut">
              <a:rPr lang="en-US" smtClean="0"/>
              <a:t>11/8/20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B3D874-D54A-734A-BDC6-E6BE85812225}" type="slidenum">
              <a:rPr lang="en-US" smtClean="0"/>
              <a:t>‹#›</a:t>
            </a:fld>
            <a:endParaRPr lang="en-US"/>
          </a:p>
        </p:txBody>
      </p:sp>
    </p:spTree>
    <p:extLst>
      <p:ext uri="{BB962C8B-B14F-4D97-AF65-F5344CB8AC3E}">
        <p14:creationId xmlns:p14="http://schemas.microsoft.com/office/powerpoint/2010/main" val="1491240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B3D874-D54A-734A-BDC6-E6BE85812225}" type="slidenum">
              <a:rPr lang="en-US" smtClean="0"/>
              <a:t>1</a:t>
            </a:fld>
            <a:endParaRPr lang="en-US"/>
          </a:p>
        </p:txBody>
      </p:sp>
    </p:spTree>
    <p:extLst>
      <p:ext uri="{BB962C8B-B14F-4D97-AF65-F5344CB8AC3E}">
        <p14:creationId xmlns:p14="http://schemas.microsoft.com/office/powerpoint/2010/main" val="28518560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Siara</a:t>
            </a:r>
            <a:endParaRPr lang="en-US" dirty="0"/>
          </a:p>
          <a:p>
            <a:endParaRPr lang="en-US" dirty="0"/>
          </a:p>
          <a:p>
            <a:r>
              <a:rPr lang="en-US" dirty="0">
                <a:latin typeface="Tahoma" panose="020B0604030504040204" pitchFamily="34" charset="0"/>
                <a:ea typeface="Tahoma" panose="020B0604030504040204" pitchFamily="34" charset="0"/>
                <a:cs typeface="Tahoma" panose="020B0604030504040204" pitchFamily="34" charset="0"/>
              </a:rPr>
              <a:t>We noticed a large spike in purchasing items that can be used for home entertainment. </a:t>
            </a:r>
          </a:p>
          <a:p>
            <a:r>
              <a:rPr lang="en-US" dirty="0">
                <a:latin typeface="Tahoma" panose="020B0604030504040204" pitchFamily="34" charset="0"/>
                <a:ea typeface="Tahoma" panose="020B0604030504040204" pitchFamily="34" charset="0"/>
                <a:cs typeface="Tahoma" panose="020B0604030504040204" pitchFamily="34" charset="0"/>
              </a:rPr>
              <a:t>You can use these types of items for fun without needing to be in a large group. </a:t>
            </a:r>
          </a:p>
        </p:txBody>
      </p:sp>
      <p:sp>
        <p:nvSpPr>
          <p:cNvPr id="4" name="Slide Number Placeholder 3"/>
          <p:cNvSpPr>
            <a:spLocks noGrp="1"/>
          </p:cNvSpPr>
          <p:nvPr>
            <p:ph type="sldNum" sz="quarter" idx="5"/>
          </p:nvPr>
        </p:nvSpPr>
        <p:spPr/>
        <p:txBody>
          <a:bodyPr/>
          <a:lstStyle/>
          <a:p>
            <a:fld id="{6BB3D874-D54A-734A-BDC6-E6BE85812225}" type="slidenum">
              <a:rPr lang="en-US" smtClean="0"/>
              <a:t>10</a:t>
            </a:fld>
            <a:endParaRPr lang="en-US"/>
          </a:p>
        </p:txBody>
      </p:sp>
    </p:spTree>
    <p:extLst>
      <p:ext uri="{BB962C8B-B14F-4D97-AF65-F5344CB8AC3E}">
        <p14:creationId xmlns:p14="http://schemas.microsoft.com/office/powerpoint/2010/main" val="13924746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Lauren</a:t>
            </a:r>
          </a:p>
        </p:txBody>
      </p:sp>
      <p:sp>
        <p:nvSpPr>
          <p:cNvPr id="4" name="Slide Number Placeholder 3"/>
          <p:cNvSpPr>
            <a:spLocks noGrp="1"/>
          </p:cNvSpPr>
          <p:nvPr>
            <p:ph type="sldNum" sz="quarter" idx="5"/>
          </p:nvPr>
        </p:nvSpPr>
        <p:spPr/>
        <p:txBody>
          <a:bodyPr/>
          <a:lstStyle/>
          <a:p>
            <a:fld id="{6BB3D874-D54A-734A-BDC6-E6BE85812225}" type="slidenum">
              <a:rPr lang="en-US" smtClean="0"/>
              <a:t>11</a:t>
            </a:fld>
            <a:endParaRPr lang="en-US"/>
          </a:p>
        </p:txBody>
      </p:sp>
    </p:spTree>
    <p:extLst>
      <p:ext uri="{BB962C8B-B14F-4D97-AF65-F5344CB8AC3E}">
        <p14:creationId xmlns:p14="http://schemas.microsoft.com/office/powerpoint/2010/main" val="30347106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Danica</a:t>
            </a:r>
          </a:p>
          <a:p>
            <a:endParaRPr lang="en-US" dirty="0"/>
          </a:p>
          <a:p>
            <a:r>
              <a:rPr lang="en-US" dirty="0"/>
              <a:t>Note from Siara: I added a tobacco graph in case we are short on time, but I don’t think we will be. It’s a just-in-case and we can delete it if we don’t need it.</a:t>
            </a:r>
          </a:p>
        </p:txBody>
      </p:sp>
      <p:sp>
        <p:nvSpPr>
          <p:cNvPr id="4" name="Slide Number Placeholder 3"/>
          <p:cNvSpPr>
            <a:spLocks noGrp="1"/>
          </p:cNvSpPr>
          <p:nvPr>
            <p:ph type="sldNum" sz="quarter" idx="5"/>
          </p:nvPr>
        </p:nvSpPr>
        <p:spPr/>
        <p:txBody>
          <a:bodyPr/>
          <a:lstStyle/>
          <a:p>
            <a:fld id="{6BB3D874-D54A-734A-BDC6-E6BE85812225}" type="slidenum">
              <a:rPr lang="en-US" smtClean="0"/>
              <a:t>12</a:t>
            </a:fld>
            <a:endParaRPr lang="en-US"/>
          </a:p>
        </p:txBody>
      </p:sp>
    </p:spTree>
    <p:extLst>
      <p:ext uri="{BB962C8B-B14F-4D97-AF65-F5344CB8AC3E}">
        <p14:creationId xmlns:p14="http://schemas.microsoft.com/office/powerpoint/2010/main" val="35776629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Stacey</a:t>
            </a:r>
          </a:p>
        </p:txBody>
      </p:sp>
      <p:sp>
        <p:nvSpPr>
          <p:cNvPr id="4" name="Slide Number Placeholder 3"/>
          <p:cNvSpPr>
            <a:spLocks noGrp="1"/>
          </p:cNvSpPr>
          <p:nvPr>
            <p:ph type="sldNum" sz="quarter" idx="5"/>
          </p:nvPr>
        </p:nvSpPr>
        <p:spPr/>
        <p:txBody>
          <a:bodyPr/>
          <a:lstStyle/>
          <a:p>
            <a:fld id="{6BB3D874-D54A-734A-BDC6-E6BE85812225}" type="slidenum">
              <a:rPr lang="en-US" smtClean="0"/>
              <a:t>13</a:t>
            </a:fld>
            <a:endParaRPr lang="en-US"/>
          </a:p>
        </p:txBody>
      </p:sp>
    </p:spTree>
    <p:extLst>
      <p:ext uri="{BB962C8B-B14F-4D97-AF65-F5344CB8AC3E}">
        <p14:creationId xmlns:p14="http://schemas.microsoft.com/office/powerpoint/2010/main" val="37653327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Lauren</a:t>
            </a:r>
          </a:p>
          <a:p>
            <a:r>
              <a:rPr lang="en-US" dirty="0"/>
              <a:t>Conclusions – how to prepare for for an apocalypse (what items to have on hand) and then how to thrive post apocalypse economy</a:t>
            </a:r>
          </a:p>
          <a:p>
            <a:r>
              <a:rPr lang="en-US" dirty="0"/>
              <a:t>Mention items to barter</a:t>
            </a:r>
          </a:p>
          <a:p>
            <a:endParaRPr lang="en-US" dirty="0"/>
          </a:p>
          <a:p>
            <a:r>
              <a:rPr lang="en-US" dirty="0"/>
              <a:t>Notes from Siara:</a:t>
            </a:r>
          </a:p>
          <a:p>
            <a:r>
              <a:rPr lang="en-US" dirty="0">
                <a:latin typeface="Tahoma" panose="020B0604030504040204" pitchFamily="34" charset="0"/>
                <a:ea typeface="Tahoma" panose="020B0604030504040204" pitchFamily="34" charset="0"/>
                <a:cs typeface="Tahoma" panose="020B0604030504040204" pitchFamily="34" charset="0"/>
              </a:rPr>
              <a:t>First question: Items to include in a Doomsday Bunker:</a:t>
            </a:r>
          </a:p>
          <a:p>
            <a:r>
              <a:rPr lang="en-US" dirty="0">
                <a:latin typeface="Tahoma" panose="020B0604030504040204" pitchFamily="34" charset="0"/>
                <a:ea typeface="Tahoma" panose="020B0604030504040204" pitchFamily="34" charset="0"/>
                <a:cs typeface="Tahoma" panose="020B0604030504040204" pitchFamily="34" charset="0"/>
              </a:rPr>
              <a:t>Food, Household Cleaning Products, Household Paper Products</a:t>
            </a:r>
          </a:p>
          <a:p>
            <a:r>
              <a:rPr lang="en-US" dirty="0">
                <a:latin typeface="Tahoma" panose="020B0604030504040204" pitchFamily="34" charset="0"/>
                <a:ea typeface="Tahoma" panose="020B0604030504040204" pitchFamily="34" charset="0"/>
                <a:cs typeface="Tahoma" panose="020B0604030504040204" pitchFamily="34" charset="0"/>
              </a:rPr>
              <a:t>Second question: Items to buy while others are panicking:</a:t>
            </a:r>
          </a:p>
          <a:p>
            <a:r>
              <a:rPr lang="en-US" dirty="0">
                <a:latin typeface="Tahoma" panose="020B0604030504040204" pitchFamily="34" charset="0"/>
                <a:ea typeface="Tahoma" panose="020B0604030504040204" pitchFamily="34" charset="0"/>
                <a:cs typeface="Tahoma" panose="020B0604030504040204" pitchFamily="34" charset="0"/>
              </a:rPr>
              <a:t>At-home productivity items, at-home comfort items, at-home </a:t>
            </a:r>
            <a:r>
              <a:rPr lang="en-US">
                <a:latin typeface="Tahoma" panose="020B0604030504040204" pitchFamily="34" charset="0"/>
                <a:ea typeface="Tahoma" panose="020B0604030504040204" pitchFamily="34" charset="0"/>
                <a:cs typeface="Tahoma" panose="020B0604030504040204" pitchFamily="34" charset="0"/>
              </a:rPr>
              <a:t>entertainment items</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4" name="Slide Number Placeholder 3"/>
          <p:cNvSpPr>
            <a:spLocks noGrp="1"/>
          </p:cNvSpPr>
          <p:nvPr>
            <p:ph type="sldNum" sz="quarter" idx="5"/>
          </p:nvPr>
        </p:nvSpPr>
        <p:spPr/>
        <p:txBody>
          <a:bodyPr/>
          <a:lstStyle/>
          <a:p>
            <a:fld id="{6BB3D874-D54A-734A-BDC6-E6BE85812225}" type="slidenum">
              <a:rPr lang="en-US" smtClean="0"/>
              <a:t>14</a:t>
            </a:fld>
            <a:endParaRPr lang="en-US"/>
          </a:p>
        </p:txBody>
      </p:sp>
    </p:spTree>
    <p:extLst>
      <p:ext uri="{BB962C8B-B14F-4D97-AF65-F5344CB8AC3E}">
        <p14:creationId xmlns:p14="http://schemas.microsoft.com/office/powerpoint/2010/main" val="4237159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Stacey: </a:t>
            </a:r>
          </a:p>
          <a:p>
            <a:r>
              <a:rPr lang="en-US" dirty="0"/>
              <a:t>Hypothesis - </a:t>
            </a:r>
          </a:p>
          <a:p>
            <a:endParaRPr lang="en-US" dirty="0"/>
          </a:p>
        </p:txBody>
      </p:sp>
      <p:sp>
        <p:nvSpPr>
          <p:cNvPr id="4" name="Slide Number Placeholder 3"/>
          <p:cNvSpPr>
            <a:spLocks noGrp="1"/>
          </p:cNvSpPr>
          <p:nvPr>
            <p:ph type="sldNum" sz="quarter" idx="5"/>
          </p:nvPr>
        </p:nvSpPr>
        <p:spPr/>
        <p:txBody>
          <a:bodyPr/>
          <a:lstStyle/>
          <a:p>
            <a:fld id="{6BB3D874-D54A-734A-BDC6-E6BE85812225}" type="slidenum">
              <a:rPr lang="en-US" smtClean="0"/>
              <a:t>2</a:t>
            </a:fld>
            <a:endParaRPr lang="en-US"/>
          </a:p>
        </p:txBody>
      </p:sp>
    </p:spTree>
    <p:extLst>
      <p:ext uri="{BB962C8B-B14F-4D97-AF65-F5344CB8AC3E}">
        <p14:creationId xmlns:p14="http://schemas.microsoft.com/office/powerpoint/2010/main" val="12205560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Stacey &amp; Danica</a:t>
            </a:r>
          </a:p>
          <a:p>
            <a:endParaRPr lang="en-US" dirty="0"/>
          </a:p>
          <a:p>
            <a:r>
              <a:rPr lang="en-US" dirty="0"/>
              <a:t>Danica – how we chose the data and cleansed data</a:t>
            </a:r>
          </a:p>
          <a:p>
            <a:endParaRPr lang="en-US" dirty="0"/>
          </a:p>
          <a:p>
            <a:r>
              <a:rPr lang="en-US" dirty="0"/>
              <a:t>Stacey: </a:t>
            </a:r>
          </a:p>
          <a:p>
            <a:r>
              <a:rPr lang="en-US" dirty="0"/>
              <a:t>Hypothesis - </a:t>
            </a:r>
          </a:p>
          <a:p>
            <a:r>
              <a:rPr lang="en-US" u="none" dirty="0"/>
              <a:t>Over the past 5 years we saw categories grew at </a:t>
            </a:r>
            <a:r>
              <a:rPr lang="en-US" u="none" dirty="0" err="1"/>
              <a:t>ave</a:t>
            </a:r>
            <a:r>
              <a:rPr lang="en-US" u="none" dirty="0"/>
              <a:t> rate of :</a:t>
            </a:r>
          </a:p>
          <a:p>
            <a:r>
              <a:rPr lang="en-US" u="none" dirty="0"/>
              <a:t>Durable goods: 6.24%</a:t>
            </a:r>
          </a:p>
          <a:p>
            <a:r>
              <a:rPr lang="en-US" u="none" dirty="0"/>
              <a:t>Nondurable: 2.58%</a:t>
            </a:r>
          </a:p>
          <a:p>
            <a:r>
              <a:rPr lang="en-US" u="none" dirty="0"/>
              <a:t>Services: 2.14%</a:t>
            </a:r>
          </a:p>
          <a:p>
            <a:endParaRPr lang="en-US" u="none" dirty="0"/>
          </a:p>
          <a:p>
            <a:endParaRPr lang="en-US" dirty="0"/>
          </a:p>
          <a:p>
            <a:endParaRPr lang="en-US" dirty="0"/>
          </a:p>
        </p:txBody>
      </p:sp>
      <p:sp>
        <p:nvSpPr>
          <p:cNvPr id="4" name="Slide Number Placeholder 3"/>
          <p:cNvSpPr>
            <a:spLocks noGrp="1"/>
          </p:cNvSpPr>
          <p:nvPr>
            <p:ph type="sldNum" sz="quarter" idx="5"/>
          </p:nvPr>
        </p:nvSpPr>
        <p:spPr/>
        <p:txBody>
          <a:bodyPr/>
          <a:lstStyle/>
          <a:p>
            <a:fld id="{6BB3D874-D54A-734A-BDC6-E6BE85812225}" type="slidenum">
              <a:rPr lang="en-US" smtClean="0"/>
              <a:t>3</a:t>
            </a:fld>
            <a:endParaRPr lang="en-US"/>
          </a:p>
        </p:txBody>
      </p:sp>
    </p:spTree>
    <p:extLst>
      <p:ext uri="{BB962C8B-B14F-4D97-AF65-F5344CB8AC3E}">
        <p14:creationId xmlns:p14="http://schemas.microsoft.com/office/powerpoint/2010/main" val="21614772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Stacey</a:t>
            </a:r>
          </a:p>
        </p:txBody>
      </p:sp>
      <p:sp>
        <p:nvSpPr>
          <p:cNvPr id="4" name="Slide Number Placeholder 3"/>
          <p:cNvSpPr>
            <a:spLocks noGrp="1"/>
          </p:cNvSpPr>
          <p:nvPr>
            <p:ph type="sldNum" sz="quarter" idx="5"/>
          </p:nvPr>
        </p:nvSpPr>
        <p:spPr/>
        <p:txBody>
          <a:bodyPr/>
          <a:lstStyle/>
          <a:p>
            <a:fld id="{6BB3D874-D54A-734A-BDC6-E6BE85812225}" type="slidenum">
              <a:rPr lang="en-US" smtClean="0"/>
              <a:t>4</a:t>
            </a:fld>
            <a:endParaRPr lang="en-US"/>
          </a:p>
        </p:txBody>
      </p:sp>
    </p:spTree>
    <p:extLst>
      <p:ext uri="{BB962C8B-B14F-4D97-AF65-F5344CB8AC3E}">
        <p14:creationId xmlns:p14="http://schemas.microsoft.com/office/powerpoint/2010/main" val="31928524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Danica</a:t>
            </a:r>
          </a:p>
          <a:p>
            <a:endParaRPr lang="en-US" dirty="0"/>
          </a:p>
          <a:p>
            <a:r>
              <a:rPr lang="en-US" dirty="0"/>
              <a:t>Non-durable</a:t>
            </a:r>
          </a:p>
          <a:p>
            <a:endParaRPr lang="en-US" dirty="0"/>
          </a:p>
          <a:p>
            <a:r>
              <a:rPr lang="en-US" dirty="0">
                <a:latin typeface="Tahoma" panose="020B0604030504040204" pitchFamily="34" charset="0"/>
                <a:ea typeface="Tahoma" panose="020B0604030504040204" pitchFamily="34" charset="0"/>
                <a:cs typeface="Tahoma" panose="020B0604030504040204" pitchFamily="34" charset="0"/>
              </a:rPr>
              <a:t>Prescription &amp; non-prescription drugs</a:t>
            </a:r>
          </a:p>
          <a:p>
            <a:r>
              <a:rPr lang="en-US" dirty="0">
                <a:latin typeface="Tahoma" panose="020B0604030504040204" pitchFamily="34" charset="0"/>
                <a:ea typeface="Tahoma" panose="020B0604030504040204" pitchFamily="34" charset="0"/>
                <a:cs typeface="Tahoma" panose="020B0604030504040204" pitchFamily="34" charset="0"/>
              </a:rPr>
              <a:t>Cleaning supplies</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Question from Siara: Would it make more sense to include the food purchase graph instead of the gasoline graph? The food graph has a similar shape to the other two graphs, and I feel like that is an important trend we noticed that we haven’t really highlighted. I added a graph but we can definitely delete it if it doesn’t make sense.</a:t>
            </a:r>
          </a:p>
          <a:p>
            <a:endParaRPr lang="en-US" dirty="0"/>
          </a:p>
        </p:txBody>
      </p:sp>
      <p:sp>
        <p:nvSpPr>
          <p:cNvPr id="4" name="Slide Number Placeholder 3"/>
          <p:cNvSpPr>
            <a:spLocks noGrp="1"/>
          </p:cNvSpPr>
          <p:nvPr>
            <p:ph type="sldNum" sz="quarter" idx="5"/>
          </p:nvPr>
        </p:nvSpPr>
        <p:spPr/>
        <p:txBody>
          <a:bodyPr/>
          <a:lstStyle/>
          <a:p>
            <a:fld id="{6BB3D874-D54A-734A-BDC6-E6BE85812225}" type="slidenum">
              <a:rPr lang="en-US" smtClean="0"/>
              <a:t>5</a:t>
            </a:fld>
            <a:endParaRPr lang="en-US"/>
          </a:p>
        </p:txBody>
      </p:sp>
    </p:spTree>
    <p:extLst>
      <p:ext uri="{BB962C8B-B14F-4D97-AF65-F5344CB8AC3E}">
        <p14:creationId xmlns:p14="http://schemas.microsoft.com/office/powerpoint/2010/main" val="38311346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Lauren</a:t>
            </a:r>
          </a:p>
        </p:txBody>
      </p:sp>
      <p:sp>
        <p:nvSpPr>
          <p:cNvPr id="4" name="Slide Number Placeholder 3"/>
          <p:cNvSpPr>
            <a:spLocks noGrp="1"/>
          </p:cNvSpPr>
          <p:nvPr>
            <p:ph type="sldNum" sz="quarter" idx="5"/>
          </p:nvPr>
        </p:nvSpPr>
        <p:spPr/>
        <p:txBody>
          <a:bodyPr/>
          <a:lstStyle/>
          <a:p>
            <a:fld id="{6BB3D874-D54A-734A-BDC6-E6BE85812225}" type="slidenum">
              <a:rPr lang="en-US" smtClean="0"/>
              <a:t>6</a:t>
            </a:fld>
            <a:endParaRPr lang="en-US"/>
          </a:p>
        </p:txBody>
      </p:sp>
    </p:spTree>
    <p:extLst>
      <p:ext uri="{BB962C8B-B14F-4D97-AF65-F5344CB8AC3E}">
        <p14:creationId xmlns:p14="http://schemas.microsoft.com/office/powerpoint/2010/main" val="17917722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Lauren</a:t>
            </a:r>
          </a:p>
        </p:txBody>
      </p:sp>
      <p:sp>
        <p:nvSpPr>
          <p:cNvPr id="4" name="Slide Number Placeholder 3"/>
          <p:cNvSpPr>
            <a:spLocks noGrp="1"/>
          </p:cNvSpPr>
          <p:nvPr>
            <p:ph type="sldNum" sz="quarter" idx="5"/>
          </p:nvPr>
        </p:nvSpPr>
        <p:spPr/>
        <p:txBody>
          <a:bodyPr/>
          <a:lstStyle/>
          <a:p>
            <a:fld id="{6BB3D874-D54A-734A-BDC6-E6BE85812225}" type="slidenum">
              <a:rPr lang="en-US" smtClean="0"/>
              <a:t>7</a:t>
            </a:fld>
            <a:endParaRPr lang="en-US"/>
          </a:p>
        </p:txBody>
      </p:sp>
    </p:spTree>
    <p:extLst>
      <p:ext uri="{BB962C8B-B14F-4D97-AF65-F5344CB8AC3E}">
        <p14:creationId xmlns:p14="http://schemas.microsoft.com/office/powerpoint/2010/main" val="38211238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Siara</a:t>
            </a:r>
          </a:p>
          <a:p>
            <a:endParaRPr lang="en-US" dirty="0"/>
          </a:p>
          <a:p>
            <a:r>
              <a:rPr lang="en-US" dirty="0"/>
              <a:t>As people adjust to life in an apocalyptic world where they do not get to venture out of the house as much, they need to find ways to stay productive. These purchasing trends reflect this.</a:t>
            </a:r>
          </a:p>
        </p:txBody>
      </p:sp>
      <p:sp>
        <p:nvSpPr>
          <p:cNvPr id="4" name="Slide Number Placeholder 3"/>
          <p:cNvSpPr>
            <a:spLocks noGrp="1"/>
          </p:cNvSpPr>
          <p:nvPr>
            <p:ph type="sldNum" sz="quarter" idx="5"/>
          </p:nvPr>
        </p:nvSpPr>
        <p:spPr/>
        <p:txBody>
          <a:bodyPr/>
          <a:lstStyle/>
          <a:p>
            <a:fld id="{6BB3D874-D54A-734A-BDC6-E6BE85812225}" type="slidenum">
              <a:rPr lang="en-US" smtClean="0"/>
              <a:t>8</a:t>
            </a:fld>
            <a:endParaRPr lang="en-US"/>
          </a:p>
        </p:txBody>
      </p:sp>
    </p:spTree>
    <p:extLst>
      <p:ext uri="{BB962C8B-B14F-4D97-AF65-F5344CB8AC3E}">
        <p14:creationId xmlns:p14="http://schemas.microsoft.com/office/powerpoint/2010/main" val="16063796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people are spending more time at home, they want to feel comfortable and safe.</a:t>
            </a:r>
          </a:p>
          <a:p>
            <a:endParaRPr lang="en-US" dirty="0"/>
          </a:p>
        </p:txBody>
      </p:sp>
      <p:sp>
        <p:nvSpPr>
          <p:cNvPr id="4" name="Slide Number Placeholder 3"/>
          <p:cNvSpPr>
            <a:spLocks noGrp="1"/>
          </p:cNvSpPr>
          <p:nvPr>
            <p:ph type="sldNum" sz="quarter" idx="5"/>
          </p:nvPr>
        </p:nvSpPr>
        <p:spPr/>
        <p:txBody>
          <a:bodyPr/>
          <a:lstStyle/>
          <a:p>
            <a:fld id="{6BB3D874-D54A-734A-BDC6-E6BE85812225}" type="slidenum">
              <a:rPr lang="en-US" smtClean="0"/>
              <a:t>9</a:t>
            </a:fld>
            <a:endParaRPr lang="en-US"/>
          </a:p>
        </p:txBody>
      </p:sp>
    </p:spTree>
    <p:extLst>
      <p:ext uri="{BB962C8B-B14F-4D97-AF65-F5344CB8AC3E}">
        <p14:creationId xmlns:p14="http://schemas.microsoft.com/office/powerpoint/2010/main" val="11932864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5F6199B-DC93-8D4E-9094-148FC2EB01F2}" type="datetimeFigureOut">
              <a:rPr lang="en-US" smtClean="0"/>
              <a:t>11/8/20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9BF8F9-2463-A647-9DBF-E067AA1F264D}" type="slidenum">
              <a:rPr lang="en-US" smtClean="0"/>
              <a:t>‹#›</a:t>
            </a:fld>
            <a:endParaRPr lang="en-US"/>
          </a:p>
        </p:txBody>
      </p:sp>
    </p:spTree>
    <p:extLst>
      <p:ext uri="{BB962C8B-B14F-4D97-AF65-F5344CB8AC3E}">
        <p14:creationId xmlns:p14="http://schemas.microsoft.com/office/powerpoint/2010/main" val="28120278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F6199B-DC93-8D4E-9094-148FC2EB01F2}" type="datetimeFigureOut">
              <a:rPr lang="en-US" smtClean="0"/>
              <a:t>11/8/20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9BF8F9-2463-A647-9DBF-E067AA1F264D}" type="slidenum">
              <a:rPr lang="en-US" smtClean="0"/>
              <a:t>‹#›</a:t>
            </a:fld>
            <a:endParaRPr lang="en-US"/>
          </a:p>
        </p:txBody>
      </p:sp>
    </p:spTree>
    <p:extLst>
      <p:ext uri="{BB962C8B-B14F-4D97-AF65-F5344CB8AC3E}">
        <p14:creationId xmlns:p14="http://schemas.microsoft.com/office/powerpoint/2010/main" val="33190075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F6199B-DC93-8D4E-9094-148FC2EB01F2}" type="datetimeFigureOut">
              <a:rPr lang="en-US" smtClean="0"/>
              <a:t>11/8/20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9BF8F9-2463-A647-9DBF-E067AA1F264D}" type="slidenum">
              <a:rPr lang="en-US" smtClean="0"/>
              <a:t>‹#›</a:t>
            </a:fld>
            <a:endParaRPr lang="en-US"/>
          </a:p>
        </p:txBody>
      </p:sp>
    </p:spTree>
    <p:extLst>
      <p:ext uri="{BB962C8B-B14F-4D97-AF65-F5344CB8AC3E}">
        <p14:creationId xmlns:p14="http://schemas.microsoft.com/office/powerpoint/2010/main" val="36108835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F6199B-DC93-8D4E-9094-148FC2EB01F2}" type="datetimeFigureOut">
              <a:rPr lang="en-US" smtClean="0"/>
              <a:t>11/8/20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9BF8F9-2463-A647-9DBF-E067AA1F264D}" type="slidenum">
              <a:rPr lang="en-US" smtClean="0"/>
              <a:t>‹#›</a:t>
            </a:fld>
            <a:endParaRPr lang="en-US"/>
          </a:p>
        </p:txBody>
      </p:sp>
    </p:spTree>
    <p:extLst>
      <p:ext uri="{BB962C8B-B14F-4D97-AF65-F5344CB8AC3E}">
        <p14:creationId xmlns:p14="http://schemas.microsoft.com/office/powerpoint/2010/main" val="17086755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F6199B-DC93-8D4E-9094-148FC2EB01F2}" type="datetimeFigureOut">
              <a:rPr lang="en-US" smtClean="0"/>
              <a:t>11/8/20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9BF8F9-2463-A647-9DBF-E067AA1F264D}" type="slidenum">
              <a:rPr lang="en-US" smtClean="0"/>
              <a:t>‹#›</a:t>
            </a:fld>
            <a:endParaRPr lang="en-US"/>
          </a:p>
        </p:txBody>
      </p:sp>
    </p:spTree>
    <p:extLst>
      <p:ext uri="{BB962C8B-B14F-4D97-AF65-F5344CB8AC3E}">
        <p14:creationId xmlns:p14="http://schemas.microsoft.com/office/powerpoint/2010/main" val="4951429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5F6199B-DC93-8D4E-9094-148FC2EB01F2}" type="datetimeFigureOut">
              <a:rPr lang="en-US" smtClean="0"/>
              <a:t>11/8/20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9BF8F9-2463-A647-9DBF-E067AA1F264D}" type="slidenum">
              <a:rPr lang="en-US" smtClean="0"/>
              <a:t>‹#›</a:t>
            </a:fld>
            <a:endParaRPr lang="en-US"/>
          </a:p>
        </p:txBody>
      </p:sp>
    </p:spTree>
    <p:extLst>
      <p:ext uri="{BB962C8B-B14F-4D97-AF65-F5344CB8AC3E}">
        <p14:creationId xmlns:p14="http://schemas.microsoft.com/office/powerpoint/2010/main" val="4233955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5F6199B-DC93-8D4E-9094-148FC2EB01F2}" type="datetimeFigureOut">
              <a:rPr lang="en-US" smtClean="0"/>
              <a:t>11/8/20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9BF8F9-2463-A647-9DBF-E067AA1F264D}" type="slidenum">
              <a:rPr lang="en-US" smtClean="0"/>
              <a:t>‹#›</a:t>
            </a:fld>
            <a:endParaRPr lang="en-US"/>
          </a:p>
        </p:txBody>
      </p:sp>
    </p:spTree>
    <p:extLst>
      <p:ext uri="{BB962C8B-B14F-4D97-AF65-F5344CB8AC3E}">
        <p14:creationId xmlns:p14="http://schemas.microsoft.com/office/powerpoint/2010/main" val="28425480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5F6199B-DC93-8D4E-9094-148FC2EB01F2}" type="datetimeFigureOut">
              <a:rPr lang="en-US" smtClean="0"/>
              <a:t>11/8/20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9BF8F9-2463-A647-9DBF-E067AA1F264D}" type="slidenum">
              <a:rPr lang="en-US" smtClean="0"/>
              <a:t>‹#›</a:t>
            </a:fld>
            <a:endParaRPr lang="en-US"/>
          </a:p>
        </p:txBody>
      </p:sp>
    </p:spTree>
    <p:extLst>
      <p:ext uri="{BB962C8B-B14F-4D97-AF65-F5344CB8AC3E}">
        <p14:creationId xmlns:p14="http://schemas.microsoft.com/office/powerpoint/2010/main" val="34834030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F6199B-DC93-8D4E-9094-148FC2EB01F2}" type="datetimeFigureOut">
              <a:rPr lang="en-US" smtClean="0"/>
              <a:t>11/8/20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9BF8F9-2463-A647-9DBF-E067AA1F264D}" type="slidenum">
              <a:rPr lang="en-US" smtClean="0"/>
              <a:t>‹#›</a:t>
            </a:fld>
            <a:endParaRPr lang="en-US"/>
          </a:p>
        </p:txBody>
      </p:sp>
    </p:spTree>
    <p:extLst>
      <p:ext uri="{BB962C8B-B14F-4D97-AF65-F5344CB8AC3E}">
        <p14:creationId xmlns:p14="http://schemas.microsoft.com/office/powerpoint/2010/main" val="10092199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5F6199B-DC93-8D4E-9094-148FC2EB01F2}" type="datetimeFigureOut">
              <a:rPr lang="en-US" smtClean="0"/>
              <a:t>11/8/20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9BF8F9-2463-A647-9DBF-E067AA1F264D}" type="slidenum">
              <a:rPr lang="en-US" smtClean="0"/>
              <a:t>‹#›</a:t>
            </a:fld>
            <a:endParaRPr lang="en-US"/>
          </a:p>
        </p:txBody>
      </p:sp>
    </p:spTree>
    <p:extLst>
      <p:ext uri="{BB962C8B-B14F-4D97-AF65-F5344CB8AC3E}">
        <p14:creationId xmlns:p14="http://schemas.microsoft.com/office/powerpoint/2010/main" val="42503483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5F6199B-DC93-8D4E-9094-148FC2EB01F2}" type="datetimeFigureOut">
              <a:rPr lang="en-US" smtClean="0"/>
              <a:t>11/8/20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9BF8F9-2463-A647-9DBF-E067AA1F264D}" type="slidenum">
              <a:rPr lang="en-US" smtClean="0"/>
              <a:t>‹#›</a:t>
            </a:fld>
            <a:endParaRPr lang="en-US"/>
          </a:p>
        </p:txBody>
      </p:sp>
    </p:spTree>
    <p:extLst>
      <p:ext uri="{BB962C8B-B14F-4D97-AF65-F5344CB8AC3E}">
        <p14:creationId xmlns:p14="http://schemas.microsoft.com/office/powerpoint/2010/main" val="42111458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F6199B-DC93-8D4E-9094-148FC2EB01F2}" type="datetimeFigureOut">
              <a:rPr lang="en-US" smtClean="0"/>
              <a:t>11/8/20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9BF8F9-2463-A647-9DBF-E067AA1F264D}" type="slidenum">
              <a:rPr lang="en-US" smtClean="0"/>
              <a:t>‹#›</a:t>
            </a:fld>
            <a:endParaRPr lang="en-US"/>
          </a:p>
        </p:txBody>
      </p:sp>
    </p:spTree>
    <p:extLst>
      <p:ext uri="{BB962C8B-B14F-4D97-AF65-F5344CB8AC3E}">
        <p14:creationId xmlns:p14="http://schemas.microsoft.com/office/powerpoint/2010/main" val="2894717674"/>
      </p:ext>
    </p:extLst>
  </p:cSld>
  <p:clrMap bg1="lt1" tx1="dk1" bg2="lt2" tx2="dk2" accent1="accent1" accent2="accent2" accent3="accent3" accent4="accent4" accent5="accent5" accent6="accent6" hlink="hlink" folHlink="folHlink"/>
  <p:sldLayoutIdLst>
    <p:sldLayoutId id="2147483846" r:id="rId1"/>
    <p:sldLayoutId id="2147483847" r:id="rId2"/>
    <p:sldLayoutId id="2147483848" r:id="rId3"/>
    <p:sldLayoutId id="2147483849" r:id="rId4"/>
    <p:sldLayoutId id="2147483850" r:id="rId5"/>
    <p:sldLayoutId id="2147483851" r:id="rId6"/>
    <p:sldLayoutId id="2147483852" r:id="rId7"/>
    <p:sldLayoutId id="2147483853" r:id="rId8"/>
    <p:sldLayoutId id="2147483854" r:id="rId9"/>
    <p:sldLayoutId id="2147483855" r:id="rId10"/>
    <p:sldLayoutId id="214748385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7"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Graphic 6" descr="Shop">
            <a:extLst>
              <a:ext uri="{FF2B5EF4-FFF2-40B4-BE49-F238E27FC236}">
                <a16:creationId xmlns:a16="http://schemas.microsoft.com/office/drawing/2014/main" id="{D2E37BD7-9DD7-4894-80D7-6B3D90F1B9D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61566" y="1374798"/>
            <a:ext cx="4108404" cy="4108404"/>
          </a:xfrm>
          <a:custGeom>
            <a:avLst/>
            <a:gdLst/>
            <a:ahLst/>
            <a:cxnLst/>
            <a:rect l="l" t="t" r="r" b="b"/>
            <a:pathLst>
              <a:path w="4273177" h="4470400">
                <a:moveTo>
                  <a:pt x="75080" y="0"/>
                </a:moveTo>
                <a:lnTo>
                  <a:pt x="4198097" y="0"/>
                </a:lnTo>
                <a:cubicBezTo>
                  <a:pt x="4239563" y="0"/>
                  <a:pt x="4273177" y="33614"/>
                  <a:pt x="4273177" y="75080"/>
                </a:cubicBezTo>
                <a:lnTo>
                  <a:pt x="4273177" y="4395320"/>
                </a:lnTo>
                <a:cubicBezTo>
                  <a:pt x="4273177" y="4436786"/>
                  <a:pt x="4239563" y="4470400"/>
                  <a:pt x="4198097" y="4470400"/>
                </a:cubicBezTo>
                <a:lnTo>
                  <a:pt x="75080" y="4470400"/>
                </a:lnTo>
                <a:cubicBezTo>
                  <a:pt x="33614" y="4470400"/>
                  <a:pt x="0" y="4436786"/>
                  <a:pt x="0" y="4395320"/>
                </a:cubicBezTo>
                <a:lnTo>
                  <a:pt x="0" y="75080"/>
                </a:lnTo>
                <a:cubicBezTo>
                  <a:pt x="0" y="33614"/>
                  <a:pt x="33614" y="0"/>
                  <a:pt x="75080" y="0"/>
                </a:cubicBezTo>
                <a:close/>
              </a:path>
            </a:pathLst>
          </a:custGeom>
        </p:spPr>
      </p:pic>
      <p:sp>
        <p:nvSpPr>
          <p:cNvPr id="5" name="Title 4">
            <a:extLst>
              <a:ext uri="{FF2B5EF4-FFF2-40B4-BE49-F238E27FC236}">
                <a16:creationId xmlns:a16="http://schemas.microsoft.com/office/drawing/2014/main" id="{CCBEE872-FDFD-6946-AF66-6C112EFD5269}"/>
              </a:ext>
            </a:extLst>
          </p:cNvPr>
          <p:cNvSpPr>
            <a:spLocks noGrp="1"/>
          </p:cNvSpPr>
          <p:nvPr>
            <p:ph type="ctrTitle"/>
          </p:nvPr>
        </p:nvSpPr>
        <p:spPr>
          <a:xfrm>
            <a:off x="4162423" y="240620"/>
            <a:ext cx="7217229" cy="3923166"/>
          </a:xfrm>
        </p:spPr>
        <p:txBody>
          <a:bodyPr>
            <a:normAutofit/>
          </a:bodyPr>
          <a:lstStyle/>
          <a:p>
            <a:r>
              <a:rPr lang="en-US" sz="5400" b="1" dirty="0">
                <a:latin typeface="Tahoma" panose="020B0604030504040204" pitchFamily="34" charset="0"/>
                <a:ea typeface="Tahoma" panose="020B0604030504040204" pitchFamily="34" charset="0"/>
                <a:cs typeface="Tahoma" panose="020B0604030504040204" pitchFamily="34" charset="0"/>
              </a:rPr>
              <a:t>How to thrive in a post Zombie-Apocalyptic world</a:t>
            </a:r>
          </a:p>
        </p:txBody>
      </p:sp>
      <p:sp>
        <p:nvSpPr>
          <p:cNvPr id="8" name="Subtitle 7">
            <a:extLst>
              <a:ext uri="{FF2B5EF4-FFF2-40B4-BE49-F238E27FC236}">
                <a16:creationId xmlns:a16="http://schemas.microsoft.com/office/drawing/2014/main" id="{0AC08285-42D4-9C45-B3EB-20482793DA92}"/>
              </a:ext>
            </a:extLst>
          </p:cNvPr>
          <p:cNvSpPr>
            <a:spLocks noGrp="1"/>
          </p:cNvSpPr>
          <p:nvPr>
            <p:ph type="subTitle" idx="1"/>
          </p:nvPr>
        </p:nvSpPr>
        <p:spPr>
          <a:xfrm>
            <a:off x="5402032" y="4330349"/>
            <a:ext cx="5652409" cy="1993117"/>
          </a:xfrm>
        </p:spPr>
        <p:txBody>
          <a:bodyPr>
            <a:normAutofit fontScale="92500" lnSpcReduction="20000"/>
          </a:bodyPr>
          <a:lstStyle/>
          <a:p>
            <a:r>
              <a:rPr lang="en-US" sz="2600" dirty="0"/>
              <a:t>U of O Data Analytics Bootcamp</a:t>
            </a:r>
          </a:p>
          <a:p>
            <a:r>
              <a:rPr lang="en-US" sz="2600" dirty="0"/>
              <a:t>November 2020</a:t>
            </a:r>
          </a:p>
          <a:p>
            <a:endParaRPr lang="en-US" sz="2600" dirty="0"/>
          </a:p>
          <a:p>
            <a:r>
              <a:rPr lang="en-US" sz="2600" dirty="0"/>
              <a:t>Danica Tiegs, Lauren Gardner, </a:t>
            </a:r>
          </a:p>
          <a:p>
            <a:r>
              <a:rPr lang="en-US" sz="2600" dirty="0"/>
              <a:t>Siara Leininger, Stacey Wai</a:t>
            </a:r>
          </a:p>
          <a:p>
            <a:endParaRPr lang="en-US" dirty="0"/>
          </a:p>
        </p:txBody>
      </p:sp>
    </p:spTree>
    <p:extLst>
      <p:ext uri="{BB962C8B-B14F-4D97-AF65-F5344CB8AC3E}">
        <p14:creationId xmlns:p14="http://schemas.microsoft.com/office/powerpoint/2010/main" val="6819269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0B52C-7AB8-4842-9CC9-20E991098D71}"/>
              </a:ext>
            </a:extLst>
          </p:cNvPr>
          <p:cNvSpPr>
            <a:spLocks noGrp="1"/>
          </p:cNvSpPr>
          <p:nvPr>
            <p:ph type="title"/>
          </p:nvPr>
        </p:nvSpPr>
        <p:spPr/>
        <p:txBody>
          <a:bodyPr/>
          <a:lstStyle/>
          <a:p>
            <a:r>
              <a:rPr lang="en-US" b="1" dirty="0">
                <a:latin typeface="Tahoma" panose="020B0604030504040204" pitchFamily="34" charset="0"/>
                <a:ea typeface="Tahoma" panose="020B0604030504040204" pitchFamily="34" charset="0"/>
                <a:cs typeface="Tahoma" panose="020B0604030504040204" pitchFamily="34" charset="0"/>
              </a:rPr>
              <a:t>Being entertained in a new world</a:t>
            </a:r>
          </a:p>
        </p:txBody>
      </p:sp>
      <p:pic>
        <p:nvPicPr>
          <p:cNvPr id="10" name="Picture 9" descr="Chart, line chart&#10;&#10;Description automatically generated">
            <a:extLst>
              <a:ext uri="{FF2B5EF4-FFF2-40B4-BE49-F238E27FC236}">
                <a16:creationId xmlns:a16="http://schemas.microsoft.com/office/drawing/2014/main" id="{CF847E69-6685-3C4F-A836-D0DFF3501625}"/>
              </a:ext>
            </a:extLst>
          </p:cNvPr>
          <p:cNvPicPr>
            <a:picLocks noChangeAspect="1"/>
          </p:cNvPicPr>
          <p:nvPr/>
        </p:nvPicPr>
        <p:blipFill>
          <a:blip r:embed="rId3"/>
          <a:stretch>
            <a:fillRect/>
          </a:stretch>
        </p:blipFill>
        <p:spPr>
          <a:xfrm>
            <a:off x="6324600" y="1690688"/>
            <a:ext cx="5486399" cy="3657599"/>
          </a:xfrm>
          <a:prstGeom prst="rect">
            <a:avLst/>
          </a:prstGeom>
        </p:spPr>
      </p:pic>
      <p:pic>
        <p:nvPicPr>
          <p:cNvPr id="9" name="Picture 8">
            <a:extLst>
              <a:ext uri="{FF2B5EF4-FFF2-40B4-BE49-F238E27FC236}">
                <a16:creationId xmlns:a16="http://schemas.microsoft.com/office/drawing/2014/main" id="{2F0F607E-B40B-F343-B5B2-84241F89A275}"/>
              </a:ext>
            </a:extLst>
          </p:cNvPr>
          <p:cNvPicPr>
            <a:picLocks noChangeAspect="1"/>
          </p:cNvPicPr>
          <p:nvPr/>
        </p:nvPicPr>
        <p:blipFill>
          <a:blip r:embed="rId4"/>
          <a:stretch>
            <a:fillRect/>
          </a:stretch>
        </p:blipFill>
        <p:spPr>
          <a:xfrm>
            <a:off x="838200" y="1690687"/>
            <a:ext cx="5486400" cy="3657600"/>
          </a:xfrm>
          <a:prstGeom prst="rect">
            <a:avLst/>
          </a:prstGeom>
        </p:spPr>
      </p:pic>
    </p:spTree>
    <p:extLst>
      <p:ext uri="{BB962C8B-B14F-4D97-AF65-F5344CB8AC3E}">
        <p14:creationId xmlns:p14="http://schemas.microsoft.com/office/powerpoint/2010/main" val="37275495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A distressed Red Angus cow appears wet at a market.">
            <a:extLst>
              <a:ext uri="{FF2B5EF4-FFF2-40B4-BE49-F238E27FC236}">
                <a16:creationId xmlns:a16="http://schemas.microsoft.com/office/drawing/2014/main" id="{B6A6BB38-6401-0F48-BD4D-DA6E6CEF599D}"/>
              </a:ext>
            </a:extLst>
          </p:cNvPr>
          <p:cNvPicPr>
            <a:picLocks noChangeAspect="1" noChangeArrowheads="1"/>
          </p:cNvPicPr>
          <p:nvPr/>
        </p:nvPicPr>
        <p:blipFill>
          <a:blip r:embed="rId3">
            <a:alphaModFix amt="66000"/>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a:extLst>
              <a:ext uri="{FF2B5EF4-FFF2-40B4-BE49-F238E27FC236}">
                <a16:creationId xmlns:a16="http://schemas.microsoft.com/office/drawing/2014/main" id="{579D5E9C-2BFD-6E45-AA33-75562E1CD8FD}"/>
              </a:ext>
            </a:extLst>
          </p:cNvPr>
          <p:cNvSpPr/>
          <p:nvPr/>
        </p:nvSpPr>
        <p:spPr>
          <a:xfrm>
            <a:off x="6027964" y="2671989"/>
            <a:ext cx="5861956" cy="38208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175889B-88D4-8245-A1DD-B3106510A35E}"/>
              </a:ext>
            </a:extLst>
          </p:cNvPr>
          <p:cNvSpPr/>
          <p:nvPr/>
        </p:nvSpPr>
        <p:spPr>
          <a:xfrm>
            <a:off x="334738" y="1396774"/>
            <a:ext cx="5295901" cy="3820886"/>
          </a:xfrm>
          <a:prstGeom prst="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 name="Title 1">
            <a:extLst>
              <a:ext uri="{FF2B5EF4-FFF2-40B4-BE49-F238E27FC236}">
                <a16:creationId xmlns:a16="http://schemas.microsoft.com/office/drawing/2014/main" id="{D8E7BE8B-CF06-7F42-AF33-203B32F49974}"/>
              </a:ext>
            </a:extLst>
          </p:cNvPr>
          <p:cNvSpPr>
            <a:spLocks noGrp="1"/>
          </p:cNvSpPr>
          <p:nvPr>
            <p:ph type="title"/>
          </p:nvPr>
        </p:nvSpPr>
        <p:spPr>
          <a:xfrm>
            <a:off x="778324" y="10431"/>
            <a:ext cx="5317676" cy="1325563"/>
          </a:xfrm>
        </p:spPr>
        <p:txBody>
          <a:bodyPr/>
          <a:lstStyle/>
          <a:p>
            <a:r>
              <a:rPr lang="en-US" b="1" dirty="0">
                <a:solidFill>
                  <a:schemeClr val="bg1"/>
                </a:solidFill>
                <a:latin typeface="Tahoma" panose="020B0604030504040204" pitchFamily="34" charset="0"/>
                <a:ea typeface="Tahoma" panose="020B0604030504040204" pitchFamily="34" charset="0"/>
                <a:cs typeface="Tahoma" panose="020B0604030504040204" pitchFamily="34" charset="0"/>
              </a:rPr>
              <a:t>Meat Trends</a:t>
            </a:r>
          </a:p>
        </p:txBody>
      </p:sp>
      <p:pic>
        <p:nvPicPr>
          <p:cNvPr id="7" name="Picture 6" descr="Chart, line chart&#10;&#10;Description automatically generated">
            <a:extLst>
              <a:ext uri="{FF2B5EF4-FFF2-40B4-BE49-F238E27FC236}">
                <a16:creationId xmlns:a16="http://schemas.microsoft.com/office/drawing/2014/main" id="{605BD36C-A7C5-4646-B273-D63CEE4F75FA}"/>
              </a:ext>
            </a:extLst>
          </p:cNvPr>
          <p:cNvPicPr>
            <a:picLocks noChangeAspect="1"/>
          </p:cNvPicPr>
          <p:nvPr/>
        </p:nvPicPr>
        <p:blipFill>
          <a:blip r:embed="rId4"/>
          <a:stretch>
            <a:fillRect/>
          </a:stretch>
        </p:blipFill>
        <p:spPr>
          <a:xfrm>
            <a:off x="334738" y="1396774"/>
            <a:ext cx="5486400" cy="3657600"/>
          </a:xfrm>
          <a:prstGeom prst="rect">
            <a:avLst/>
          </a:prstGeom>
        </p:spPr>
      </p:pic>
      <p:pic>
        <p:nvPicPr>
          <p:cNvPr id="9" name="Picture 8" descr="Chart, line chart&#10;&#10;Description automatically generated">
            <a:extLst>
              <a:ext uri="{FF2B5EF4-FFF2-40B4-BE49-F238E27FC236}">
                <a16:creationId xmlns:a16="http://schemas.microsoft.com/office/drawing/2014/main" id="{3B18F08C-F387-7D42-AB21-5FEC6AB34883}"/>
              </a:ext>
            </a:extLst>
          </p:cNvPr>
          <p:cNvPicPr>
            <a:picLocks noChangeAspect="1"/>
          </p:cNvPicPr>
          <p:nvPr/>
        </p:nvPicPr>
        <p:blipFill>
          <a:blip r:embed="rId5"/>
          <a:stretch>
            <a:fillRect/>
          </a:stretch>
        </p:blipFill>
        <p:spPr>
          <a:xfrm>
            <a:off x="6137174" y="2606673"/>
            <a:ext cx="5720088" cy="3813392"/>
          </a:xfrm>
          <a:prstGeom prst="rect">
            <a:avLst/>
          </a:prstGeom>
        </p:spPr>
      </p:pic>
    </p:spTree>
    <p:extLst>
      <p:ext uri="{BB962C8B-B14F-4D97-AF65-F5344CB8AC3E}">
        <p14:creationId xmlns:p14="http://schemas.microsoft.com/office/powerpoint/2010/main" val="8164220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hart, line chart&#10;&#10;Description automatically generated">
            <a:extLst>
              <a:ext uri="{FF2B5EF4-FFF2-40B4-BE49-F238E27FC236}">
                <a16:creationId xmlns:a16="http://schemas.microsoft.com/office/drawing/2014/main" id="{8C144C18-08D7-1B4E-A90A-7C06944C5261}"/>
              </a:ext>
            </a:extLst>
          </p:cNvPr>
          <p:cNvPicPr>
            <a:picLocks noChangeAspect="1"/>
          </p:cNvPicPr>
          <p:nvPr/>
        </p:nvPicPr>
        <p:blipFill>
          <a:blip r:embed="rId3"/>
          <a:stretch>
            <a:fillRect/>
          </a:stretch>
        </p:blipFill>
        <p:spPr>
          <a:xfrm>
            <a:off x="6434056" y="2011107"/>
            <a:ext cx="5486400" cy="3657600"/>
          </a:xfrm>
          <a:prstGeom prst="rect">
            <a:avLst/>
          </a:prstGeom>
        </p:spPr>
      </p:pic>
      <p:pic>
        <p:nvPicPr>
          <p:cNvPr id="5" name="Picture 4" descr="Chart, line chart&#10;&#10;Description automatically generated">
            <a:extLst>
              <a:ext uri="{FF2B5EF4-FFF2-40B4-BE49-F238E27FC236}">
                <a16:creationId xmlns:a16="http://schemas.microsoft.com/office/drawing/2014/main" id="{6C11B246-6B88-104B-A6A0-EC871CB60C67}"/>
              </a:ext>
            </a:extLst>
          </p:cNvPr>
          <p:cNvPicPr>
            <a:picLocks noChangeAspect="1"/>
          </p:cNvPicPr>
          <p:nvPr/>
        </p:nvPicPr>
        <p:blipFill>
          <a:blip r:embed="rId4"/>
          <a:stretch>
            <a:fillRect/>
          </a:stretch>
        </p:blipFill>
        <p:spPr>
          <a:xfrm>
            <a:off x="271544" y="1826675"/>
            <a:ext cx="5486400" cy="3657600"/>
          </a:xfrm>
          <a:prstGeom prst="rect">
            <a:avLst/>
          </a:prstGeom>
        </p:spPr>
      </p:pic>
      <p:sp>
        <p:nvSpPr>
          <p:cNvPr id="6" name="Title 1">
            <a:extLst>
              <a:ext uri="{FF2B5EF4-FFF2-40B4-BE49-F238E27FC236}">
                <a16:creationId xmlns:a16="http://schemas.microsoft.com/office/drawing/2014/main" id="{E2E6D634-6E28-9E48-9EC0-F49DDBAA7591}"/>
              </a:ext>
            </a:extLst>
          </p:cNvPr>
          <p:cNvSpPr>
            <a:spLocks noGrp="1"/>
          </p:cNvSpPr>
          <p:nvPr>
            <p:ph type="title"/>
          </p:nvPr>
        </p:nvSpPr>
        <p:spPr>
          <a:xfrm>
            <a:off x="838200" y="365125"/>
            <a:ext cx="10515600" cy="1325563"/>
          </a:xfrm>
        </p:spPr>
        <p:txBody>
          <a:bodyPr/>
          <a:lstStyle/>
          <a:p>
            <a:r>
              <a:rPr lang="en-US" b="1" dirty="0">
                <a:latin typeface="Tahoma" panose="020B0604030504040204" pitchFamily="34" charset="0"/>
                <a:ea typeface="Tahoma" panose="020B0604030504040204" pitchFamily="34" charset="0"/>
                <a:cs typeface="Tahoma" panose="020B0604030504040204" pitchFamily="34" charset="0"/>
              </a:rPr>
              <a:t>Unexpected Trends</a:t>
            </a:r>
          </a:p>
        </p:txBody>
      </p:sp>
      <p:pic>
        <p:nvPicPr>
          <p:cNvPr id="3" name="Picture 2" descr="Chart, line chart&#10;&#10;Description automatically generated">
            <a:extLst>
              <a:ext uri="{FF2B5EF4-FFF2-40B4-BE49-F238E27FC236}">
                <a16:creationId xmlns:a16="http://schemas.microsoft.com/office/drawing/2014/main" id="{A13D5D7F-0FA7-7E41-AE11-74C573F114D9}"/>
              </a:ext>
            </a:extLst>
          </p:cNvPr>
          <p:cNvPicPr>
            <a:picLocks noChangeAspect="1"/>
          </p:cNvPicPr>
          <p:nvPr/>
        </p:nvPicPr>
        <p:blipFill>
          <a:blip r:embed="rId5"/>
          <a:stretch>
            <a:fillRect/>
          </a:stretch>
        </p:blipFill>
        <p:spPr>
          <a:xfrm>
            <a:off x="2762952" y="7126446"/>
            <a:ext cx="5486400" cy="3657600"/>
          </a:xfrm>
          <a:prstGeom prst="rect">
            <a:avLst/>
          </a:prstGeom>
        </p:spPr>
      </p:pic>
    </p:spTree>
    <p:extLst>
      <p:ext uri="{BB962C8B-B14F-4D97-AF65-F5344CB8AC3E}">
        <p14:creationId xmlns:p14="http://schemas.microsoft.com/office/powerpoint/2010/main" val="37110281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9AB7D-E961-0A44-8D15-CDF3FFEB1457}"/>
              </a:ext>
            </a:extLst>
          </p:cNvPr>
          <p:cNvSpPr>
            <a:spLocks noGrp="1"/>
          </p:cNvSpPr>
          <p:nvPr>
            <p:ph type="title"/>
          </p:nvPr>
        </p:nvSpPr>
        <p:spPr/>
        <p:txBody>
          <a:bodyPr/>
          <a:lstStyle/>
          <a:p>
            <a:r>
              <a:rPr lang="en-US" b="1" dirty="0">
                <a:latin typeface="Tahoma" panose="020B0604030504040204" pitchFamily="34" charset="0"/>
                <a:ea typeface="Tahoma" panose="020B0604030504040204" pitchFamily="34" charset="0"/>
                <a:cs typeface="Tahoma" panose="020B0604030504040204" pitchFamily="34" charset="0"/>
              </a:rPr>
              <a:t>Challenges Faced</a:t>
            </a:r>
          </a:p>
        </p:txBody>
      </p:sp>
      <p:sp>
        <p:nvSpPr>
          <p:cNvPr id="3" name="Content Placeholder 2">
            <a:extLst>
              <a:ext uri="{FF2B5EF4-FFF2-40B4-BE49-F238E27FC236}">
                <a16:creationId xmlns:a16="http://schemas.microsoft.com/office/drawing/2014/main" id="{17E6A709-CB55-7B4B-903A-745757F78342}"/>
              </a:ext>
            </a:extLst>
          </p:cNvPr>
          <p:cNvSpPr>
            <a:spLocks noGrp="1"/>
          </p:cNvSpPr>
          <p:nvPr>
            <p:ph idx="1"/>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Data cleansing the data output from BEA, created smaller subsets within Excel first then imported to Pandas</a:t>
            </a:r>
          </a:p>
          <a:p>
            <a:r>
              <a:rPr lang="en-US" dirty="0">
                <a:latin typeface="Tahoma" panose="020B0604030504040204" pitchFamily="34" charset="0"/>
                <a:ea typeface="Tahoma" panose="020B0604030504040204" pitchFamily="34" charset="0"/>
                <a:cs typeface="Tahoma" panose="020B0604030504040204" pitchFamily="34" charset="0"/>
              </a:rPr>
              <a:t>Large dataset with vague category descriptions making it difficult to understand data and find trends</a:t>
            </a:r>
          </a:p>
          <a:p>
            <a:r>
              <a:rPr lang="en-US" dirty="0">
                <a:latin typeface="Tahoma" panose="020B0604030504040204" pitchFamily="34" charset="0"/>
                <a:ea typeface="Tahoma" panose="020B0604030504040204" pitchFamily="34" charset="0"/>
                <a:cs typeface="Tahoma" panose="020B0604030504040204" pitchFamily="34" charset="0"/>
              </a:rPr>
              <a:t>Narrowing scope</a:t>
            </a:r>
          </a:p>
          <a:p>
            <a:r>
              <a:rPr lang="en-US" dirty="0">
                <a:latin typeface="Tahoma" panose="020B0604030504040204" pitchFamily="34" charset="0"/>
                <a:ea typeface="Tahoma" panose="020B0604030504040204" pitchFamily="34" charset="0"/>
                <a:cs typeface="Tahoma" panose="020B0604030504040204" pitchFamily="34" charset="0"/>
              </a:rPr>
              <a:t>Tying our findings together cohesively</a:t>
            </a:r>
          </a:p>
          <a:p>
            <a:endParaRPr lang="en-US" dirty="0"/>
          </a:p>
          <a:p>
            <a:endParaRPr lang="en-US" dirty="0"/>
          </a:p>
        </p:txBody>
      </p:sp>
    </p:spTree>
    <p:extLst>
      <p:ext uri="{BB962C8B-B14F-4D97-AF65-F5344CB8AC3E}">
        <p14:creationId xmlns:p14="http://schemas.microsoft.com/office/powerpoint/2010/main" val="400416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534DF-C390-824A-A1A0-1732D64D7EE2}"/>
              </a:ext>
            </a:extLst>
          </p:cNvPr>
          <p:cNvSpPr>
            <a:spLocks noGrp="1"/>
          </p:cNvSpPr>
          <p:nvPr>
            <p:ph type="title"/>
          </p:nvPr>
        </p:nvSpPr>
        <p:spPr/>
        <p:txBody>
          <a:bodyPr/>
          <a:lstStyle/>
          <a:p>
            <a:r>
              <a:rPr lang="en-US" b="1" dirty="0">
                <a:latin typeface="Tahoma" panose="020B0604030504040204" pitchFamily="34" charset="0"/>
                <a:ea typeface="Tahoma" panose="020B0604030504040204" pitchFamily="34" charset="0"/>
                <a:cs typeface="Tahoma" panose="020B0604030504040204" pitchFamily="34" charset="0"/>
              </a:rPr>
              <a:t>Final recommendation/conclusion</a:t>
            </a:r>
          </a:p>
        </p:txBody>
      </p:sp>
      <p:sp>
        <p:nvSpPr>
          <p:cNvPr id="3" name="Content Placeholder 2">
            <a:extLst>
              <a:ext uri="{FF2B5EF4-FFF2-40B4-BE49-F238E27FC236}">
                <a16:creationId xmlns:a16="http://schemas.microsoft.com/office/drawing/2014/main" id="{320542EC-E743-7145-B40D-5EF50DCFDB97}"/>
              </a:ext>
            </a:extLst>
          </p:cNvPr>
          <p:cNvSpPr>
            <a:spLocks noGrp="1"/>
          </p:cNvSpPr>
          <p:nvPr>
            <p:ph idx="1"/>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How to prepare for an apocalypse</a:t>
            </a:r>
          </a:p>
          <a:p>
            <a:r>
              <a:rPr lang="en-US" dirty="0">
                <a:latin typeface="Tahoma" panose="020B0604030504040204" pitchFamily="34" charset="0"/>
                <a:ea typeface="Tahoma" panose="020B0604030504040204" pitchFamily="34" charset="0"/>
                <a:cs typeface="Tahoma" panose="020B0604030504040204" pitchFamily="34" charset="0"/>
              </a:rPr>
              <a:t>How to thrive in a post apocalypse economy</a:t>
            </a:r>
          </a:p>
          <a:p>
            <a:pPr marL="0" indent="0">
              <a:buNone/>
            </a:pPr>
            <a:r>
              <a:rPr lang="en-US" dirty="0">
                <a:latin typeface="Tahoma" panose="020B0604030504040204" pitchFamily="34" charset="0"/>
                <a:ea typeface="Tahoma" panose="020B0604030504040204" pitchFamily="34" charset="0"/>
                <a:cs typeface="Tahoma" panose="020B0604030504040204" pitchFamily="34" charset="0"/>
              </a:rPr>
              <a:t>  </a:t>
            </a:r>
          </a:p>
        </p:txBody>
      </p:sp>
    </p:spTree>
    <p:extLst>
      <p:ext uri="{BB962C8B-B14F-4D97-AF65-F5344CB8AC3E}">
        <p14:creationId xmlns:p14="http://schemas.microsoft.com/office/powerpoint/2010/main" val="32073379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9">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4EA3C2-1F1F-E84D-9DCE-D66D766632B6}"/>
              </a:ext>
            </a:extLst>
          </p:cNvPr>
          <p:cNvSpPr>
            <a:spLocks noGrp="1"/>
          </p:cNvSpPr>
          <p:nvPr>
            <p:ph type="title"/>
          </p:nvPr>
        </p:nvSpPr>
        <p:spPr>
          <a:xfrm>
            <a:off x="640080" y="325369"/>
            <a:ext cx="4368602" cy="1956841"/>
          </a:xfrm>
        </p:spPr>
        <p:txBody>
          <a:bodyPr anchor="b">
            <a:normAutofit/>
          </a:bodyPr>
          <a:lstStyle/>
          <a:p>
            <a:r>
              <a:rPr lang="en-US" sz="4200" b="1" dirty="0">
                <a:latin typeface="Tahoma" panose="020B0604030504040204" pitchFamily="34" charset="0"/>
                <a:ea typeface="Tahoma" panose="020B0604030504040204" pitchFamily="34" charset="0"/>
                <a:cs typeface="Tahoma" panose="020B0604030504040204" pitchFamily="34" charset="0"/>
              </a:rPr>
              <a:t>What items are necessary for survival?</a:t>
            </a:r>
          </a:p>
        </p:txBody>
      </p:sp>
      <p:sp>
        <p:nvSpPr>
          <p:cNvPr id="15"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305AAD1-1439-8946-ACE0-44F6AD18B72D}"/>
              </a:ext>
            </a:extLst>
          </p:cNvPr>
          <p:cNvSpPr>
            <a:spLocks noGrp="1"/>
          </p:cNvSpPr>
          <p:nvPr>
            <p:ph idx="1"/>
          </p:nvPr>
        </p:nvSpPr>
        <p:spPr>
          <a:xfrm>
            <a:off x="640080" y="2872899"/>
            <a:ext cx="4243589" cy="3659732"/>
          </a:xfrm>
        </p:spPr>
        <p:txBody>
          <a:bodyPr>
            <a:normAutofit lnSpcReduction="10000"/>
          </a:bodyPr>
          <a:lstStyle/>
          <a:p>
            <a:pPr marL="0" indent="0">
              <a:buNone/>
            </a:pPr>
            <a:r>
              <a:rPr lang="en-US" sz="1700" b="1" dirty="0">
                <a:latin typeface="Tahoma" panose="020B0604030504040204" pitchFamily="34" charset="0"/>
                <a:ea typeface="Tahoma" panose="020B0604030504040204" pitchFamily="34" charset="0"/>
                <a:cs typeface="Tahoma" panose="020B0604030504040204" pitchFamily="34" charset="0"/>
              </a:rPr>
              <a:t>Hypothesis: </a:t>
            </a:r>
            <a:r>
              <a:rPr lang="en-US" sz="1700" dirty="0">
                <a:latin typeface="Tahoma" panose="020B0604030504040204" pitchFamily="34" charset="0"/>
                <a:ea typeface="Tahoma" panose="020B0604030504040204" pitchFamily="34" charset="0"/>
                <a:cs typeface="Tahoma" panose="020B0604030504040204" pitchFamily="34" charset="0"/>
              </a:rPr>
              <a:t>When the world is faced with fear and panic, certain items will unexpectedly become household necessities</a:t>
            </a:r>
          </a:p>
          <a:p>
            <a:pPr marL="0" indent="0">
              <a:buNone/>
            </a:pPr>
            <a:endParaRPr lang="en-US" sz="1700" dirty="0">
              <a:latin typeface="Tahoma" panose="020B0604030504040204" pitchFamily="34" charset="0"/>
              <a:ea typeface="Tahoma" panose="020B0604030504040204" pitchFamily="34" charset="0"/>
              <a:cs typeface="Tahoma" panose="020B0604030504040204" pitchFamily="34" charset="0"/>
            </a:endParaRPr>
          </a:p>
          <a:p>
            <a:r>
              <a:rPr lang="en-US" sz="1700" dirty="0">
                <a:latin typeface="Tahoma" panose="020B0604030504040204" pitchFamily="34" charset="0"/>
                <a:ea typeface="Tahoma" panose="020B0604030504040204" pitchFamily="34" charset="0"/>
                <a:cs typeface="Tahoma" panose="020B0604030504040204" pitchFamily="34" charset="0"/>
              </a:rPr>
              <a:t>How does spending correlate to a pandemic?</a:t>
            </a:r>
          </a:p>
          <a:p>
            <a:r>
              <a:rPr lang="en-US" sz="1700" dirty="0">
                <a:latin typeface="Tahoma" panose="020B0604030504040204" pitchFamily="34" charset="0"/>
                <a:ea typeface="Tahoma" panose="020B0604030504040204" pitchFamily="34" charset="0"/>
                <a:cs typeface="Tahoma" panose="020B0604030504040204" pitchFamily="34" charset="0"/>
              </a:rPr>
              <a:t>Expected trends v unexpected trends</a:t>
            </a:r>
          </a:p>
          <a:p>
            <a:r>
              <a:rPr lang="en-US" sz="1700" dirty="0">
                <a:latin typeface="Tahoma" panose="020B0604030504040204" pitchFamily="34" charset="0"/>
                <a:ea typeface="Tahoma" panose="020B0604030504040204" pitchFamily="34" charset="0"/>
                <a:cs typeface="Tahoma" panose="020B0604030504040204" pitchFamily="34" charset="0"/>
              </a:rPr>
              <a:t>Does spending change after a ”new normal” is established?</a:t>
            </a:r>
          </a:p>
          <a:p>
            <a:r>
              <a:rPr lang="en-US" sz="1700" dirty="0">
                <a:latin typeface="Tahoma" panose="020B0604030504040204" pitchFamily="34" charset="0"/>
                <a:ea typeface="Tahoma" panose="020B0604030504040204" pitchFamily="34" charset="0"/>
                <a:cs typeface="Tahoma" panose="020B0604030504040204" pitchFamily="34" charset="0"/>
              </a:rPr>
              <a:t>If we are faced with a second Apocalypse, what items should I have on hand?</a:t>
            </a:r>
          </a:p>
        </p:txBody>
      </p:sp>
      <p:pic>
        <p:nvPicPr>
          <p:cNvPr id="5" name="Picture 4">
            <a:extLst>
              <a:ext uri="{FF2B5EF4-FFF2-40B4-BE49-F238E27FC236}">
                <a16:creationId xmlns:a16="http://schemas.microsoft.com/office/drawing/2014/main" id="{B014EC1A-C129-AA40-89F8-5AF384754262}"/>
              </a:ext>
            </a:extLst>
          </p:cNvPr>
          <p:cNvPicPr>
            <a:picLocks noChangeAspect="1"/>
          </p:cNvPicPr>
          <p:nvPr/>
        </p:nvPicPr>
        <p:blipFill rotWithShape="1">
          <a:blip r:embed="rId3"/>
          <a:srcRect l="3572" r="29475"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24854101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DA21A4AC-5300-4176-B2FB-67830A3807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FB07DF-4EA4-ED41-8990-41BCBDE321D1}"/>
              </a:ext>
            </a:extLst>
          </p:cNvPr>
          <p:cNvSpPr>
            <a:spLocks noGrp="1"/>
          </p:cNvSpPr>
          <p:nvPr>
            <p:ph type="title"/>
          </p:nvPr>
        </p:nvSpPr>
        <p:spPr>
          <a:xfrm>
            <a:off x="640080" y="828700"/>
            <a:ext cx="10908792" cy="1442339"/>
          </a:xfrm>
        </p:spPr>
        <p:txBody>
          <a:bodyPr vert="horz" lIns="91440" tIns="45720" rIns="91440" bIns="45720" rtlCol="0" anchor="b">
            <a:normAutofit fontScale="90000"/>
          </a:bodyPr>
          <a:lstStyle/>
          <a:p>
            <a:pPr algn="ctr"/>
            <a:r>
              <a:rPr lang="en-US" sz="4600" b="1" kern="1200" dirty="0">
                <a:solidFill>
                  <a:schemeClr val="tx1"/>
                </a:solidFill>
                <a:latin typeface="Tahoma" panose="020B0604030504040204" pitchFamily="34" charset="0"/>
                <a:ea typeface="Tahoma" panose="020B0604030504040204" pitchFamily="34" charset="0"/>
                <a:cs typeface="Tahoma" panose="020B0604030504040204" pitchFamily="34" charset="0"/>
              </a:rPr>
              <a:t>How we spent our money the past 5 years..</a:t>
            </a:r>
            <a:br>
              <a:rPr lang="en-US" sz="4600" b="1" kern="1200" dirty="0">
                <a:solidFill>
                  <a:schemeClr val="tx1"/>
                </a:solidFill>
                <a:latin typeface="Tahoma" panose="020B0604030504040204" pitchFamily="34" charset="0"/>
                <a:ea typeface="Tahoma" panose="020B0604030504040204" pitchFamily="34" charset="0"/>
                <a:cs typeface="Tahoma" panose="020B0604030504040204" pitchFamily="34" charset="0"/>
              </a:rPr>
            </a:br>
            <a:endParaRPr lang="en-US" sz="4600" b="1" kern="12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10" name="TextBox 9">
            <a:extLst>
              <a:ext uri="{FF2B5EF4-FFF2-40B4-BE49-F238E27FC236}">
                <a16:creationId xmlns:a16="http://schemas.microsoft.com/office/drawing/2014/main" id="{1FD4B3BC-A251-6E4A-B25D-E6C1CE84F417}"/>
              </a:ext>
            </a:extLst>
          </p:cNvPr>
          <p:cNvSpPr txBox="1"/>
          <p:nvPr/>
        </p:nvSpPr>
        <p:spPr>
          <a:xfrm>
            <a:off x="640080" y="1867610"/>
            <a:ext cx="10908792" cy="548640"/>
          </a:xfrm>
          <a:prstGeom prst="rect">
            <a:avLst/>
          </a:prstGeom>
        </p:spPr>
        <p:txBody>
          <a:bodyPr vert="horz" lIns="91440" tIns="45720" rIns="91440" bIns="45720" rtlCol="0" anchor="ctr">
            <a:normAutofit/>
          </a:bodyPr>
          <a:lstStyle/>
          <a:p>
            <a:pPr algn="ctr" defTabSz="914400">
              <a:lnSpc>
                <a:spcPct val="90000"/>
              </a:lnSpc>
              <a:spcBef>
                <a:spcPts val="1000"/>
              </a:spcBef>
            </a:pPr>
            <a:r>
              <a:rPr lang="en-US" sz="1600" kern="1200" dirty="0">
                <a:solidFill>
                  <a:schemeClr val="tx1"/>
                </a:solidFill>
                <a:latin typeface="Tahoma" panose="020B0604030504040204" pitchFamily="34" charset="0"/>
                <a:ea typeface="Tahoma" panose="020B0604030504040204" pitchFamily="34" charset="0"/>
                <a:cs typeface="Tahoma" panose="020B0604030504040204" pitchFamily="34" charset="0"/>
              </a:rPr>
              <a:t>Data sourced from BEA (US Bureau of Economic Analysis) official PCE report</a:t>
            </a:r>
          </a:p>
        </p:txBody>
      </p:sp>
      <p:sp>
        <p:nvSpPr>
          <p:cNvPr id="17" name="sketch line">
            <a:extLst>
              <a:ext uri="{FF2B5EF4-FFF2-40B4-BE49-F238E27FC236}">
                <a16:creationId xmlns:a16="http://schemas.microsoft.com/office/drawing/2014/main" id="{5A09F8C8-3B6F-414C-866C-80565B6107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0080" y="1850683"/>
            <a:ext cx="3291840" cy="18288"/>
          </a:xfrm>
          <a:custGeom>
            <a:avLst/>
            <a:gdLst>
              <a:gd name="connsiteX0" fmla="*/ 0 w 3291840"/>
              <a:gd name="connsiteY0" fmla="*/ 0 h 18288"/>
              <a:gd name="connsiteX1" fmla="*/ 658368 w 3291840"/>
              <a:gd name="connsiteY1" fmla="*/ 0 h 18288"/>
              <a:gd name="connsiteX2" fmla="*/ 1283818 w 3291840"/>
              <a:gd name="connsiteY2" fmla="*/ 0 h 18288"/>
              <a:gd name="connsiteX3" fmla="*/ 1909267 w 3291840"/>
              <a:gd name="connsiteY3" fmla="*/ 0 h 18288"/>
              <a:gd name="connsiteX4" fmla="*/ 2633472 w 3291840"/>
              <a:gd name="connsiteY4" fmla="*/ 0 h 18288"/>
              <a:gd name="connsiteX5" fmla="*/ 3291840 w 3291840"/>
              <a:gd name="connsiteY5" fmla="*/ 0 h 18288"/>
              <a:gd name="connsiteX6" fmla="*/ 3291840 w 3291840"/>
              <a:gd name="connsiteY6" fmla="*/ 18288 h 18288"/>
              <a:gd name="connsiteX7" fmla="*/ 2633472 w 3291840"/>
              <a:gd name="connsiteY7" fmla="*/ 18288 h 18288"/>
              <a:gd name="connsiteX8" fmla="*/ 2073859 w 3291840"/>
              <a:gd name="connsiteY8" fmla="*/ 18288 h 18288"/>
              <a:gd name="connsiteX9" fmla="*/ 1448410 w 3291840"/>
              <a:gd name="connsiteY9" fmla="*/ 18288 h 18288"/>
              <a:gd name="connsiteX10" fmla="*/ 822960 w 3291840"/>
              <a:gd name="connsiteY10" fmla="*/ 18288 h 18288"/>
              <a:gd name="connsiteX11" fmla="*/ 0 w 3291840"/>
              <a:gd name="connsiteY11" fmla="*/ 18288 h 18288"/>
              <a:gd name="connsiteX12" fmla="*/ 0 w 329184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91840" h="18288" fill="none" extrusionOk="0">
                <a:moveTo>
                  <a:pt x="0" y="0"/>
                </a:moveTo>
                <a:cubicBezTo>
                  <a:pt x="173077" y="-20031"/>
                  <a:pt x="443104" y="6424"/>
                  <a:pt x="658368" y="0"/>
                </a:cubicBezTo>
                <a:cubicBezTo>
                  <a:pt x="873632" y="-6424"/>
                  <a:pt x="1034028" y="11764"/>
                  <a:pt x="1283818" y="0"/>
                </a:cubicBezTo>
                <a:cubicBezTo>
                  <a:pt x="1533608" y="-11764"/>
                  <a:pt x="1691227" y="-30112"/>
                  <a:pt x="1909267" y="0"/>
                </a:cubicBezTo>
                <a:cubicBezTo>
                  <a:pt x="2127307" y="30112"/>
                  <a:pt x="2272465" y="-18735"/>
                  <a:pt x="2633472" y="0"/>
                </a:cubicBezTo>
                <a:cubicBezTo>
                  <a:pt x="2994479" y="18735"/>
                  <a:pt x="3023324" y="-32030"/>
                  <a:pt x="3291840" y="0"/>
                </a:cubicBezTo>
                <a:cubicBezTo>
                  <a:pt x="3291406" y="7551"/>
                  <a:pt x="3291373" y="9822"/>
                  <a:pt x="3291840" y="18288"/>
                </a:cubicBezTo>
                <a:cubicBezTo>
                  <a:pt x="3048445" y="38989"/>
                  <a:pt x="2846548" y="-14400"/>
                  <a:pt x="2633472" y="18288"/>
                </a:cubicBezTo>
                <a:cubicBezTo>
                  <a:pt x="2420396" y="50976"/>
                  <a:pt x="2304099" y="6336"/>
                  <a:pt x="2073859" y="18288"/>
                </a:cubicBezTo>
                <a:cubicBezTo>
                  <a:pt x="1843619" y="30240"/>
                  <a:pt x="1706926" y="10778"/>
                  <a:pt x="1448410" y="18288"/>
                </a:cubicBezTo>
                <a:cubicBezTo>
                  <a:pt x="1189894" y="25798"/>
                  <a:pt x="1002278" y="8992"/>
                  <a:pt x="822960" y="18288"/>
                </a:cubicBezTo>
                <a:cubicBezTo>
                  <a:pt x="643642" y="27585"/>
                  <a:pt x="307039" y="38051"/>
                  <a:pt x="0" y="18288"/>
                </a:cubicBezTo>
                <a:cubicBezTo>
                  <a:pt x="60" y="11696"/>
                  <a:pt x="66" y="3758"/>
                  <a:pt x="0" y="0"/>
                </a:cubicBezTo>
                <a:close/>
              </a:path>
              <a:path w="3291840" h="18288" stroke="0" extrusionOk="0">
                <a:moveTo>
                  <a:pt x="0" y="0"/>
                </a:moveTo>
                <a:cubicBezTo>
                  <a:pt x="195850" y="28018"/>
                  <a:pt x="434891" y="17390"/>
                  <a:pt x="592531" y="0"/>
                </a:cubicBezTo>
                <a:cubicBezTo>
                  <a:pt x="750171" y="-17390"/>
                  <a:pt x="1018709" y="32200"/>
                  <a:pt x="1316736" y="0"/>
                </a:cubicBezTo>
                <a:cubicBezTo>
                  <a:pt x="1614763" y="-32200"/>
                  <a:pt x="1696480" y="-11367"/>
                  <a:pt x="1876349" y="0"/>
                </a:cubicBezTo>
                <a:cubicBezTo>
                  <a:pt x="2056218" y="11367"/>
                  <a:pt x="2193364" y="13433"/>
                  <a:pt x="2435962" y="0"/>
                </a:cubicBezTo>
                <a:cubicBezTo>
                  <a:pt x="2678560" y="-13433"/>
                  <a:pt x="3010901" y="-42367"/>
                  <a:pt x="3291840" y="0"/>
                </a:cubicBezTo>
                <a:cubicBezTo>
                  <a:pt x="3291758" y="4406"/>
                  <a:pt x="3291751" y="9982"/>
                  <a:pt x="3291840" y="18288"/>
                </a:cubicBezTo>
                <a:cubicBezTo>
                  <a:pt x="3108993" y="14228"/>
                  <a:pt x="2952658" y="46900"/>
                  <a:pt x="2666390" y="18288"/>
                </a:cubicBezTo>
                <a:cubicBezTo>
                  <a:pt x="2380122" y="-10324"/>
                  <a:pt x="2263855" y="41055"/>
                  <a:pt x="2040941" y="18288"/>
                </a:cubicBezTo>
                <a:cubicBezTo>
                  <a:pt x="1818027" y="-4479"/>
                  <a:pt x="1675097" y="6509"/>
                  <a:pt x="1415491" y="18288"/>
                </a:cubicBezTo>
                <a:cubicBezTo>
                  <a:pt x="1155885" y="30068"/>
                  <a:pt x="852976" y="36210"/>
                  <a:pt x="691286" y="18288"/>
                </a:cubicBezTo>
                <a:cubicBezTo>
                  <a:pt x="529596" y="366"/>
                  <a:pt x="187183" y="13912"/>
                  <a:pt x="0" y="18288"/>
                </a:cubicBezTo>
                <a:cubicBezTo>
                  <a:pt x="189" y="14288"/>
                  <a:pt x="-703" y="374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Graphical user interface, text, application&#10;&#10;Description automatically generated">
            <a:extLst>
              <a:ext uri="{FF2B5EF4-FFF2-40B4-BE49-F238E27FC236}">
                <a16:creationId xmlns:a16="http://schemas.microsoft.com/office/drawing/2014/main" id="{A0BEF898-F196-8249-BE5D-499A9004C605}"/>
              </a:ext>
            </a:extLst>
          </p:cNvPr>
          <p:cNvPicPr>
            <a:picLocks noGrp="1" noChangeAspect="1"/>
          </p:cNvPicPr>
          <p:nvPr>
            <p:ph idx="1"/>
          </p:nvPr>
        </p:nvPicPr>
        <p:blipFill rotWithShape="1">
          <a:blip r:embed="rId3"/>
          <a:srcRect l="3323" r="-1" b="-1"/>
          <a:stretch/>
        </p:blipFill>
        <p:spPr>
          <a:xfrm>
            <a:off x="3046475" y="2359595"/>
            <a:ext cx="6096002" cy="4203687"/>
          </a:xfrm>
          <a:custGeom>
            <a:avLst/>
            <a:gdLst/>
            <a:ahLst/>
            <a:cxnLst/>
            <a:rect l="l" t="t" r="r" b="b"/>
            <a:pathLst>
              <a:path w="6006951" h="4203687">
                <a:moveTo>
                  <a:pt x="1041516" y="879"/>
                </a:moveTo>
                <a:cubicBezTo>
                  <a:pt x="1141687" y="5084"/>
                  <a:pt x="1240768" y="23261"/>
                  <a:pt x="1340635" y="31075"/>
                </a:cubicBezTo>
                <a:cubicBezTo>
                  <a:pt x="1435675" y="38571"/>
                  <a:pt x="1530714" y="49499"/>
                  <a:pt x="1626262" y="34506"/>
                </a:cubicBezTo>
                <a:cubicBezTo>
                  <a:pt x="1719980" y="21762"/>
                  <a:pt x="1814765" y="18776"/>
                  <a:pt x="1909093" y="25612"/>
                </a:cubicBezTo>
                <a:cubicBezTo>
                  <a:pt x="2013408" y="30821"/>
                  <a:pt x="2117468" y="48101"/>
                  <a:pt x="2222418" y="33616"/>
                </a:cubicBezTo>
                <a:cubicBezTo>
                  <a:pt x="2235644" y="32269"/>
                  <a:pt x="2248998" y="34010"/>
                  <a:pt x="2261425" y="38699"/>
                </a:cubicBezTo>
                <a:cubicBezTo>
                  <a:pt x="2302223" y="52255"/>
                  <a:pt x="2346173" y="53094"/>
                  <a:pt x="2387466" y="41113"/>
                </a:cubicBezTo>
                <a:cubicBezTo>
                  <a:pt x="2439687" y="27213"/>
                  <a:pt x="2494525" y="26297"/>
                  <a:pt x="2547178" y="38445"/>
                </a:cubicBezTo>
                <a:cubicBezTo>
                  <a:pt x="2625446" y="55470"/>
                  <a:pt x="2703968" y="72242"/>
                  <a:pt x="2785412" y="58266"/>
                </a:cubicBezTo>
                <a:cubicBezTo>
                  <a:pt x="2832805" y="50261"/>
                  <a:pt x="2876767" y="30821"/>
                  <a:pt x="2923524" y="21673"/>
                </a:cubicBezTo>
                <a:cubicBezTo>
                  <a:pt x="3058205" y="-4628"/>
                  <a:pt x="3194158" y="3249"/>
                  <a:pt x="3330110" y="12143"/>
                </a:cubicBezTo>
                <a:cubicBezTo>
                  <a:pt x="3462886" y="20910"/>
                  <a:pt x="3595026" y="38952"/>
                  <a:pt x="3728564" y="36284"/>
                </a:cubicBezTo>
                <a:cubicBezTo>
                  <a:pt x="3756999" y="36500"/>
                  <a:pt x="3785372" y="38876"/>
                  <a:pt x="3813438" y="43400"/>
                </a:cubicBezTo>
                <a:cubicBezTo>
                  <a:pt x="3917626" y="57122"/>
                  <a:pt x="4022322" y="70082"/>
                  <a:pt x="4125366" y="42383"/>
                </a:cubicBezTo>
                <a:cubicBezTo>
                  <a:pt x="4217750" y="17340"/>
                  <a:pt x="4314149" y="10695"/>
                  <a:pt x="4409087" y="22816"/>
                </a:cubicBezTo>
                <a:cubicBezTo>
                  <a:pt x="4534099" y="39194"/>
                  <a:pt x="4660458" y="42777"/>
                  <a:pt x="4786195" y="33489"/>
                </a:cubicBezTo>
                <a:cubicBezTo>
                  <a:pt x="4825659" y="29563"/>
                  <a:pt x="4865339" y="28153"/>
                  <a:pt x="4904994" y="29296"/>
                </a:cubicBezTo>
                <a:cubicBezTo>
                  <a:pt x="5194178" y="42510"/>
                  <a:pt x="5484252" y="25103"/>
                  <a:pt x="5772928" y="55851"/>
                </a:cubicBezTo>
                <a:cubicBezTo>
                  <a:pt x="5818560" y="61232"/>
                  <a:pt x="5864504" y="61626"/>
                  <a:pt x="5909961" y="57111"/>
                </a:cubicBezTo>
                <a:lnTo>
                  <a:pt x="6006951" y="36719"/>
                </a:lnTo>
                <a:lnTo>
                  <a:pt x="6006951" y="4203687"/>
                </a:lnTo>
                <a:lnTo>
                  <a:pt x="11720" y="4203687"/>
                </a:lnTo>
                <a:lnTo>
                  <a:pt x="11786" y="4203489"/>
                </a:lnTo>
                <a:cubicBezTo>
                  <a:pt x="27809" y="3962716"/>
                  <a:pt x="39197" y="3721434"/>
                  <a:pt x="15626" y="3481297"/>
                </a:cubicBezTo>
                <a:cubicBezTo>
                  <a:pt x="-847" y="3334800"/>
                  <a:pt x="-4304" y="3187234"/>
                  <a:pt x="5296" y="3040178"/>
                </a:cubicBezTo>
                <a:cubicBezTo>
                  <a:pt x="11786" y="2956021"/>
                  <a:pt x="18539" y="2871864"/>
                  <a:pt x="22776" y="2787582"/>
                </a:cubicBezTo>
                <a:cubicBezTo>
                  <a:pt x="28180" y="2667690"/>
                  <a:pt x="25173" y="2547584"/>
                  <a:pt x="13771" y="2428074"/>
                </a:cubicBezTo>
                <a:cubicBezTo>
                  <a:pt x="4237" y="2336939"/>
                  <a:pt x="3177" y="2245180"/>
                  <a:pt x="10593" y="2153867"/>
                </a:cubicBezTo>
                <a:cubicBezTo>
                  <a:pt x="25690" y="1998396"/>
                  <a:pt x="9931" y="1842923"/>
                  <a:pt x="5032" y="1687576"/>
                </a:cubicBezTo>
                <a:cubicBezTo>
                  <a:pt x="-3577" y="1401802"/>
                  <a:pt x="20393" y="1116155"/>
                  <a:pt x="9666" y="830380"/>
                </a:cubicBezTo>
                <a:cubicBezTo>
                  <a:pt x="3841" y="689018"/>
                  <a:pt x="16420" y="547783"/>
                  <a:pt x="9666" y="406421"/>
                </a:cubicBezTo>
                <a:cubicBezTo>
                  <a:pt x="4105" y="305866"/>
                  <a:pt x="397" y="205310"/>
                  <a:pt x="4105" y="104628"/>
                </a:cubicBezTo>
                <a:lnTo>
                  <a:pt x="8821" y="33297"/>
                </a:lnTo>
                <a:lnTo>
                  <a:pt x="35743" y="28771"/>
                </a:lnTo>
                <a:cubicBezTo>
                  <a:pt x="151314" y="14091"/>
                  <a:pt x="268377" y="13376"/>
                  <a:pt x="384397" y="26755"/>
                </a:cubicBezTo>
                <a:cubicBezTo>
                  <a:pt x="448561" y="35141"/>
                  <a:pt x="512980" y="47847"/>
                  <a:pt x="578287" y="35141"/>
                </a:cubicBezTo>
                <a:cubicBezTo>
                  <a:pt x="584437" y="34048"/>
                  <a:pt x="590625" y="36818"/>
                  <a:pt x="593916" y="42129"/>
                </a:cubicBezTo>
                <a:cubicBezTo>
                  <a:pt x="626188" y="81517"/>
                  <a:pt x="668117" y="80246"/>
                  <a:pt x="710936" y="67541"/>
                </a:cubicBezTo>
                <a:cubicBezTo>
                  <a:pt x="739041" y="58837"/>
                  <a:pt x="766587" y="48406"/>
                  <a:pt x="793396" y="36284"/>
                </a:cubicBezTo>
                <a:cubicBezTo>
                  <a:pt x="840332" y="16819"/>
                  <a:pt x="890189" y="5308"/>
                  <a:pt x="940911" y="2233"/>
                </a:cubicBezTo>
                <a:cubicBezTo>
                  <a:pt x="974613" y="-372"/>
                  <a:pt x="1008125" y="-522"/>
                  <a:pt x="1041516" y="879"/>
                </a:cubicBezTo>
                <a:close/>
              </a:path>
            </a:pathLst>
          </a:custGeom>
        </p:spPr>
      </p:pic>
    </p:spTree>
    <p:extLst>
      <p:ext uri="{BB962C8B-B14F-4D97-AF65-F5344CB8AC3E}">
        <p14:creationId xmlns:p14="http://schemas.microsoft.com/office/powerpoint/2010/main" val="6650048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Freeform: Shape 22">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5" name="Freeform: Shape 24">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A1CB4BE-1A25-B246-87BE-B872EF42B19C}"/>
              </a:ext>
            </a:extLst>
          </p:cNvPr>
          <p:cNvSpPr>
            <a:spLocks noGrp="1"/>
          </p:cNvSpPr>
          <p:nvPr>
            <p:ph type="title"/>
          </p:nvPr>
        </p:nvSpPr>
        <p:spPr>
          <a:xfrm>
            <a:off x="1524003" y="1999615"/>
            <a:ext cx="9144000" cy="2764028"/>
          </a:xfrm>
        </p:spPr>
        <p:txBody>
          <a:bodyPr vert="horz" lIns="91440" tIns="45720" rIns="91440" bIns="45720" rtlCol="0" anchor="ctr">
            <a:normAutofit fontScale="90000"/>
          </a:bodyPr>
          <a:lstStyle/>
          <a:p>
            <a:pPr algn="ctr"/>
            <a:r>
              <a:rPr lang="en-US" sz="7200" b="1" kern="1200" dirty="0">
                <a:solidFill>
                  <a:schemeClr val="tx1"/>
                </a:solidFill>
                <a:latin typeface="Tahoma" panose="020B0604030504040204" pitchFamily="34" charset="0"/>
                <a:ea typeface="Tahoma" panose="020B0604030504040204" pitchFamily="34" charset="0"/>
                <a:cs typeface="Tahoma" panose="020B0604030504040204" pitchFamily="34" charset="0"/>
              </a:rPr>
              <a:t>Spending in the midst of panic and fear…</a:t>
            </a:r>
          </a:p>
        </p:txBody>
      </p:sp>
      <p:sp>
        <p:nvSpPr>
          <p:cNvPr id="27" name="Rectangle 26">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786716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descr="A picture containing object, indoor, plate, cup&#10;&#10;Description automatically generated">
            <a:extLst>
              <a:ext uri="{FF2B5EF4-FFF2-40B4-BE49-F238E27FC236}">
                <a16:creationId xmlns:a16="http://schemas.microsoft.com/office/drawing/2014/main" id="{ED908EA7-5AD6-184C-A121-EF215118BE7B}"/>
              </a:ext>
            </a:extLst>
          </p:cNvPr>
          <p:cNvPicPr>
            <a:picLocks noChangeAspect="1"/>
          </p:cNvPicPr>
          <p:nvPr/>
        </p:nvPicPr>
        <p:blipFill>
          <a:blip r:embed="rId3">
            <a:alphaModFix amt="50000"/>
          </a:blip>
          <a:stretch>
            <a:fillRect/>
          </a:stretch>
        </p:blipFill>
        <p:spPr>
          <a:xfrm>
            <a:off x="0" y="0"/>
            <a:ext cx="12210090" cy="6858000"/>
          </a:xfrm>
          <a:prstGeom prst="rect">
            <a:avLst/>
          </a:prstGeom>
        </p:spPr>
      </p:pic>
      <p:sp>
        <p:nvSpPr>
          <p:cNvPr id="2" name="Title 1">
            <a:extLst>
              <a:ext uri="{FF2B5EF4-FFF2-40B4-BE49-F238E27FC236}">
                <a16:creationId xmlns:a16="http://schemas.microsoft.com/office/drawing/2014/main" id="{A06443E6-8C0E-ED4C-B8AD-E277BA9DB09F}"/>
              </a:ext>
            </a:extLst>
          </p:cNvPr>
          <p:cNvSpPr>
            <a:spLocks noGrp="1"/>
          </p:cNvSpPr>
          <p:nvPr>
            <p:ph type="title"/>
          </p:nvPr>
        </p:nvSpPr>
        <p:spPr>
          <a:xfrm>
            <a:off x="838200" y="365125"/>
            <a:ext cx="5887065" cy="1325563"/>
          </a:xfrm>
        </p:spPr>
        <p:txBody>
          <a:bodyPr/>
          <a:lstStyle/>
          <a:p>
            <a:r>
              <a:rPr lang="en-US" b="1" dirty="0">
                <a:latin typeface="Tahoma" panose="020B0604030504040204" pitchFamily="34" charset="0"/>
                <a:ea typeface="Tahoma" panose="020B0604030504040204" pitchFamily="34" charset="0"/>
                <a:cs typeface="Tahoma" panose="020B0604030504040204" pitchFamily="34" charset="0"/>
              </a:rPr>
              <a:t>Panic Spending</a:t>
            </a:r>
          </a:p>
        </p:txBody>
      </p:sp>
      <p:pic>
        <p:nvPicPr>
          <p:cNvPr id="5" name="Picture 4" descr="Chart, line chart&#10;&#10;Description automatically generated">
            <a:extLst>
              <a:ext uri="{FF2B5EF4-FFF2-40B4-BE49-F238E27FC236}">
                <a16:creationId xmlns:a16="http://schemas.microsoft.com/office/drawing/2014/main" id="{20F7490D-3472-6747-A0BE-DE96E985DBE1}"/>
              </a:ext>
            </a:extLst>
          </p:cNvPr>
          <p:cNvPicPr>
            <a:picLocks noChangeAspect="1"/>
          </p:cNvPicPr>
          <p:nvPr/>
        </p:nvPicPr>
        <p:blipFill>
          <a:blip r:embed="rId4"/>
          <a:stretch>
            <a:fillRect/>
          </a:stretch>
        </p:blipFill>
        <p:spPr>
          <a:xfrm>
            <a:off x="6926500" y="-106473"/>
            <a:ext cx="5350668" cy="3567112"/>
          </a:xfrm>
          <a:prstGeom prst="rect">
            <a:avLst/>
          </a:prstGeom>
        </p:spPr>
      </p:pic>
      <p:pic>
        <p:nvPicPr>
          <p:cNvPr id="7" name="Picture 6" descr="Chart, line chart&#10;&#10;Description automatically generated">
            <a:extLst>
              <a:ext uri="{FF2B5EF4-FFF2-40B4-BE49-F238E27FC236}">
                <a16:creationId xmlns:a16="http://schemas.microsoft.com/office/drawing/2014/main" id="{CF855C95-A7B0-9A4E-9775-8C16A1296465}"/>
              </a:ext>
            </a:extLst>
          </p:cNvPr>
          <p:cNvPicPr>
            <a:picLocks noChangeAspect="1"/>
          </p:cNvPicPr>
          <p:nvPr/>
        </p:nvPicPr>
        <p:blipFill>
          <a:blip r:embed="rId5"/>
          <a:stretch>
            <a:fillRect/>
          </a:stretch>
        </p:blipFill>
        <p:spPr>
          <a:xfrm>
            <a:off x="472487" y="1954367"/>
            <a:ext cx="5486400" cy="3657600"/>
          </a:xfrm>
          <a:prstGeom prst="rect">
            <a:avLst/>
          </a:prstGeom>
        </p:spPr>
      </p:pic>
      <p:pic>
        <p:nvPicPr>
          <p:cNvPr id="13" name="Picture 12" descr="Chart, line chart&#10;&#10;Description automatically generated">
            <a:extLst>
              <a:ext uri="{FF2B5EF4-FFF2-40B4-BE49-F238E27FC236}">
                <a16:creationId xmlns:a16="http://schemas.microsoft.com/office/drawing/2014/main" id="{117A2077-4301-1F40-84CD-C886E62BFF26}"/>
              </a:ext>
            </a:extLst>
          </p:cNvPr>
          <p:cNvPicPr>
            <a:picLocks noChangeAspect="1"/>
          </p:cNvPicPr>
          <p:nvPr/>
        </p:nvPicPr>
        <p:blipFill>
          <a:blip r:embed="rId6"/>
          <a:stretch>
            <a:fillRect/>
          </a:stretch>
        </p:blipFill>
        <p:spPr>
          <a:xfrm>
            <a:off x="5958887" y="3354166"/>
            <a:ext cx="5255751" cy="3503834"/>
          </a:xfrm>
          <a:prstGeom prst="rect">
            <a:avLst/>
          </a:prstGeom>
        </p:spPr>
      </p:pic>
      <p:pic>
        <p:nvPicPr>
          <p:cNvPr id="4" name="Picture 3">
            <a:extLst>
              <a:ext uri="{FF2B5EF4-FFF2-40B4-BE49-F238E27FC236}">
                <a16:creationId xmlns:a16="http://schemas.microsoft.com/office/drawing/2014/main" id="{4A4632CF-B240-7C47-9FD0-54769ECC0077}"/>
              </a:ext>
            </a:extLst>
          </p:cNvPr>
          <p:cNvPicPr>
            <a:picLocks noChangeAspect="1"/>
          </p:cNvPicPr>
          <p:nvPr/>
        </p:nvPicPr>
        <p:blipFill>
          <a:blip r:embed="rId7"/>
          <a:stretch>
            <a:fillRect/>
          </a:stretch>
        </p:blipFill>
        <p:spPr>
          <a:xfrm>
            <a:off x="405409" y="4277140"/>
            <a:ext cx="5486400" cy="3657600"/>
          </a:xfrm>
          <a:prstGeom prst="rect">
            <a:avLst/>
          </a:prstGeom>
        </p:spPr>
      </p:pic>
    </p:spTree>
    <p:extLst>
      <p:ext uri="{BB962C8B-B14F-4D97-AF65-F5344CB8AC3E}">
        <p14:creationId xmlns:p14="http://schemas.microsoft.com/office/powerpoint/2010/main" val="38138609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9" name="Picture 28" descr="A glass of wine&#10;&#10;Description automatically generated">
            <a:extLst>
              <a:ext uri="{FF2B5EF4-FFF2-40B4-BE49-F238E27FC236}">
                <a16:creationId xmlns:a16="http://schemas.microsoft.com/office/drawing/2014/main" id="{597D6C6C-39AC-7343-A63D-80F8CE16D23D}"/>
              </a:ext>
            </a:extLst>
          </p:cNvPr>
          <p:cNvPicPr>
            <a:picLocks noChangeAspect="1"/>
          </p:cNvPicPr>
          <p:nvPr/>
        </p:nvPicPr>
        <p:blipFill>
          <a:blip r:embed="rId3">
            <a:alphaModFix amt="67000"/>
          </a:blip>
          <a:stretch>
            <a:fillRect/>
          </a:stretch>
        </p:blipFill>
        <p:spPr>
          <a:xfrm>
            <a:off x="0" y="0"/>
            <a:ext cx="12192000" cy="6858000"/>
          </a:xfrm>
          <a:prstGeom prst="rect">
            <a:avLst/>
          </a:prstGeom>
        </p:spPr>
      </p:pic>
      <p:sp>
        <p:nvSpPr>
          <p:cNvPr id="27" name="Rectangle 26">
            <a:extLst>
              <a:ext uri="{FF2B5EF4-FFF2-40B4-BE49-F238E27FC236}">
                <a16:creationId xmlns:a16="http://schemas.microsoft.com/office/drawing/2014/main" id="{1C42E986-71A0-D942-863E-33C1152ACF7D}"/>
              </a:ext>
            </a:extLst>
          </p:cNvPr>
          <p:cNvSpPr/>
          <p:nvPr/>
        </p:nvSpPr>
        <p:spPr>
          <a:xfrm>
            <a:off x="3575957" y="3839860"/>
            <a:ext cx="4931229" cy="30181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7F49174A-1417-CB4A-AA4A-76FBB10EBB71}"/>
              </a:ext>
            </a:extLst>
          </p:cNvPr>
          <p:cNvSpPr/>
          <p:nvPr/>
        </p:nvSpPr>
        <p:spPr>
          <a:xfrm>
            <a:off x="7413171" y="984413"/>
            <a:ext cx="4408715" cy="30108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2C587DE6-C44D-5E43-85F4-C9F6CCF4A7B9}"/>
              </a:ext>
            </a:extLst>
          </p:cNvPr>
          <p:cNvSpPr/>
          <p:nvPr/>
        </p:nvSpPr>
        <p:spPr>
          <a:xfrm>
            <a:off x="424543" y="1143000"/>
            <a:ext cx="4713515" cy="2852261"/>
          </a:xfrm>
          <a:prstGeom prst="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7" name="Picture 6" descr="Chart, line chart&#10;&#10;Description automatically generated">
            <a:extLst>
              <a:ext uri="{FF2B5EF4-FFF2-40B4-BE49-F238E27FC236}">
                <a16:creationId xmlns:a16="http://schemas.microsoft.com/office/drawing/2014/main" id="{7A2F9540-2890-2242-9408-5C02BE1EC1E0}"/>
              </a:ext>
            </a:extLst>
          </p:cNvPr>
          <p:cNvPicPr>
            <a:picLocks noChangeAspect="1"/>
          </p:cNvPicPr>
          <p:nvPr/>
        </p:nvPicPr>
        <p:blipFill>
          <a:blip r:embed="rId4"/>
          <a:stretch>
            <a:fillRect/>
          </a:stretch>
        </p:blipFill>
        <p:spPr>
          <a:xfrm>
            <a:off x="7413171" y="964132"/>
            <a:ext cx="4546693" cy="3031129"/>
          </a:xfrm>
          <a:prstGeom prst="rect">
            <a:avLst/>
          </a:prstGeom>
        </p:spPr>
      </p:pic>
      <p:pic>
        <p:nvPicPr>
          <p:cNvPr id="9" name="Picture 8" descr="Chart, line chart&#10;&#10;Description automatically generated">
            <a:extLst>
              <a:ext uri="{FF2B5EF4-FFF2-40B4-BE49-F238E27FC236}">
                <a16:creationId xmlns:a16="http://schemas.microsoft.com/office/drawing/2014/main" id="{6A0090F4-79AD-0145-860E-F6915F089F1D}"/>
              </a:ext>
            </a:extLst>
          </p:cNvPr>
          <p:cNvPicPr>
            <a:picLocks noChangeAspect="1"/>
          </p:cNvPicPr>
          <p:nvPr/>
        </p:nvPicPr>
        <p:blipFill>
          <a:blip r:embed="rId5"/>
          <a:stretch>
            <a:fillRect/>
          </a:stretch>
        </p:blipFill>
        <p:spPr>
          <a:xfrm>
            <a:off x="591365" y="984413"/>
            <a:ext cx="4546693" cy="3031128"/>
          </a:xfrm>
          <a:prstGeom prst="rect">
            <a:avLst/>
          </a:prstGeom>
        </p:spPr>
      </p:pic>
      <p:pic>
        <p:nvPicPr>
          <p:cNvPr id="13" name="Picture 12" descr="Chart, line chart&#10;&#10;Description automatically generated">
            <a:extLst>
              <a:ext uri="{FF2B5EF4-FFF2-40B4-BE49-F238E27FC236}">
                <a16:creationId xmlns:a16="http://schemas.microsoft.com/office/drawing/2014/main" id="{55AA47FC-D2F9-6342-A8A6-9E9B3F82D61A}"/>
              </a:ext>
            </a:extLst>
          </p:cNvPr>
          <p:cNvPicPr>
            <a:picLocks noChangeAspect="1"/>
          </p:cNvPicPr>
          <p:nvPr/>
        </p:nvPicPr>
        <p:blipFill>
          <a:blip r:embed="rId6"/>
          <a:stretch>
            <a:fillRect/>
          </a:stretch>
        </p:blipFill>
        <p:spPr>
          <a:xfrm>
            <a:off x="3822653" y="3664176"/>
            <a:ext cx="4546693" cy="3031130"/>
          </a:xfrm>
          <a:prstGeom prst="rect">
            <a:avLst/>
          </a:prstGeom>
        </p:spPr>
      </p:pic>
      <p:sp>
        <p:nvSpPr>
          <p:cNvPr id="24" name="Title 23">
            <a:extLst>
              <a:ext uri="{FF2B5EF4-FFF2-40B4-BE49-F238E27FC236}">
                <a16:creationId xmlns:a16="http://schemas.microsoft.com/office/drawing/2014/main" id="{A33A03AF-3292-1449-8092-4D5AC6934AF9}"/>
              </a:ext>
            </a:extLst>
          </p:cNvPr>
          <p:cNvSpPr>
            <a:spLocks noGrp="1"/>
          </p:cNvSpPr>
          <p:nvPr>
            <p:ph type="title"/>
          </p:nvPr>
        </p:nvSpPr>
        <p:spPr>
          <a:xfrm>
            <a:off x="424543" y="-11988"/>
            <a:ext cx="11038114" cy="1325563"/>
          </a:xfrm>
        </p:spPr>
        <p:txBody>
          <a:bodyPr>
            <a:normAutofit/>
          </a:bodyPr>
          <a:lstStyle/>
          <a:p>
            <a:r>
              <a:rPr lang="en-US" b="1" dirty="0">
                <a:latin typeface="Tahoma" panose="020B0604030504040204" pitchFamily="34" charset="0"/>
                <a:ea typeface="Tahoma" panose="020B0604030504040204" pitchFamily="34" charset="0"/>
                <a:cs typeface="Tahoma" panose="020B0604030504040204" pitchFamily="34" charset="0"/>
              </a:rPr>
              <a:t>When in panic…always drink more</a:t>
            </a:r>
          </a:p>
        </p:txBody>
      </p:sp>
    </p:spTree>
    <p:extLst>
      <p:ext uri="{BB962C8B-B14F-4D97-AF65-F5344CB8AC3E}">
        <p14:creationId xmlns:p14="http://schemas.microsoft.com/office/powerpoint/2010/main" val="27708332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Freeform: Shape 8">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Freeform: Shape 10">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FCF0D5B-CDD8-6F4C-ACFF-CC9CE37F2493}"/>
              </a:ext>
            </a:extLst>
          </p:cNvPr>
          <p:cNvSpPr>
            <a:spLocks noGrp="1"/>
          </p:cNvSpPr>
          <p:nvPr>
            <p:ph type="title"/>
          </p:nvPr>
        </p:nvSpPr>
        <p:spPr>
          <a:xfrm>
            <a:off x="1524003" y="1999615"/>
            <a:ext cx="9144000" cy="2764028"/>
          </a:xfrm>
        </p:spPr>
        <p:txBody>
          <a:bodyPr vert="horz" lIns="91440" tIns="45720" rIns="91440" bIns="45720" rtlCol="0" anchor="ctr">
            <a:normAutofit/>
          </a:bodyPr>
          <a:lstStyle/>
          <a:p>
            <a:pPr algn="ctr"/>
            <a:r>
              <a:rPr lang="en-US" sz="7200" b="1" kern="1200" dirty="0">
                <a:solidFill>
                  <a:schemeClr val="tx1"/>
                </a:solidFill>
                <a:latin typeface="Tahoma" panose="020B0604030504040204" pitchFamily="34" charset="0"/>
                <a:ea typeface="Tahoma" panose="020B0604030504040204" pitchFamily="34" charset="0"/>
                <a:cs typeface="Tahoma" panose="020B0604030504040204" pitchFamily="34" charset="0"/>
              </a:rPr>
              <a:t>Adjusting to a new normal…</a:t>
            </a:r>
          </a:p>
        </p:txBody>
      </p:sp>
      <p:sp>
        <p:nvSpPr>
          <p:cNvPr id="13" name="Rectangle 12">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864575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A person using a computer sitting on top of a table&#10;&#10;Description automatically generated">
            <a:extLst>
              <a:ext uri="{FF2B5EF4-FFF2-40B4-BE49-F238E27FC236}">
                <a16:creationId xmlns:a16="http://schemas.microsoft.com/office/drawing/2014/main" id="{77590703-B10D-5447-A91B-9DA13BB901EC}"/>
              </a:ext>
            </a:extLst>
          </p:cNvPr>
          <p:cNvPicPr>
            <a:picLocks noChangeAspect="1"/>
          </p:cNvPicPr>
          <p:nvPr/>
        </p:nvPicPr>
        <p:blipFill>
          <a:blip r:embed="rId3">
            <a:alphaModFix amt="47000"/>
          </a:blip>
          <a:stretch>
            <a:fillRect/>
          </a:stretch>
        </p:blipFill>
        <p:spPr>
          <a:xfrm>
            <a:off x="0" y="1"/>
            <a:ext cx="12220122" cy="6858000"/>
          </a:xfrm>
          <a:prstGeom prst="rect">
            <a:avLst/>
          </a:prstGeom>
        </p:spPr>
      </p:pic>
      <p:sp>
        <p:nvSpPr>
          <p:cNvPr id="2" name="Title 1">
            <a:extLst>
              <a:ext uri="{FF2B5EF4-FFF2-40B4-BE49-F238E27FC236}">
                <a16:creationId xmlns:a16="http://schemas.microsoft.com/office/drawing/2014/main" id="{22CB153B-7AC2-1F4D-8433-779B2356BF8A}"/>
              </a:ext>
            </a:extLst>
          </p:cNvPr>
          <p:cNvSpPr>
            <a:spLocks noGrp="1"/>
          </p:cNvSpPr>
          <p:nvPr>
            <p:ph type="title"/>
          </p:nvPr>
        </p:nvSpPr>
        <p:spPr/>
        <p:txBody>
          <a:bodyPr/>
          <a:lstStyle/>
          <a:p>
            <a:r>
              <a:rPr lang="en-US" b="1" dirty="0">
                <a:latin typeface="Tahoma" panose="020B0604030504040204" pitchFamily="34" charset="0"/>
                <a:ea typeface="Tahoma" panose="020B0604030504040204" pitchFamily="34" charset="0"/>
                <a:cs typeface="Tahoma" panose="020B0604030504040204" pitchFamily="34" charset="0"/>
              </a:rPr>
              <a:t>Being productive in a </a:t>
            </a:r>
            <a:br>
              <a:rPr lang="en-US" b="1" dirty="0">
                <a:latin typeface="Tahoma" panose="020B0604030504040204" pitchFamily="34" charset="0"/>
                <a:ea typeface="Tahoma" panose="020B0604030504040204" pitchFamily="34" charset="0"/>
                <a:cs typeface="Tahoma" panose="020B0604030504040204" pitchFamily="34" charset="0"/>
              </a:rPr>
            </a:br>
            <a:r>
              <a:rPr lang="en-US" b="1" dirty="0">
                <a:latin typeface="Tahoma" panose="020B0604030504040204" pitchFamily="34" charset="0"/>
                <a:ea typeface="Tahoma" panose="020B0604030504040204" pitchFamily="34" charset="0"/>
                <a:cs typeface="Tahoma" panose="020B0604030504040204" pitchFamily="34" charset="0"/>
              </a:rPr>
              <a:t>new world</a:t>
            </a:r>
          </a:p>
        </p:txBody>
      </p:sp>
      <p:pic>
        <p:nvPicPr>
          <p:cNvPr id="5" name="Picture 4" descr="Chart, line chart&#10;&#10;Description automatically generated">
            <a:extLst>
              <a:ext uri="{FF2B5EF4-FFF2-40B4-BE49-F238E27FC236}">
                <a16:creationId xmlns:a16="http://schemas.microsoft.com/office/drawing/2014/main" id="{65395D38-0514-A340-A969-4BF3F78C3DEB}"/>
              </a:ext>
            </a:extLst>
          </p:cNvPr>
          <p:cNvPicPr>
            <a:picLocks noChangeAspect="1"/>
          </p:cNvPicPr>
          <p:nvPr/>
        </p:nvPicPr>
        <p:blipFill>
          <a:blip r:embed="rId4"/>
          <a:stretch>
            <a:fillRect/>
          </a:stretch>
        </p:blipFill>
        <p:spPr>
          <a:xfrm>
            <a:off x="233151" y="2055812"/>
            <a:ext cx="5716815" cy="3811210"/>
          </a:xfrm>
          <a:prstGeom prst="rect">
            <a:avLst/>
          </a:prstGeom>
        </p:spPr>
      </p:pic>
      <p:pic>
        <p:nvPicPr>
          <p:cNvPr id="9" name="Picture 8" descr="Chart, line chart&#10;&#10;Description automatically generated">
            <a:extLst>
              <a:ext uri="{FF2B5EF4-FFF2-40B4-BE49-F238E27FC236}">
                <a16:creationId xmlns:a16="http://schemas.microsoft.com/office/drawing/2014/main" id="{D043FA19-BC7A-0B4C-982A-CD3991E0283D}"/>
              </a:ext>
            </a:extLst>
          </p:cNvPr>
          <p:cNvPicPr>
            <a:picLocks noChangeAspect="1"/>
          </p:cNvPicPr>
          <p:nvPr/>
        </p:nvPicPr>
        <p:blipFill>
          <a:blip r:embed="rId5"/>
          <a:stretch>
            <a:fillRect/>
          </a:stretch>
        </p:blipFill>
        <p:spPr>
          <a:xfrm>
            <a:off x="6312777" y="2039732"/>
            <a:ext cx="5716814" cy="3811209"/>
          </a:xfrm>
          <a:prstGeom prst="rect">
            <a:avLst/>
          </a:prstGeom>
        </p:spPr>
      </p:pic>
    </p:spTree>
    <p:extLst>
      <p:ext uri="{BB962C8B-B14F-4D97-AF65-F5344CB8AC3E}">
        <p14:creationId xmlns:p14="http://schemas.microsoft.com/office/powerpoint/2010/main" val="2835141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07C09-C539-984B-8EEA-C3127B426FF1}"/>
              </a:ext>
            </a:extLst>
          </p:cNvPr>
          <p:cNvSpPr>
            <a:spLocks noGrp="1"/>
          </p:cNvSpPr>
          <p:nvPr>
            <p:ph type="title"/>
          </p:nvPr>
        </p:nvSpPr>
        <p:spPr/>
        <p:txBody>
          <a:bodyPr/>
          <a:lstStyle/>
          <a:p>
            <a:r>
              <a:rPr lang="en-US" b="1" dirty="0">
                <a:latin typeface="Tahoma" panose="020B0604030504040204" pitchFamily="34" charset="0"/>
                <a:ea typeface="Tahoma" panose="020B0604030504040204" pitchFamily="34" charset="0"/>
                <a:cs typeface="Tahoma" panose="020B0604030504040204" pitchFamily="34" charset="0"/>
              </a:rPr>
              <a:t>Being comfortable in a </a:t>
            </a:r>
            <a:br>
              <a:rPr lang="en-US" b="1" dirty="0">
                <a:latin typeface="Tahoma" panose="020B0604030504040204" pitchFamily="34" charset="0"/>
                <a:ea typeface="Tahoma" panose="020B0604030504040204" pitchFamily="34" charset="0"/>
                <a:cs typeface="Tahoma" panose="020B0604030504040204" pitchFamily="34" charset="0"/>
              </a:rPr>
            </a:br>
            <a:r>
              <a:rPr lang="en-US" b="1" dirty="0">
                <a:latin typeface="Tahoma" panose="020B0604030504040204" pitchFamily="34" charset="0"/>
                <a:ea typeface="Tahoma" panose="020B0604030504040204" pitchFamily="34" charset="0"/>
                <a:cs typeface="Tahoma" panose="020B0604030504040204" pitchFamily="34" charset="0"/>
              </a:rPr>
              <a:t>new world</a:t>
            </a:r>
            <a:endParaRPr lang="en-US" dirty="0"/>
          </a:p>
        </p:txBody>
      </p:sp>
      <p:sp>
        <p:nvSpPr>
          <p:cNvPr id="3" name="Content Placeholder 2">
            <a:extLst>
              <a:ext uri="{FF2B5EF4-FFF2-40B4-BE49-F238E27FC236}">
                <a16:creationId xmlns:a16="http://schemas.microsoft.com/office/drawing/2014/main" id="{1133BB6D-62AB-8B4B-A451-B292873FF4DF}"/>
              </a:ext>
            </a:extLst>
          </p:cNvPr>
          <p:cNvSpPr>
            <a:spLocks noGrp="1"/>
          </p:cNvSpPr>
          <p:nvPr>
            <p:ph idx="1"/>
          </p:nvPr>
        </p:nvSpPr>
        <p:spPr/>
        <p:txBody>
          <a:bodyPr/>
          <a:lstStyle/>
          <a:p>
            <a:endParaRPr lang="en-US"/>
          </a:p>
        </p:txBody>
      </p:sp>
      <p:pic>
        <p:nvPicPr>
          <p:cNvPr id="4" name="Picture 3" descr="Chart, line chart&#10;&#10;Description automatically generated">
            <a:extLst>
              <a:ext uri="{FF2B5EF4-FFF2-40B4-BE49-F238E27FC236}">
                <a16:creationId xmlns:a16="http://schemas.microsoft.com/office/drawing/2014/main" id="{7E8DA867-BCB8-8940-9CAA-FDF735467096}"/>
              </a:ext>
            </a:extLst>
          </p:cNvPr>
          <p:cNvPicPr>
            <a:picLocks noChangeAspect="1"/>
          </p:cNvPicPr>
          <p:nvPr/>
        </p:nvPicPr>
        <p:blipFill>
          <a:blip r:embed="rId3"/>
          <a:stretch>
            <a:fillRect/>
          </a:stretch>
        </p:blipFill>
        <p:spPr>
          <a:xfrm>
            <a:off x="6324600" y="1690688"/>
            <a:ext cx="5514925" cy="3676616"/>
          </a:xfrm>
          <a:prstGeom prst="rect">
            <a:avLst/>
          </a:prstGeom>
        </p:spPr>
      </p:pic>
      <p:pic>
        <p:nvPicPr>
          <p:cNvPr id="5" name="Picture 4" descr="Chart, line chart&#10;&#10;Description automatically generated">
            <a:extLst>
              <a:ext uri="{FF2B5EF4-FFF2-40B4-BE49-F238E27FC236}">
                <a16:creationId xmlns:a16="http://schemas.microsoft.com/office/drawing/2014/main" id="{CCCC9C7D-60D6-5044-9A53-1DA59EC72127}"/>
              </a:ext>
            </a:extLst>
          </p:cNvPr>
          <p:cNvPicPr>
            <a:picLocks noChangeAspect="1"/>
          </p:cNvPicPr>
          <p:nvPr/>
        </p:nvPicPr>
        <p:blipFill>
          <a:blip r:embed="rId4"/>
          <a:stretch>
            <a:fillRect/>
          </a:stretch>
        </p:blipFill>
        <p:spPr>
          <a:xfrm>
            <a:off x="480448" y="1709704"/>
            <a:ext cx="5486400" cy="3657600"/>
          </a:xfrm>
          <a:prstGeom prst="rect">
            <a:avLst/>
          </a:prstGeom>
        </p:spPr>
      </p:pic>
    </p:spTree>
    <p:extLst>
      <p:ext uri="{BB962C8B-B14F-4D97-AF65-F5344CB8AC3E}">
        <p14:creationId xmlns:p14="http://schemas.microsoft.com/office/powerpoint/2010/main" val="411811486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188</TotalTime>
  <Words>578</Words>
  <Application>Microsoft Macintosh PowerPoint</Application>
  <PresentationFormat>Widescreen</PresentationFormat>
  <Paragraphs>93</Paragraphs>
  <Slides>14</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Tahoma</vt:lpstr>
      <vt:lpstr>Office Theme</vt:lpstr>
      <vt:lpstr>How to thrive in a post Zombie-Apocalyptic world</vt:lpstr>
      <vt:lpstr>What items are necessary for survival?</vt:lpstr>
      <vt:lpstr>How we spent our money the past 5 years.. </vt:lpstr>
      <vt:lpstr>Spending in the midst of panic and fear…</vt:lpstr>
      <vt:lpstr>Panic Spending</vt:lpstr>
      <vt:lpstr>When in panic…always drink more</vt:lpstr>
      <vt:lpstr>Adjusting to a new normal…</vt:lpstr>
      <vt:lpstr>Being productive in a  new world</vt:lpstr>
      <vt:lpstr>Being comfortable in a  new world</vt:lpstr>
      <vt:lpstr>Being entertained in a new world</vt:lpstr>
      <vt:lpstr>Meat Trends</vt:lpstr>
      <vt:lpstr>Unexpected Trends</vt:lpstr>
      <vt:lpstr>Challenges Faced</vt:lpstr>
      <vt:lpstr>Final recommendation/conclusion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thrive in a post Zombie-Apocolyptic world</dc:title>
  <dc:creator>Wai, Stacey</dc:creator>
  <cp:lastModifiedBy>Siara Leininger</cp:lastModifiedBy>
  <cp:revision>26</cp:revision>
  <dcterms:created xsi:type="dcterms:W3CDTF">2020-11-08T23:40:04Z</dcterms:created>
  <dcterms:modified xsi:type="dcterms:W3CDTF">2020-11-09T05:29:26Z</dcterms:modified>
</cp:coreProperties>
</file>