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0" r:id="rId17"/>
    <p:sldId id="291" r:id="rId18"/>
    <p:sldId id="270" r:id="rId19"/>
    <p:sldId id="271" r:id="rId20"/>
    <p:sldId id="276" r:id="rId21"/>
    <p:sldId id="277" r:id="rId22"/>
    <p:sldId id="272" r:id="rId23"/>
    <p:sldId id="273" r:id="rId24"/>
    <p:sldId id="274" r:id="rId25"/>
    <p:sldId id="275" r:id="rId26"/>
    <p:sldId id="278" r:id="rId27"/>
    <p:sldId id="280" r:id="rId28"/>
    <p:sldId id="279" r:id="rId29"/>
    <p:sldId id="281" r:id="rId30"/>
    <p:sldId id="282" r:id="rId31"/>
    <p:sldId id="283" r:id="rId32"/>
    <p:sldId id="287" r:id="rId33"/>
    <p:sldId id="289" r:id="rId34"/>
    <p:sldId id="284" r:id="rId35"/>
    <p:sldId id="286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F6B"/>
    <a:srgbClr val="F4F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29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97A7-F503-0A47-B7C5-9168B37426DF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AB312-304C-BA43-9608-3006DFAE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AB312-304C-BA43-9608-3006DFAE2A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052B-F1AE-064E-9139-68E474A1EA6D}" type="datetimeFigureOut">
              <a:rPr lang="en-US" smtClean="0"/>
              <a:t>17/05/2012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57C5-CE01-B947-A9DD-89A4DF8B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JSON </a:t>
            </a:r>
            <a:r>
              <a:rPr lang="en-US" dirty="0" err="1" smtClean="0">
                <a:solidFill>
                  <a:srgbClr val="1C4F6B"/>
                </a:solidFill>
                <a:latin typeface="Georgia"/>
                <a:cs typeface="Georgia"/>
              </a:rPr>
              <a:t>Schema.net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360" y="317178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rgbClr val="1C4F6B"/>
                </a:solidFill>
                <a:latin typeface="Georgia"/>
                <a:cs typeface="Georgia"/>
              </a:rPr>
              <a:t>By Jack Wootton</a:t>
            </a:r>
            <a:endParaRPr lang="en-US" sz="2400" i="1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900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Software and 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eorgia"/>
                <a:cs typeface="Georgia"/>
              </a:rPr>
              <a:t>Not just SA’s that have this problem</a:t>
            </a:r>
          </a:p>
          <a:p>
            <a:r>
              <a:rPr lang="en-US" dirty="0" smtClean="0">
                <a:latin typeface="Georgia"/>
                <a:cs typeface="Georgia"/>
              </a:rPr>
              <a:t>Software has this problem too!</a:t>
            </a:r>
          </a:p>
          <a:p>
            <a:r>
              <a:rPr lang="en-US" dirty="0" smtClean="0">
                <a:latin typeface="Georgia"/>
                <a:cs typeface="Georgia"/>
              </a:rPr>
              <a:t>How can an </a:t>
            </a:r>
            <a:r>
              <a:rPr lang="en-US" dirty="0" err="1" smtClean="0">
                <a:latin typeface="Georgia"/>
                <a:cs typeface="Georgia"/>
              </a:rPr>
              <a:t>iOS</a:t>
            </a:r>
            <a:r>
              <a:rPr lang="en-US" dirty="0" smtClean="0">
                <a:latin typeface="Georgia"/>
                <a:cs typeface="Georgia"/>
              </a:rPr>
              <a:t> application know if the JSON received is what it expects?</a:t>
            </a:r>
          </a:p>
          <a:p>
            <a:r>
              <a:rPr lang="en-US" dirty="0" smtClean="0">
                <a:latin typeface="Georgia"/>
                <a:cs typeface="Georgia"/>
              </a:rPr>
              <a:t>Could just try and parse the JOSN and then fail.</a:t>
            </a:r>
          </a:p>
          <a:p>
            <a:r>
              <a:rPr lang="en-US" dirty="0" smtClean="0">
                <a:latin typeface="Georgia"/>
                <a:cs typeface="Georgia"/>
              </a:rPr>
              <a:t>…but only know about ‘wrong’ JSON after passing has started, and maybe nearly finished</a:t>
            </a:r>
          </a:p>
        </p:txBody>
      </p:sp>
    </p:spTree>
    <p:extLst>
      <p:ext uri="{BB962C8B-B14F-4D97-AF65-F5344CB8AC3E}">
        <p14:creationId xmlns:p14="http://schemas.microsoft.com/office/powerpoint/2010/main" val="365545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Solution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Georgia"/>
                <a:cs typeface="Georgia"/>
              </a:rPr>
              <a:t>Schemas</a:t>
            </a:r>
          </a:p>
          <a:p>
            <a:r>
              <a:rPr lang="en-US" dirty="0" smtClean="0">
                <a:latin typeface="Georgia"/>
                <a:cs typeface="Georgia"/>
              </a:rPr>
              <a:t>Schemas formally describe and define JSON</a:t>
            </a:r>
          </a:p>
          <a:p>
            <a:r>
              <a:rPr lang="en-US" dirty="0">
                <a:latin typeface="Georgia"/>
                <a:cs typeface="Georgia"/>
              </a:rPr>
              <a:t>S</a:t>
            </a:r>
            <a:r>
              <a:rPr lang="en-US" dirty="0" smtClean="0">
                <a:latin typeface="Georgia"/>
                <a:cs typeface="Georgia"/>
              </a:rPr>
              <a:t>yntax, just like a programming language</a:t>
            </a:r>
          </a:p>
          <a:p>
            <a:r>
              <a:rPr lang="en-US" dirty="0" smtClean="0">
                <a:latin typeface="Georgia"/>
                <a:cs typeface="Georgia"/>
              </a:rPr>
              <a:t>…in fact, JSON schemas follow </a:t>
            </a:r>
            <a:r>
              <a:rPr lang="en-US" b="1" u="sng" dirty="0" smtClean="0">
                <a:latin typeface="Georgia"/>
                <a:cs typeface="Georgia"/>
              </a:rPr>
              <a:t>the same syntax </a:t>
            </a:r>
            <a:r>
              <a:rPr lang="en-US" dirty="0" smtClean="0">
                <a:latin typeface="Georgia"/>
                <a:cs typeface="Georgia"/>
              </a:rPr>
              <a:t>JSON</a:t>
            </a:r>
          </a:p>
          <a:p>
            <a:r>
              <a:rPr lang="en-US" dirty="0" smtClean="0">
                <a:latin typeface="Georgia"/>
                <a:cs typeface="Georgia"/>
              </a:rPr>
              <a:t>…they are JSON</a:t>
            </a:r>
          </a:p>
          <a:p>
            <a:r>
              <a:rPr lang="en-US" dirty="0">
                <a:latin typeface="Georgia"/>
                <a:cs typeface="Georgia"/>
              </a:rPr>
              <a:t>Schemas </a:t>
            </a:r>
            <a:r>
              <a:rPr lang="en-US" i="1" dirty="0">
                <a:latin typeface="Georgia"/>
                <a:cs typeface="Georgia"/>
              </a:rPr>
              <a:t>define</a:t>
            </a:r>
            <a:r>
              <a:rPr lang="en-US" dirty="0">
                <a:latin typeface="Georgia"/>
                <a:cs typeface="Georgia"/>
              </a:rPr>
              <a:t> JSON in applications</a:t>
            </a:r>
          </a:p>
          <a:p>
            <a:r>
              <a:rPr lang="en-US" dirty="0">
                <a:latin typeface="Georgia"/>
                <a:cs typeface="Georgia"/>
              </a:rPr>
              <a:t>Schemas </a:t>
            </a:r>
            <a:r>
              <a:rPr lang="en-US" i="1" dirty="0">
                <a:latin typeface="Georgia"/>
                <a:cs typeface="Georgia"/>
              </a:rPr>
              <a:t>describe</a:t>
            </a:r>
            <a:r>
              <a:rPr lang="en-US" dirty="0">
                <a:latin typeface="Georgia"/>
                <a:cs typeface="Georgia"/>
              </a:rPr>
              <a:t> JSON in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9422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339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Solution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84839" y="902878"/>
            <a:ext cx="4818694" cy="5898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"type": "object",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"properties":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"Company":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"type": "string",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"required": false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},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"Employee":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"type": "object",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"properties":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"</a:t>
            </a:r>
            <a:r>
              <a:rPr lang="en-US" sz="1200" b="1" dirty="0" err="1">
                <a:latin typeface="Georgia"/>
                <a:cs typeface="Georgia"/>
              </a:rPr>
              <a:t>DressesWell</a:t>
            </a:r>
            <a:r>
              <a:rPr lang="en-US" sz="1200" b="1" dirty="0">
                <a:latin typeface="Georgia"/>
                <a:cs typeface="Georgia"/>
              </a:rPr>
              <a:t>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	"type": "</a:t>
            </a:r>
            <a:r>
              <a:rPr lang="en-US" sz="1200" b="1" dirty="0" err="1">
                <a:latin typeface="Georgia"/>
                <a:cs typeface="Georgia"/>
              </a:rPr>
              <a:t>boolean</a:t>
            </a:r>
            <a:r>
              <a:rPr lang="en-US" sz="1200" b="1" dirty="0">
                <a:latin typeface="Georgia"/>
                <a:cs typeface="Georgia"/>
              </a:rPr>
              <a:t>",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	"required": false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},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"Name":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	"type": "string",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	}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}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},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"Location": {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	"type": "string",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	}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	}</a:t>
            </a:r>
          </a:p>
          <a:p>
            <a:pPr marL="0" indent="0">
              <a:buNone/>
            </a:pPr>
            <a:r>
              <a:rPr lang="en-US" sz="1200" b="1" dirty="0">
                <a:latin typeface="Georgia"/>
                <a:cs typeface="Georgia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752600"/>
            <a:ext cx="3275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	“Company” : “Tigerspike”,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	“Location” : “London”,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	“Employee” :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		“Name” : “Jack Wootton”,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		“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DressesWell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” : false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5823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Why aren’t they used more?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863"/>
          </a:xfrm>
        </p:spPr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Yes. Schemas are fantastic.</a:t>
            </a:r>
          </a:p>
          <a:p>
            <a:r>
              <a:rPr lang="en-US" dirty="0" smtClean="0">
                <a:latin typeface="Georgia"/>
                <a:cs typeface="Georgia"/>
              </a:rPr>
              <a:t>Why aren’t they used more?</a:t>
            </a:r>
          </a:p>
          <a:p>
            <a:r>
              <a:rPr lang="en-US" dirty="0" smtClean="0">
                <a:latin typeface="Georgia"/>
                <a:cs typeface="Georgia"/>
              </a:rPr>
              <a:t>Writing schemas is laborious, time-consuming.</a:t>
            </a:r>
          </a:p>
          <a:p>
            <a:r>
              <a:rPr lang="en-US" dirty="0" smtClean="0">
                <a:latin typeface="Georgia"/>
                <a:cs typeface="Georgia"/>
              </a:rPr>
              <a:t>Error prone (after-all schemas have strict syntax rules, just like programming)</a:t>
            </a:r>
          </a:p>
          <a:p>
            <a:r>
              <a:rPr lang="en-US" dirty="0" smtClean="0">
                <a:latin typeface="Georgia"/>
                <a:cs typeface="Georgia"/>
              </a:rPr>
              <a:t>Secondary importance to JSON / app logic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0790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Generating Schemas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340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Georgia"/>
                <a:cs typeface="Georgia"/>
              </a:rPr>
              <a:t>Lots of tools to generate schemas from XML</a:t>
            </a:r>
          </a:p>
          <a:p>
            <a:r>
              <a:rPr lang="en-US" dirty="0" smtClean="0">
                <a:latin typeface="Georgia"/>
                <a:cs typeface="Georgia"/>
              </a:rPr>
              <a:t>Decided to use JOSN schema…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4" name="Picture 3" descr="wikip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9768"/>
            <a:ext cx="9144000" cy="127168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8081"/>
            <a:ext cx="8229600" cy="136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  <a:cs typeface="Georgia"/>
              </a:rPr>
              <a:t>Time to break out an editor</a:t>
            </a:r>
          </a:p>
          <a:p>
            <a:r>
              <a:rPr lang="en-US" dirty="0" smtClean="0">
                <a:latin typeface="Georgia"/>
                <a:cs typeface="Georgia"/>
              </a:rPr>
              <a:t>…not quite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5193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IEEE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34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eorgia"/>
                <a:cs typeface="Georgia"/>
              </a:rPr>
              <a:t>IEEE define JSON schema</a:t>
            </a:r>
          </a:p>
          <a:p>
            <a:r>
              <a:rPr lang="en-US" dirty="0" smtClean="0">
                <a:latin typeface="Georgia"/>
                <a:cs typeface="Georgia"/>
              </a:rPr>
              <a:t>Need to know the ‘rules’ schemas must follow</a:t>
            </a:r>
          </a:p>
          <a:p>
            <a:r>
              <a:rPr lang="en-US" dirty="0" smtClean="0">
                <a:latin typeface="Georgia"/>
                <a:cs typeface="Georgia"/>
              </a:rPr>
              <a:t>Anyone can contribute to IEEE documents</a:t>
            </a:r>
            <a:endParaRPr lang="en-US" dirty="0">
              <a:latin typeface="Georgia"/>
              <a:cs typeface="Georgia"/>
            </a:endParaRPr>
          </a:p>
        </p:txBody>
      </p:sp>
      <p:pic>
        <p:nvPicPr>
          <p:cNvPr id="6" name="Picture 5" descr="ie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9408"/>
            <a:ext cx="7581900" cy="2667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980230"/>
            <a:ext cx="8229600" cy="731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  <a:cs typeface="Georgia"/>
              </a:rPr>
              <a:t>27 pages</a:t>
            </a:r>
          </a:p>
          <a:p>
            <a:r>
              <a:rPr lang="en-US" dirty="0" smtClean="0">
                <a:latin typeface="Georgia"/>
                <a:cs typeface="Georgia"/>
              </a:rPr>
              <a:t>Schemas can describe a lot, not just content in JSON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4228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What do you need?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pic>
        <p:nvPicPr>
          <p:cNvPr id="11" name="Content Placeholder 10" descr="IMAG0555.jp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" b="-1252"/>
          <a:stretch/>
        </p:blipFill>
        <p:spPr>
          <a:xfrm>
            <a:off x="457200" y="1417638"/>
            <a:ext cx="8229600" cy="4970378"/>
          </a:xfrm>
        </p:spPr>
      </p:pic>
    </p:spTree>
    <p:extLst>
      <p:ext uri="{BB962C8B-B14F-4D97-AF65-F5344CB8AC3E}">
        <p14:creationId xmlns:p14="http://schemas.microsoft.com/office/powerpoint/2010/main" val="219350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What do you need?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pic>
        <p:nvPicPr>
          <p:cNvPr id="6" name="Content Placeholder 5" descr="pythonHeroLar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" b="-111"/>
          <a:stretch/>
        </p:blipFill>
        <p:spPr>
          <a:xfrm>
            <a:off x="457200" y="1600200"/>
            <a:ext cx="8229600" cy="4838115"/>
          </a:xfrm>
        </p:spPr>
      </p:pic>
      <p:pic>
        <p:nvPicPr>
          <p:cNvPr id="7" name="Picture 6" descr="sublime_text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12" y="1223197"/>
            <a:ext cx="754006" cy="7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Demo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/>
                <a:cs typeface="Georgia"/>
              </a:rPr>
              <a:t>Phase #1:</a:t>
            </a:r>
            <a:r>
              <a:rPr lang="en-US" dirty="0" smtClean="0">
                <a:latin typeface="Georgia"/>
                <a:cs typeface="Georgia"/>
              </a:rPr>
              <a:t> Algorithm to parse JSON and data structure to store result.</a:t>
            </a:r>
          </a:p>
          <a:p>
            <a:r>
              <a:rPr lang="en-US" dirty="0" smtClean="0">
                <a:latin typeface="Georgia"/>
                <a:cs typeface="Georgia"/>
              </a:rPr>
              <a:t>N number of nested objects (arbitrary depth</a:t>
            </a:r>
            <a:r>
              <a:rPr lang="en-US" dirty="0" smtClean="0">
                <a:latin typeface="Georgia"/>
                <a:cs typeface="Georgia"/>
              </a:rPr>
              <a:t>)</a:t>
            </a:r>
          </a:p>
          <a:p>
            <a:r>
              <a:rPr lang="en-US" dirty="0" err="1" smtClean="0">
                <a:latin typeface="Georgia"/>
                <a:cs typeface="Georgia"/>
              </a:rPr>
              <a:t>simpleJson.json</a:t>
            </a:r>
            <a:endParaRPr lang="en-US" dirty="0" smtClean="0">
              <a:latin typeface="Georgia"/>
              <a:cs typeface="Georgia"/>
            </a:endParaRPr>
          </a:p>
          <a:p>
            <a:r>
              <a:rPr lang="en-US" dirty="0" smtClean="0">
                <a:latin typeface="Georgia"/>
                <a:cs typeface="Georgia"/>
              </a:rPr>
              <a:t>…real example (</a:t>
            </a:r>
            <a:r>
              <a:rPr lang="en-US" dirty="0" err="1" smtClean="0">
                <a:latin typeface="Georgia"/>
                <a:cs typeface="Georgia"/>
              </a:rPr>
              <a:t>tmgExample.json</a:t>
            </a:r>
            <a:r>
              <a:rPr lang="en-US" dirty="0" smtClean="0">
                <a:latin typeface="Georgia"/>
                <a:cs typeface="Georgia"/>
              </a:rPr>
              <a:t>)</a:t>
            </a:r>
          </a:p>
          <a:p>
            <a:r>
              <a:rPr lang="en-US" dirty="0" smtClean="0">
                <a:latin typeface="Georgia"/>
                <a:cs typeface="Georgia"/>
              </a:rPr>
              <a:t>Note that content is not part of schema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804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Basic output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Error prone, laborious, time consuming, leg-work of creating schema automated</a:t>
            </a:r>
          </a:p>
          <a:p>
            <a:r>
              <a:rPr lang="en-US" dirty="0" smtClean="0">
                <a:latin typeface="Georgia"/>
                <a:cs typeface="Georgia"/>
              </a:rPr>
              <a:t>Usable and provides a good starting place to refine schema</a:t>
            </a:r>
          </a:p>
          <a:p>
            <a:r>
              <a:rPr lang="en-US" dirty="0" err="1" smtClean="0">
                <a:latin typeface="Georgia"/>
                <a:cs typeface="Georgia"/>
              </a:rPr>
              <a:t>depthTest.json</a:t>
            </a:r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632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“Company” : “Tigerspike”,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“Location” : “London”</a:t>
            </a: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}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6626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Schema Output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/>
                <a:cs typeface="Georgia"/>
              </a:rPr>
              <a:t>Phase #2: </a:t>
            </a:r>
            <a:r>
              <a:rPr lang="en-US" dirty="0" smtClean="0">
                <a:latin typeface="Georgia"/>
                <a:cs typeface="Georgia"/>
              </a:rPr>
              <a:t>Think about the user </a:t>
            </a:r>
            <a:r>
              <a:rPr lang="en-US" i="1" dirty="0" smtClean="0">
                <a:latin typeface="Georgia"/>
                <a:cs typeface="Georgia"/>
              </a:rPr>
              <a:t>after</a:t>
            </a:r>
            <a:r>
              <a:rPr lang="en-US" dirty="0" smtClean="0">
                <a:latin typeface="Georgia"/>
                <a:cs typeface="Georgia"/>
              </a:rPr>
              <a:t> they use the tool</a:t>
            </a:r>
          </a:p>
          <a:p>
            <a:r>
              <a:rPr lang="en-US" dirty="0" smtClean="0">
                <a:latin typeface="Georgia"/>
                <a:cs typeface="Georgia"/>
              </a:rPr>
              <a:t>Probably want to paste schema into document and paste it as a value into code</a:t>
            </a:r>
          </a:p>
          <a:p>
            <a:r>
              <a:rPr lang="en-US" dirty="0" smtClean="0">
                <a:latin typeface="Georgia"/>
                <a:cs typeface="Georgia"/>
              </a:rPr>
              <a:t>Provide two new views: Review and String</a:t>
            </a:r>
          </a:p>
          <a:p>
            <a:r>
              <a:rPr lang="en-US" dirty="0" smtClean="0">
                <a:latin typeface="Georgia"/>
                <a:cs typeface="Georgia"/>
              </a:rPr>
              <a:t>Demo</a:t>
            </a:r>
            <a:endParaRPr lang="en-US" dirty="0">
              <a:latin typeface="Georgia"/>
              <a:cs typeface="Georgia"/>
            </a:endParaRPr>
          </a:p>
          <a:p>
            <a:pPr lvl="1"/>
            <a:endParaRPr lang="en-US" dirty="0" smtClean="0">
              <a:latin typeface="Georgia"/>
              <a:cs typeface="Georgia"/>
            </a:endParaRPr>
          </a:p>
          <a:p>
            <a:pPr lvl="1"/>
            <a:endParaRPr lang="en-US" dirty="0" smtClean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84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Edit View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eorgia"/>
                <a:cs typeface="Georgia"/>
              </a:rPr>
              <a:t>Phase #3: </a:t>
            </a:r>
            <a:r>
              <a:rPr lang="en-US" dirty="0" smtClean="0">
                <a:latin typeface="Georgia"/>
                <a:cs typeface="Georgia"/>
              </a:rPr>
              <a:t>Allow schema to be modified</a:t>
            </a:r>
          </a:p>
          <a:p>
            <a:r>
              <a:rPr lang="en-US" dirty="0" smtClean="0">
                <a:latin typeface="Georgia"/>
                <a:cs typeface="Georgia"/>
              </a:rPr>
              <a:t>Add values that cannot be encoded in JSON</a:t>
            </a:r>
          </a:p>
          <a:p>
            <a:r>
              <a:rPr lang="en-US" dirty="0" smtClean="0">
                <a:latin typeface="Georgia"/>
                <a:cs typeface="Georgia"/>
              </a:rPr>
              <a:t>Demo</a:t>
            </a:r>
            <a:endParaRPr lang="en-US" dirty="0">
              <a:latin typeface="Georgia"/>
              <a:cs typeface="Georgia"/>
            </a:endParaRPr>
          </a:p>
          <a:p>
            <a:pPr lvl="1"/>
            <a:endParaRPr lang="en-US" dirty="0" smtClean="0">
              <a:latin typeface="Georgia"/>
              <a:cs typeface="Georgia"/>
            </a:endParaRPr>
          </a:p>
          <a:p>
            <a:pPr lvl="1"/>
            <a:endParaRPr lang="en-US" dirty="0" smtClean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4304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Demo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eorgia"/>
                <a:cs typeface="Georgia"/>
              </a:rPr>
              <a:t>Easy to modify schemas (types and other ‘simple’ attributes).</a:t>
            </a:r>
          </a:p>
          <a:p>
            <a:r>
              <a:rPr lang="en-US" dirty="0" smtClean="0">
                <a:latin typeface="Georgia"/>
                <a:cs typeface="Georgia"/>
              </a:rPr>
              <a:t>But maybe input JSON was not exactly what the user intended</a:t>
            </a:r>
          </a:p>
          <a:p>
            <a:r>
              <a:rPr lang="en-US" dirty="0" smtClean="0">
                <a:latin typeface="Georgia"/>
                <a:cs typeface="Georgia"/>
              </a:rPr>
              <a:t>JSON has nested objects</a:t>
            </a:r>
          </a:p>
          <a:p>
            <a:r>
              <a:rPr lang="en-US" dirty="0" smtClean="0">
                <a:latin typeface="Georgia"/>
                <a:cs typeface="Georgia"/>
              </a:rPr>
              <a:t>Schemas have nested schemas describing those objects</a:t>
            </a:r>
          </a:p>
          <a:p>
            <a:r>
              <a:rPr lang="en-US" dirty="0" smtClean="0">
                <a:latin typeface="Georgia"/>
                <a:cs typeface="Georgia"/>
              </a:rPr>
              <a:t>…allow user to make structural </a:t>
            </a:r>
            <a:r>
              <a:rPr lang="en-US" dirty="0">
                <a:latin typeface="Georgia"/>
                <a:cs typeface="Georgia"/>
              </a:rPr>
              <a:t>changes to schema (i.e. add new </a:t>
            </a:r>
            <a:r>
              <a:rPr lang="en-US" dirty="0" smtClean="0">
                <a:latin typeface="Georgia"/>
                <a:cs typeface="Georgia"/>
              </a:rPr>
              <a:t>schemas </a:t>
            </a:r>
            <a:r>
              <a:rPr lang="en-US" dirty="0" err="1" smtClean="0">
                <a:latin typeface="Georgia"/>
                <a:cs typeface="Georgia"/>
              </a:rPr>
              <a:t>etc</a:t>
            </a:r>
            <a:r>
              <a:rPr lang="en-US" dirty="0" smtClean="0">
                <a:latin typeface="Georgia"/>
                <a:cs typeface="Georgia"/>
              </a:rPr>
              <a:t>).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87546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Working with schemas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/>
                <a:cs typeface="Georgia"/>
              </a:rPr>
              <a:t>Phase #4:</a:t>
            </a:r>
            <a:r>
              <a:rPr lang="en-US" dirty="0">
                <a:latin typeface="Georgia"/>
                <a:cs typeface="Georgia"/>
              </a:rPr>
              <a:t> Think about the user </a:t>
            </a:r>
            <a:r>
              <a:rPr lang="en-US" i="1" dirty="0">
                <a:latin typeface="Georgia"/>
                <a:cs typeface="Georgia"/>
              </a:rPr>
              <a:t>before </a:t>
            </a:r>
            <a:r>
              <a:rPr lang="en-US" dirty="0">
                <a:latin typeface="Georgia"/>
                <a:cs typeface="Georgia"/>
              </a:rPr>
              <a:t>they use the </a:t>
            </a:r>
            <a:r>
              <a:rPr lang="en-US" dirty="0" smtClean="0">
                <a:latin typeface="Georgia"/>
                <a:cs typeface="Georgia"/>
              </a:rPr>
              <a:t>tool</a:t>
            </a:r>
          </a:p>
          <a:p>
            <a:r>
              <a:rPr lang="en-US" dirty="0" smtClean="0">
                <a:latin typeface="Georgia"/>
                <a:cs typeface="Georgia"/>
              </a:rPr>
              <a:t>Can’t expect user to do everything in one go</a:t>
            </a:r>
          </a:p>
          <a:p>
            <a:r>
              <a:rPr lang="en-US" dirty="0" smtClean="0">
                <a:latin typeface="Georgia"/>
                <a:cs typeface="Georgia"/>
              </a:rPr>
              <a:t>Tool useless if there is no input JSON</a:t>
            </a:r>
            <a:endParaRPr lang="en-US" dirty="0" smtClean="0">
              <a:solidFill>
                <a:srgbClr val="FF0000"/>
              </a:solidFill>
              <a:latin typeface="Georgia"/>
              <a:cs typeface="Georgia"/>
            </a:endParaRPr>
          </a:p>
          <a:p>
            <a:r>
              <a:rPr lang="en-US" dirty="0" smtClean="0">
                <a:latin typeface="Georgia"/>
                <a:cs typeface="Georgia"/>
              </a:rPr>
              <a:t>Allow input to be JSON schema</a:t>
            </a:r>
          </a:p>
          <a:p>
            <a:r>
              <a:rPr lang="en-US" dirty="0" err="1" smtClean="0">
                <a:latin typeface="Georgia"/>
                <a:cs typeface="Georgia"/>
              </a:rPr>
              <a:t>schemaInput.json</a:t>
            </a:r>
            <a:endParaRPr lang="en-US" dirty="0" smtClean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49905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Recap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Generate schema -&gt; Edit/add attributes -&gt; Modify structure -&gt; Schemas as input</a:t>
            </a:r>
          </a:p>
          <a:p>
            <a:r>
              <a:rPr lang="en-US" dirty="0" smtClean="0">
                <a:latin typeface="Georgia"/>
                <a:cs typeface="Georgia"/>
              </a:rPr>
              <a:t>Thought about user before they get to the tool, and when they’ve finished.</a:t>
            </a:r>
          </a:p>
          <a:p>
            <a:r>
              <a:rPr lang="en-US" dirty="0" smtClean="0">
                <a:solidFill>
                  <a:srgbClr val="FF0000"/>
                </a:solidFill>
                <a:latin typeface="Georgia"/>
                <a:cs typeface="Georgia"/>
              </a:rPr>
              <a:t>Phase#4:</a:t>
            </a:r>
            <a:r>
              <a:rPr lang="en-US" dirty="0" smtClean="0">
                <a:latin typeface="Georgia"/>
                <a:cs typeface="Georgia"/>
              </a:rPr>
              <a:t> Advanced schema features: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Defaults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References</a:t>
            </a:r>
          </a:p>
          <a:p>
            <a:pPr lvl="1"/>
            <a:r>
              <a:rPr lang="en-US" dirty="0" smtClean="0">
                <a:latin typeface="Georgia"/>
                <a:cs typeface="Georgia"/>
              </a:rPr>
              <a:t>Extensions</a:t>
            </a:r>
          </a:p>
          <a:p>
            <a:pPr lvl="1"/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5528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Input Defaults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585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Default values</a:t>
            </a:r>
          </a:p>
          <a:p>
            <a:r>
              <a:rPr lang="en-US" dirty="0" smtClean="0">
                <a:latin typeface="Georgia"/>
                <a:cs typeface="Georgia"/>
              </a:rPr>
              <a:t>Default required attributes</a:t>
            </a:r>
          </a:p>
          <a:p>
            <a:r>
              <a:rPr lang="en-US" dirty="0" smtClean="0">
                <a:latin typeface="Georgia"/>
                <a:cs typeface="Georgia"/>
              </a:rPr>
              <a:t>Default ID</a:t>
            </a:r>
          </a:p>
          <a:p>
            <a:r>
              <a:rPr lang="en-US" dirty="0" smtClean="0">
                <a:latin typeface="Georgia"/>
                <a:cs typeface="Georgia"/>
              </a:rPr>
              <a:t>Default $</a:t>
            </a:r>
            <a:r>
              <a:rPr lang="en-US" dirty="0" smtClean="0">
                <a:latin typeface="Georgia"/>
                <a:cs typeface="Georgia"/>
              </a:rPr>
              <a:t>schema</a:t>
            </a:r>
            <a:endParaRPr lang="en-US" dirty="0">
              <a:latin typeface="Georgia"/>
              <a:cs typeface="Georgia"/>
            </a:endParaRPr>
          </a:p>
          <a:p>
            <a:r>
              <a:rPr lang="en-US" dirty="0" smtClean="0">
                <a:latin typeface="Georgia"/>
                <a:cs typeface="Georgi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355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References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	"properties":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		"B":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			"description": "B's description",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			"$ref": "http://</a:t>
            </a:r>
            <a:r>
              <a:rPr lang="en-US" sz="1400" dirty="0" err="1" smtClean="0">
                <a:latin typeface="Georgia"/>
                <a:cs typeface="Georgia"/>
              </a:rPr>
              <a:t>jsonschema.net</a:t>
            </a:r>
            <a:r>
              <a:rPr lang="en-US" sz="1400" dirty="0" smtClean="0">
                <a:latin typeface="Georgia"/>
                <a:cs typeface="Georgia"/>
              </a:rPr>
              <a:t>/examples/</a:t>
            </a:r>
            <a:r>
              <a:rPr lang="en-US" sz="1400" dirty="0" err="1" smtClean="0">
                <a:latin typeface="Georgia"/>
                <a:cs typeface="Georgia"/>
              </a:rPr>
              <a:t>C.json</a:t>
            </a:r>
            <a:r>
              <a:rPr lang="en-US" sz="1400" dirty="0" smtClean="0">
                <a:latin typeface="Georgia"/>
                <a:cs typeface="Georgia"/>
              </a:rPr>
              <a:t>"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		}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Georgia"/>
                <a:cs typeface="Georgia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710563"/>
            <a:ext cx="8229600" cy="214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	"properties":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		"C":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			"description": "C's description.",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			"type"</a:t>
            </a:r>
            <a:r>
              <a:rPr lang="en-US" sz="1400" dirty="0" smtClean="0">
                <a:solidFill>
                  <a:srgbClr val="953735"/>
                </a:solidFill>
                <a:latin typeface="Georgia"/>
                <a:cs typeface="Georgia"/>
              </a:rPr>
              <a:t>: "</a:t>
            </a: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any"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53735"/>
                </a:solidFill>
                <a:latin typeface="Georgia"/>
                <a:cs typeface="Georgia"/>
              </a:rPr>
              <a:t>}</a:t>
            </a:r>
            <a:endParaRPr lang="en-US" sz="1400" dirty="0" smtClean="0">
              <a:solidFill>
                <a:srgbClr val="953735"/>
              </a:solidFill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852491"/>
            <a:ext cx="8229600" cy="83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  <a:cs typeface="Georgia"/>
              </a:rPr>
              <a:t>Demo (refB2C.josn)</a:t>
            </a:r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316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Reference </a:t>
            </a:r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chaining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500872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"properties": {</a:t>
            </a:r>
          </a:p>
          <a:p>
            <a:pPr marL="0" indent="0">
              <a:buNone/>
            </a:pPr>
            <a:r>
              <a:rPr lang="en-US" b="1" dirty="0"/>
              <a:t>    "A": {</a:t>
            </a:r>
          </a:p>
          <a:p>
            <a:pPr marL="0" indent="0">
              <a:buNone/>
            </a:pPr>
            <a:r>
              <a:rPr lang="en-US" b="1" dirty="0"/>
              <a:t>      "description": "A's description.",</a:t>
            </a:r>
          </a:p>
          <a:p>
            <a:pPr marL="0" indent="0">
              <a:buNone/>
            </a:pPr>
            <a:r>
              <a:rPr lang="en-US" b="1" dirty="0"/>
              <a:t>      "$ref": "http://</a:t>
            </a:r>
            <a:r>
              <a:rPr lang="en-US" b="1" dirty="0" err="1"/>
              <a:t>jsonschema.net</a:t>
            </a:r>
            <a:r>
              <a:rPr lang="en-US" b="1" dirty="0"/>
              <a:t>/examples/</a:t>
            </a:r>
            <a:r>
              <a:rPr lang="en-US" b="1" dirty="0" err="1"/>
              <a:t>B.json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  "properties":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    "B":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      "description": "B's description",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      "$ref": "http://</a:t>
            </a:r>
            <a:r>
              <a:rPr lang="en-US" b="1" dirty="0" err="1">
                <a:solidFill>
                  <a:srgbClr val="953735"/>
                </a:solidFill>
              </a:rPr>
              <a:t>jsonschema.net</a:t>
            </a:r>
            <a:r>
              <a:rPr lang="en-US" b="1" dirty="0">
                <a:solidFill>
                  <a:srgbClr val="953735"/>
                </a:solidFill>
              </a:rPr>
              <a:t>/examples/</a:t>
            </a:r>
            <a:r>
              <a:rPr lang="en-US" b="1" dirty="0" err="1">
                <a:solidFill>
                  <a:srgbClr val="953735"/>
                </a:solidFill>
              </a:rPr>
              <a:t>C.json</a:t>
            </a:r>
            <a:r>
              <a:rPr lang="en-US" b="1" dirty="0">
                <a:solidFill>
                  <a:srgbClr val="953735"/>
                </a:solidFill>
              </a:rPr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53735"/>
                </a:solidFill>
              </a:rPr>
              <a:t>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953735"/>
                </a:solidFill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"properties":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"C":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"description": "C's description.",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"type": "any"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116566"/>
            <a:ext cx="8229600" cy="83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  <a:cs typeface="Georgia"/>
              </a:rPr>
              <a:t>Demo (refA2B2C.josn)</a:t>
            </a:r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5763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Extensions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2980" y="1643508"/>
            <a:ext cx="8229600" cy="4622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"type": "object",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"$schema": "http://</a:t>
            </a:r>
            <a:r>
              <a:rPr lang="en-US" sz="1400" dirty="0" err="1">
                <a:latin typeface="Georgia"/>
                <a:cs typeface="Georgia"/>
              </a:rPr>
              <a:t>json-schema.org</a:t>
            </a:r>
            <a:r>
              <a:rPr lang="en-US" sz="1400" dirty="0">
                <a:latin typeface="Georgia"/>
                <a:cs typeface="Georgia"/>
              </a:rPr>
              <a:t>/draft-03/schema",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"properties":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"age":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	"type": "number"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},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</a:t>
            </a:r>
            <a:r>
              <a:rPr lang="en-US" sz="1400" dirty="0" err="1">
                <a:latin typeface="Georgia"/>
                <a:cs typeface="Georgia"/>
              </a:rPr>
              <a:t>firstName</a:t>
            </a:r>
            <a:r>
              <a:rPr lang="en-US" sz="1400" dirty="0">
                <a:latin typeface="Georgia"/>
                <a:cs typeface="Georgia"/>
              </a:rPr>
              <a:t>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	"type": "string"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},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</a:t>
            </a:r>
            <a:r>
              <a:rPr lang="en-US" sz="1400" dirty="0" err="1">
                <a:latin typeface="Georgia"/>
                <a:cs typeface="Georgia"/>
              </a:rPr>
              <a:t>lastName</a:t>
            </a:r>
            <a:r>
              <a:rPr lang="en-US" sz="1400" dirty="0">
                <a:latin typeface="Georgia"/>
                <a:cs typeface="Georgia"/>
              </a:rPr>
              <a:t>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	"type": "string"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},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"extends":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</a:t>
            </a:r>
            <a:r>
              <a:rPr lang="en-US" sz="1400" dirty="0" err="1">
                <a:latin typeface="Georgia"/>
                <a:cs typeface="Georgia"/>
              </a:rPr>
              <a:t>type":"string</a:t>
            </a:r>
            <a:r>
              <a:rPr lang="en-US" sz="1400" dirty="0">
                <a:latin typeface="Georgia"/>
                <a:cs typeface="Georgia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}</a:t>
            </a: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116566"/>
            <a:ext cx="8229600" cy="83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  <a:cs typeface="Georgia"/>
              </a:rPr>
              <a:t>Demo (</a:t>
            </a:r>
            <a:r>
              <a:rPr lang="en-US" dirty="0" err="1" smtClean="0">
                <a:latin typeface="Georgia"/>
                <a:cs typeface="Georgia"/>
              </a:rPr>
              <a:t>simpleExtends.josn</a:t>
            </a:r>
            <a:r>
              <a:rPr lang="en-US" dirty="0" smtClean="0">
                <a:latin typeface="Georgia"/>
                <a:cs typeface="Georgia"/>
              </a:rPr>
              <a:t>)</a:t>
            </a:r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8066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Extending references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2980" y="1643508"/>
            <a:ext cx="8229600" cy="462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"type": "object",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"$schema": "http://</a:t>
            </a:r>
            <a:r>
              <a:rPr lang="en-US" sz="1400" dirty="0" err="1">
                <a:latin typeface="Georgia"/>
                <a:cs typeface="Georgia"/>
              </a:rPr>
              <a:t>json-schema.org</a:t>
            </a:r>
            <a:r>
              <a:rPr lang="en-US" sz="1400" dirty="0">
                <a:latin typeface="Georgia"/>
                <a:cs typeface="Georgia"/>
              </a:rPr>
              <a:t>/draft-03/schema",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"properties":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"age":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	"type": "number"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},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</a:t>
            </a:r>
            <a:r>
              <a:rPr lang="en-US" sz="1400" dirty="0" err="1">
                <a:latin typeface="Georgia"/>
                <a:cs typeface="Georgia"/>
              </a:rPr>
              <a:t>firstName</a:t>
            </a:r>
            <a:r>
              <a:rPr lang="en-US" sz="1400" dirty="0">
                <a:latin typeface="Georgia"/>
                <a:cs typeface="Georgia"/>
              </a:rPr>
              <a:t>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	"type": "string"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},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"extends": {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	"$ref": "http://</a:t>
            </a:r>
            <a:r>
              <a:rPr lang="en-US" sz="1400" dirty="0" err="1">
                <a:latin typeface="Georgia"/>
                <a:cs typeface="Georgia"/>
              </a:rPr>
              <a:t>jsonschema.net</a:t>
            </a:r>
            <a:r>
              <a:rPr lang="en-US" sz="1400" dirty="0">
                <a:latin typeface="Georgia"/>
                <a:cs typeface="Georgia"/>
              </a:rPr>
              <a:t>/examples/</a:t>
            </a:r>
            <a:r>
              <a:rPr lang="en-US" sz="1400" dirty="0" err="1">
                <a:latin typeface="Georgia"/>
                <a:cs typeface="Georgia"/>
              </a:rPr>
              <a:t>B.json</a:t>
            </a:r>
            <a:r>
              <a:rPr lang="en-US" sz="1400" dirty="0">
                <a:latin typeface="Georgia"/>
                <a:cs typeface="Georgia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Georgia"/>
                <a:cs typeface="Georgia"/>
              </a:rPr>
              <a:t>}</a:t>
            </a: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852491"/>
            <a:ext cx="8229600" cy="83429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Demo (</a:t>
            </a:r>
            <a:r>
              <a:rPr lang="en-US" dirty="0" err="1" smtClean="0">
                <a:latin typeface="Georgia"/>
                <a:cs typeface="Georgia"/>
              </a:rPr>
              <a:t>extendsRef.josn</a:t>
            </a:r>
            <a:r>
              <a:rPr lang="en-US" dirty="0" smtClean="0">
                <a:latin typeface="Georgia"/>
                <a:cs typeface="Georg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88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“Company” : “Tigerspike</a:t>
            </a:r>
            <a:r>
              <a:rPr lang="en-US" dirty="0" smtClean="0">
                <a:latin typeface="Georgia"/>
                <a:cs typeface="Georgia"/>
              </a:rPr>
              <a:t>”  ,</a:t>
            </a:r>
            <a:endParaRPr lang="en-US" dirty="0" smtClean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“Location” : “London”</a:t>
            </a: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}</a:t>
            </a:r>
            <a:endParaRPr lang="en-US" dirty="0">
              <a:latin typeface="Georgia"/>
              <a:cs typeface="Georgia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150835" y="4438917"/>
            <a:ext cx="905384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632" y="4904185"/>
            <a:ext cx="8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Object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1535427" y="3824252"/>
            <a:ext cx="905384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26157" y="4292766"/>
            <a:ext cx="52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Key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3573836" y="3824252"/>
            <a:ext cx="905384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63983" y="4276945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Value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0744" y="2263469"/>
            <a:ext cx="4636989" cy="490419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5607733" y="2508679"/>
            <a:ext cx="110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5398497" y="3206579"/>
            <a:ext cx="905384" cy="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0084" y="3695343"/>
            <a:ext cx="105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Delimiter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7668" y="2298860"/>
            <a:ext cx="103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Attribute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68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Feedback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589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Georgia"/>
                <a:cs typeface="Georgia"/>
              </a:rPr>
              <a:t>From JSON schema community (yes, it exists)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440615"/>
            <a:ext cx="8229600" cy="4022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“Awesome tool, thank you Jack, I will definitely follow this project”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Georgia"/>
                <a:cs typeface="Georgia"/>
              </a:rPr>
              <a:t>“I like your app and think it goes into the right direction”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Georgia"/>
                <a:cs typeface="Georgia"/>
              </a:rPr>
              <a:t>“Ambitious project, great start”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“nice work :-)”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Georgia"/>
                <a:cs typeface="Georgia"/>
              </a:rPr>
              <a:t>“Great job! Nice looking tool”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“I took note but have only just had time to take a look.  Excellent tool!”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Georgia"/>
                <a:cs typeface="Georgia"/>
              </a:rPr>
              <a:t>“Thanks for a useful tool.</a:t>
            </a:r>
            <a:r>
              <a:rPr lang="en-US" i="1" dirty="0" smtClean="0">
                <a:solidFill>
                  <a:srgbClr val="800000"/>
                </a:solidFill>
                <a:latin typeface="Georgia"/>
                <a:cs typeface="Georgia"/>
              </a:rPr>
              <a:t>”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“First off, good job. Seems to work well and I like the UI. Keeping it simple is a hard trick to pull off but a worthy goal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.”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46278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Lessons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61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eorgia"/>
                <a:cs typeface="Georgia"/>
              </a:rPr>
              <a:t>Think about user before and after they use software</a:t>
            </a:r>
          </a:p>
          <a:p>
            <a:r>
              <a:rPr lang="en-US" dirty="0" smtClean="0">
                <a:latin typeface="Georgia"/>
                <a:cs typeface="Georgia"/>
              </a:rPr>
              <a:t>Expose tool to community early</a:t>
            </a:r>
          </a:p>
          <a:p>
            <a:r>
              <a:rPr lang="en-US" dirty="0" smtClean="0">
                <a:latin typeface="Georgia"/>
                <a:cs typeface="Georgia"/>
              </a:rPr>
              <a:t>A ‘feature’ is rarely just one thing (i.e. default values and the ‘required’ problem)</a:t>
            </a:r>
          </a:p>
          <a:p>
            <a:r>
              <a:rPr lang="en-US" dirty="0" smtClean="0">
                <a:latin typeface="Georgia"/>
                <a:cs typeface="Georgia"/>
              </a:rPr>
              <a:t>UI problems === algorithm problems (</a:t>
            </a:r>
            <a:r>
              <a:rPr lang="en-US" dirty="0" smtClean="0">
                <a:latin typeface="Georgia"/>
                <a:cs typeface="Georgia"/>
              </a:rPr>
              <a:t>i.e. modifying large DOM structure)</a:t>
            </a:r>
          </a:p>
          <a:p>
            <a:r>
              <a:rPr lang="en-US" dirty="0" smtClean="0">
                <a:latin typeface="Georgia"/>
                <a:cs typeface="Georgia"/>
              </a:rPr>
              <a:t>Try to stick to hardware backed CSS selectors even when using a library</a:t>
            </a:r>
          </a:p>
          <a:p>
            <a:r>
              <a:rPr lang="en-US" dirty="0" smtClean="0">
                <a:latin typeface="Georgia"/>
                <a:cs typeface="Georgia"/>
              </a:rPr>
              <a:t>Libraries make it easier to do bad things</a:t>
            </a:r>
          </a:p>
        </p:txBody>
      </p:sp>
    </p:spTree>
    <p:extLst>
      <p:ext uri="{BB962C8B-B14F-4D97-AF65-F5344CB8AC3E}">
        <p14:creationId xmlns:p14="http://schemas.microsoft.com/office/powerpoint/2010/main" val="200355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Challenges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608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IEEE documents / schema definitions still require interpretation</a:t>
            </a:r>
          </a:p>
          <a:p>
            <a:r>
              <a:rPr lang="en-US" dirty="0" smtClean="0">
                <a:latin typeface="Georgia"/>
                <a:cs typeface="Georgia"/>
              </a:rPr>
              <a:t>Keeping syntax valid during editing</a:t>
            </a:r>
          </a:p>
          <a:p>
            <a:r>
              <a:rPr lang="en-US" dirty="0" smtClean="0">
                <a:latin typeface="Georgia"/>
                <a:cs typeface="Georgia"/>
              </a:rPr>
              <a:t>DOM performance!</a:t>
            </a:r>
          </a:p>
          <a:p>
            <a:r>
              <a:rPr lang="en-US" dirty="0" smtClean="0">
                <a:latin typeface="Georgia"/>
                <a:cs typeface="Georgia"/>
              </a:rPr>
              <a:t>Keeping code organised</a:t>
            </a:r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2694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pic>
        <p:nvPicPr>
          <p:cNvPr id="7" name="Content Placeholder 6" descr="emails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6" t="-6325" r="1785" b="-8956"/>
          <a:stretch/>
        </p:blipFill>
        <p:spPr>
          <a:xfrm>
            <a:off x="-199708" y="37722"/>
            <a:ext cx="9012238" cy="7104781"/>
          </a:xfrm>
        </p:spPr>
      </p:pic>
    </p:spTree>
    <p:extLst>
      <p:ext uri="{BB962C8B-B14F-4D97-AF65-F5344CB8AC3E}">
        <p14:creationId xmlns:p14="http://schemas.microsoft.com/office/powerpoint/2010/main" val="3591881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Finally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618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  <a:cs typeface="Georgia"/>
              </a:rPr>
              <a:t>If you have the problem, someone else probably does too.</a:t>
            </a:r>
          </a:p>
          <a:p>
            <a:r>
              <a:rPr lang="en-US" dirty="0" smtClean="0">
                <a:latin typeface="Georgia"/>
                <a:cs typeface="Georgia"/>
              </a:rPr>
              <a:t>Can’t reply on client projects for creativity and innovation</a:t>
            </a:r>
          </a:p>
          <a:p>
            <a:r>
              <a:rPr lang="en-US" dirty="0" smtClean="0">
                <a:latin typeface="Georgia"/>
                <a:cs typeface="Georgia"/>
              </a:rPr>
              <a:t>Free time drives creativity and innovation</a:t>
            </a: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1211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Questions?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6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66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eorgia"/>
                <a:cs typeface="Georgia"/>
              </a:rPr>
              <a:t>Did you pronounce ‘tuple’ correctly?</a:t>
            </a:r>
          </a:p>
          <a:p>
            <a:pPr marL="0" indent="0">
              <a:buNone/>
            </a:pPr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45254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8502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91109"/>
            <a:ext cx="8229600" cy="214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6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8229600" cy="466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/>
                <a:cs typeface="Georgia"/>
              </a:rPr>
              <a:t>…yes </a:t>
            </a:r>
          </a:p>
          <a:p>
            <a:r>
              <a:rPr lang="en-US" dirty="0">
                <a:latin typeface="Georgia"/>
                <a:cs typeface="Georgia"/>
              </a:rPr>
              <a:t>The word tuple is derived from Latin and in mathematics means ‘an ordered set of elements’.</a:t>
            </a:r>
          </a:p>
          <a:p>
            <a:r>
              <a:rPr lang="en-US" dirty="0">
                <a:latin typeface="Georgia"/>
                <a:cs typeface="Georgia"/>
              </a:rPr>
              <a:t>We are familiar with the pronunciation for ‘quintuple’: </a:t>
            </a:r>
            <a:r>
              <a:rPr lang="en-US" dirty="0" err="1">
                <a:latin typeface="Georgia"/>
                <a:cs typeface="Georgia"/>
              </a:rPr>
              <a:t>kwin</a:t>
            </a:r>
            <a:r>
              <a:rPr lang="en-US" dirty="0">
                <a:latin typeface="Georgia"/>
                <a:cs typeface="Georgia"/>
              </a:rPr>
              <a:t>-too-</a:t>
            </a:r>
            <a:r>
              <a:rPr lang="en-US" dirty="0" err="1">
                <a:latin typeface="Georgia"/>
                <a:cs typeface="Georgia"/>
              </a:rPr>
              <a:t>puhl</a:t>
            </a:r>
            <a:endParaRPr lang="en-US" dirty="0">
              <a:latin typeface="Georgia"/>
              <a:cs typeface="Georgia"/>
            </a:endParaRPr>
          </a:p>
          <a:p>
            <a:r>
              <a:rPr lang="en-US" dirty="0">
                <a:latin typeface="Georgia"/>
                <a:cs typeface="Georgia"/>
              </a:rPr>
              <a:t>Same for </a:t>
            </a:r>
            <a:r>
              <a:rPr lang="en-US" dirty="0" smtClean="0">
                <a:latin typeface="Georgia"/>
                <a:cs typeface="Georgia"/>
              </a:rPr>
              <a:t>tuple (not ‘</a:t>
            </a:r>
            <a:r>
              <a:rPr lang="en-US" dirty="0" err="1" smtClean="0">
                <a:latin typeface="Georgia"/>
                <a:cs typeface="Georgia"/>
              </a:rPr>
              <a:t>tupple</a:t>
            </a:r>
            <a:r>
              <a:rPr lang="en-US" dirty="0" smtClean="0">
                <a:latin typeface="Georgia"/>
                <a:cs typeface="Georgia"/>
              </a:rPr>
              <a:t>’)</a:t>
            </a:r>
            <a:endParaRPr lang="en-US" dirty="0">
              <a:latin typeface="Georgia"/>
              <a:cs typeface="Georgia"/>
            </a:endParaRPr>
          </a:p>
          <a:p>
            <a:pPr marL="0" indent="0">
              <a:buNone/>
            </a:pPr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  <a:p>
            <a:endParaRPr lang="en-US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270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</a:t>
            </a:r>
            <a:r>
              <a:rPr lang="en-US" dirty="0">
                <a:latin typeface="Georgia"/>
                <a:cs typeface="Georgia"/>
              </a:rPr>
              <a:t>“Company” : “Tigerspike”,</a:t>
            </a:r>
          </a:p>
          <a:p>
            <a:pPr marL="0" indent="0">
              <a:buNone/>
            </a:pPr>
            <a:r>
              <a:rPr lang="en-US" dirty="0">
                <a:latin typeface="Georgia"/>
                <a:cs typeface="Georgia"/>
              </a:rPr>
              <a:t>	“Location” : “London”,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“Employee” : </a:t>
            </a:r>
            <a:r>
              <a:rPr lang="en-US" dirty="0" smtClean="0">
                <a:solidFill>
                  <a:srgbClr val="008000"/>
                </a:solidFill>
                <a:latin typeface="Georgia"/>
                <a:cs typeface="Georgia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	“Name” : “Jack Wootton”,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	</a:t>
            </a:r>
            <a:r>
              <a:rPr lang="en-US" dirty="0">
                <a:latin typeface="Georgia"/>
                <a:cs typeface="Georgia"/>
              </a:rPr>
              <a:t>“</a:t>
            </a:r>
            <a:r>
              <a:rPr lang="en-US" dirty="0" err="1">
                <a:latin typeface="Georgia"/>
                <a:cs typeface="Georgia"/>
              </a:rPr>
              <a:t>DressesWell</a:t>
            </a:r>
            <a:r>
              <a:rPr lang="en-US" dirty="0">
                <a:latin typeface="Georgia"/>
                <a:cs typeface="Georgia"/>
              </a:rPr>
              <a:t>” : </a:t>
            </a:r>
            <a:r>
              <a:rPr lang="en-US" dirty="0" smtClean="0">
                <a:latin typeface="Georgia"/>
                <a:cs typeface="Georgia"/>
              </a:rPr>
              <a:t>false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Georgia"/>
                <a:cs typeface="Georgia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}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3540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Tigerspike and 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Phoenix serves JSON to iPad / iPhone</a:t>
            </a:r>
          </a:p>
          <a:p>
            <a:r>
              <a:rPr lang="en-US" sz="2400" dirty="0" smtClean="0">
                <a:latin typeface="Georgia"/>
                <a:cs typeface="Georgia"/>
              </a:rPr>
              <a:t>Sport Magazine for </a:t>
            </a:r>
            <a:r>
              <a:rPr lang="en-US" sz="2400" dirty="0" err="1" smtClean="0">
                <a:latin typeface="Georgia"/>
                <a:cs typeface="Georgia"/>
              </a:rPr>
              <a:t>TalkSport</a:t>
            </a:r>
            <a:endParaRPr lang="en-US" sz="2400" dirty="0" smtClean="0">
              <a:latin typeface="Georgia"/>
              <a:cs typeface="Georgia"/>
            </a:endParaRPr>
          </a:p>
          <a:p>
            <a:r>
              <a:rPr lang="en-US" sz="2400" dirty="0" smtClean="0">
                <a:latin typeface="Georgia"/>
                <a:cs typeface="Georgia"/>
              </a:rPr>
              <a:t>Russia Beyond The Headlines</a:t>
            </a:r>
          </a:p>
          <a:p>
            <a:r>
              <a:rPr lang="en-US" sz="2400" dirty="0" smtClean="0">
                <a:latin typeface="Georgia"/>
                <a:cs typeface="Georgia"/>
              </a:rPr>
              <a:t>Telegraph Media Group</a:t>
            </a:r>
          </a:p>
          <a:p>
            <a:r>
              <a:rPr lang="en-US" sz="2400" dirty="0" smtClean="0">
                <a:latin typeface="Georgia"/>
                <a:cs typeface="Georgia"/>
              </a:rPr>
              <a:t>JSON defines structure not just content e.g. sections -&gt; articles -&gt; adverts.</a:t>
            </a:r>
          </a:p>
          <a:p>
            <a:r>
              <a:rPr lang="en-US" sz="2400" dirty="0" smtClean="0">
                <a:latin typeface="Georgia"/>
                <a:cs typeface="Georgia"/>
              </a:rPr>
              <a:t>Any others?</a:t>
            </a:r>
            <a:endParaRPr lang="en-US" sz="2400" dirty="0">
              <a:latin typeface="Georgia"/>
              <a:cs typeface="Georgia"/>
            </a:endParaRPr>
          </a:p>
          <a:p>
            <a:r>
              <a:rPr lang="en-US" sz="2400" dirty="0" smtClean="0">
                <a:latin typeface="Georgia"/>
                <a:cs typeface="Georgia"/>
              </a:rPr>
              <a:t>App = (UI + logic + JSON)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3638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Real 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/>
                <a:cs typeface="Georgia"/>
              </a:rPr>
              <a:t>{"d":{"__type":"SyndicateAPIWrapper.SyndicateAPI.SectionResponse","UpdatedDate":"\/Date(1335146688497)\/","</a:t>
            </a:r>
            <a:r>
              <a:rPr lang="en-US" dirty="0" err="1">
                <a:latin typeface="Georgia"/>
                <a:cs typeface="Georgia"/>
              </a:rPr>
              <a:t>Section":null,"Sections</a:t>
            </a:r>
            <a:r>
              <a:rPr lang="en-US" dirty="0">
                <a:latin typeface="Georgia"/>
                <a:cs typeface="Georgia"/>
              </a:rPr>
              <a:t>":[{"ID":1330,"Title":"Home","Description":"Home","Image":null,"IsActive":true,"Link":null,"NextUpdate":"\/Date(1335146986917)\/","</a:t>
            </a:r>
            <a:r>
              <a:rPr lang="en-US" dirty="0" err="1">
                <a:latin typeface="Georgia"/>
                <a:cs typeface="Georgia"/>
              </a:rPr>
              <a:t>ParentID</a:t>
            </a:r>
            <a:r>
              <a:rPr lang="en-US" dirty="0">
                <a:latin typeface="Georgia"/>
                <a:cs typeface="Georgia"/>
              </a:rPr>
              <a:t>":-1,"Rank":15,"Reference":"home","Level":1,"MajorVersion":null,"MinorVersion":null,"PointVersion":null,"TimeStamp":"AAAAAEnSgdM=","TrackingCode":"","AdCode":"","LandscapeImage":null,"Colour":"#ff0000","ClientTTL":5,"ClientID":375,"FeedUrl":"http://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/top.xml","ImageFeedUrl":null,"VideoFeedUrl":null,"TTL":5,"IsInPageFlow":false,"Type":"home","Assets":[],"Articles":[{"TimeStamp":"AAAAAEnSgb0=","ID":599138663,"Title":"Top Stories","Author":null,"ContentData":"","Description":"","Enclosure":"media-carousel","IsActive":true,"Link":null,"PublishDate":null,"Reference":"home,0","SectionID":1330,"Rank":0,"Standfirst":null,"SummaryTitle":null,"SummaryContent":null,"Tag":null,"ShareUrl":null,"Assets":[{"ID":643785401,"Name":"Private military companies: to be or not to be","Rank":0,"Url":"http://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/assets/images/720_398/Politics/RIA_Novosti_maroon_beret_720.jpg","ArticleID":599138663,"AssetType":"Image","Caption":"What form the PMCs will take in the specific conditions pertaining to Russia?","SectionID":null,"ThumbnailUrl":null,"PosterImageUrl":"politics,http://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/article/17071.xml","PublishDate":null,"Duration":null,"FileSize":null,"Copyright":null,"Author":"standard","ShareUrl":null,"Bitrate":0,"Reference":null},{"ID":643785402,"Name":"Rosatom ponders UK deal","Rank":1,"Url":"http://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/assets/images/720_398/International/720.jpg","ArticleID":599138663,"AssetType":"Image","Caption":"The British government may find itself faced with an offer that is hard to refuse","SectionID":null,"ThumbnailUrl":null,"PosterImageUrl":"international,http://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/article/17066.xml","PublishDate":null,"Duration":null,"FileSize":null,"Copyright":null,"Author":"standard","ShareUrl":null,"Bitrate":0,"Reference":null},{"ID":643785403,"Name":"Public TV in Russia may end up satisfying no one","Rank":2,"Url":"http://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/assets/images/720_398/Society/RIAN_01096820.HR.720.jpg","ArticleID":599138663,"AssetType":"Image","Caption":"The television station is increasingly being seen as a half-measure meant to mollify the public","SectionID":null,"ThumbnailUrl":null,"PosterImageUrl":"society,http://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/article/17046.xml","PublishDate":null,"Duration":null,"FileSize":null,"Copyright":null,"Author":"standard","ShareUrl":null,"Bitrate":0,"Reference":null},{"ID":643785404,"Name":"Rosneft and Exxon converge around the shelf","Rank":3,"Url":"http://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/assets/images/720_398/Business/RIA_Novosti_rosneft_720.jpg","ArticleID":599138663,"AssetType":"Image","Caption":"Agreements move forward on joint development of new Russian energy resources","SectionID":null,"ThumbnailUrl":null,"PosterImageUrl":"business,http://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/article/17034.xml","PublishDate":null,"Duration":null,"FileSize":null,"Copyright":null,"Author":"standard","ShareUrl":null,"Bitrate":0,"Reference":null},{"ID":643785405,"Name":"The cold market for haute cuisine","Rank":4,"Url":"http://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/assets/images/720_398/Arts and Living/_MG_01_720.jpg","ArticleID":599138663,"AssetType":"Image","Caption":"Even as Muscovites flock to cooking schools few entrepreneurs are taking advantage of the demand","SectionID":null,"ThumbnailUrl":null,"PosterImageUrl":"business,http://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/article/17021.xml","PublishDate":null,"Duration":null,"FileSize":null,"Copyright":null,"Author":"standard","ShareUrl":null,"Bitrate":0,"Reference":null}]},{"TimeStamp":"AAAAAEnSgb4=","ID":599138664,"Title":"Editor\u0027s Picks","Author":null,"ContentData":"","Description":"","Enclosure":"image-carousel","IsActive":true,"Link":null,"PublishDate":null,"Reference":"home,1","SectionID":1330,"Rank":1,"Standfirst":null,"SummaryTitle":null,"SummaryContent":null,"Tag":null,"ShareUrl":null,"Assets":[{"ID":643785406,"Name":"","Rank":0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/assets/images/216_155/Arts and Living/Amatriain-Kaniskin-8-155.jpg","ArticleID":599138664,"AssetType":"PreviewImage","Caption":"NY Ballet competition launches young careers","</a:t>
            </a:r>
            <a:r>
              <a:rPr lang="en-US" dirty="0" err="1">
                <a:latin typeface="Georgia"/>
                <a:cs typeface="Georgia"/>
              </a:rPr>
              <a:t>SectionID</a:t>
            </a:r>
            <a:r>
              <a:rPr lang="en-US" dirty="0">
                <a:latin typeface="Georgia"/>
                <a:cs typeface="Georgia"/>
              </a:rPr>
              <a:t>":null,"</a:t>
            </a:r>
            <a:r>
              <a:rPr lang="en-US" dirty="0" err="1">
                <a:latin typeface="Georgia"/>
                <a:cs typeface="Georgia"/>
              </a:rPr>
              <a:t>ThumbnailUrl</a:t>
            </a:r>
            <a:r>
              <a:rPr lang="en-US" dirty="0">
                <a:latin typeface="Georgia"/>
                <a:cs typeface="Georgia"/>
              </a:rPr>
              <a:t>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/assets/images/216_155/Arts and Living/Amatriain-Kaniskin-8-155.jpg","PosterImageUrl":"arts-and-living,http://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/article/17040.xml","PublishDate":null,"Duration":null,"FileSize":null,"Copyright":null,"Author":null,"ShareUrl":null,"Bitrate":0,"Reference":null},{"ID":643785407,"Name":"","Rank":1,"Url":"http://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/assets/images/216_155/Business/Getty_Images_Fotobank_bank_216.jpg","ArticleID":599138664,"AssetType":"PreviewImage","Caption":"Will Russian companies issue debt in rubles?","</a:t>
            </a:r>
            <a:r>
              <a:rPr lang="en-US" dirty="0" err="1">
                <a:latin typeface="Georgia"/>
                <a:cs typeface="Georgia"/>
              </a:rPr>
              <a:t>SectionID</a:t>
            </a:r>
            <a:r>
              <a:rPr lang="en-US" dirty="0">
                <a:latin typeface="Georgia"/>
                <a:cs typeface="Georgia"/>
              </a:rPr>
              <a:t>":null,"</a:t>
            </a:r>
            <a:r>
              <a:rPr lang="en-US" dirty="0" err="1">
                <a:latin typeface="Georgia"/>
                <a:cs typeface="Georgia"/>
              </a:rPr>
              <a:t>ThumbnailUrl</a:t>
            </a:r>
            <a:r>
              <a:rPr lang="en-US" dirty="0">
                <a:latin typeface="Georgia"/>
                <a:cs typeface="Georgia"/>
              </a:rPr>
              <a:t>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/assets/images/216_155/Business/Getty_Images_Fotobank_bank_216.jpg","PosterImageUrl":"business,http://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/article/17017.xml","PublishDate":null,"Duration":null,"FileSize":null,"Copyright":null,"Author":null,"ShareUrl":null,"Bitrate":0,"Reference":null},{"ID":643785408,"Name":"","Rank":2,"Url":"http://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/assets/images/216_155/Society/AP_Assange_216.jpg","ArticleID":599138664,"AssetType":"PreviewImage","Caption":"Wikileaks makes its debut on Russian news channel","</a:t>
            </a:r>
            <a:r>
              <a:rPr lang="en-US" dirty="0" err="1">
                <a:latin typeface="Georgia"/>
                <a:cs typeface="Georgia"/>
              </a:rPr>
              <a:t>SectionID</a:t>
            </a:r>
            <a:r>
              <a:rPr lang="en-US" dirty="0">
                <a:latin typeface="Georgia"/>
                <a:cs typeface="Georgia"/>
              </a:rPr>
              <a:t>":null,"</a:t>
            </a:r>
            <a:r>
              <a:rPr lang="en-US" dirty="0" err="1">
                <a:latin typeface="Georgia"/>
                <a:cs typeface="Georgia"/>
              </a:rPr>
              <a:t>ThumbnailUrl</a:t>
            </a:r>
            <a:r>
              <a:rPr lang="en-US" dirty="0">
                <a:latin typeface="Georgia"/>
                <a:cs typeface="Georgia"/>
              </a:rPr>
              <a:t>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/assets/images/216_155/Society/AP_Assange_216.jpg","PosterImageUrl":"society,http://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/article/17008.xml","PublishDate":null,"Duration":null,"FileSize":null,"Copyright":null,"Author":null,"ShareUrl":null,"Bitrate":0,"Reference":null},{"ID":643785409,"Name":"","Rank":3,"Url":"http://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/assets/images/216_155/Business/ITAR-TASS_ozon_216.jpg","ArticleID":599138664,"AssetType":"PreviewImage","Caption":"Russia anticipates an e-commerce boom","</a:t>
            </a:r>
            <a:r>
              <a:rPr lang="en-US" dirty="0" err="1">
                <a:latin typeface="Georgia"/>
                <a:cs typeface="Georgia"/>
              </a:rPr>
              <a:t>SectionID</a:t>
            </a:r>
            <a:r>
              <a:rPr lang="en-US" dirty="0">
                <a:latin typeface="Georgia"/>
                <a:cs typeface="Georgia"/>
              </a:rPr>
              <a:t>":null,"</a:t>
            </a:r>
            <a:r>
              <a:rPr lang="en-US" dirty="0" err="1">
                <a:latin typeface="Georgia"/>
                <a:cs typeface="Georgia"/>
              </a:rPr>
              <a:t>ThumbnailUrl</a:t>
            </a:r>
            <a:r>
              <a:rPr lang="en-US" dirty="0">
                <a:latin typeface="Georgia"/>
                <a:cs typeface="Georgia"/>
              </a:rPr>
              <a:t>":"http://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/assets/images/216_155/Business/ITAR-TASS_ozon_216.jpg","PosterImageUrl":"business,http://</a:t>
            </a:r>
            <a:r>
              <a:rPr lang="en-US" dirty="0" err="1">
                <a:latin typeface="Georgia"/>
                <a:cs typeface="Georgia"/>
              </a:rPr>
              <a:t>ipad.rbth.ru</a:t>
            </a:r>
            <a:r>
              <a:rPr lang="en-US" dirty="0">
                <a:latin typeface="Georgia"/>
                <a:cs typeface="Georgia"/>
              </a:rPr>
              <a:t>/</a:t>
            </a:r>
            <a:r>
              <a:rPr lang="en-US" dirty="0" smtClean="0">
                <a:latin typeface="Georgia"/>
                <a:cs typeface="Georgia"/>
              </a:rPr>
              <a:t>article/16977.xml","PublishDate":null,"Duration":null,"FileSize":null,"Copyright":null,"Author":null,"ShareUrl":null,"Bitrate":0,"Reference":null},{"ID":643785410,"Name":"","Rank":4,"Url":"http://</a:t>
            </a:r>
            <a:r>
              <a:rPr lang="en-US" dirty="0" err="1" smtClean="0">
                <a:latin typeface="Georgia"/>
                <a:cs typeface="Georgia"/>
              </a:rPr>
              <a:t>ipad.rbth.ru</a:t>
            </a:r>
            <a:r>
              <a:rPr lang="en-US" dirty="0" smtClean="0">
                <a:latin typeface="Georgia"/>
                <a:cs typeface="Georgia"/>
              </a:rPr>
              <a:t>/assets/images/216_155/PhotoXPress_sceince_216.jpg","ArticleID":599138664,"AssetType":"PreviewImage","Caption":"New grants revitalize Russian science","</a:t>
            </a:r>
            <a:r>
              <a:rPr lang="en-US" dirty="0" err="1" smtClean="0">
                <a:latin typeface="Georgia"/>
                <a:cs typeface="Georgia"/>
              </a:rPr>
              <a:t>SectionID</a:t>
            </a:r>
            <a:r>
              <a:rPr lang="en-US" dirty="0" smtClean="0">
                <a:latin typeface="Georgia"/>
                <a:cs typeface="Georgia"/>
              </a:rPr>
              <a:t>":null,"</a:t>
            </a:r>
            <a:r>
              <a:rPr lang="en-US" dirty="0" err="1" smtClean="0">
                <a:latin typeface="Georgia"/>
                <a:cs typeface="Georgia"/>
              </a:rPr>
              <a:t>ThumbnailUrl</a:t>
            </a:r>
            <a:r>
              <a:rPr lang="en-US" dirty="0" smtClean="0">
                <a:latin typeface="Georgia"/>
                <a:cs typeface="Georgia"/>
              </a:rPr>
              <a:t>":"http://</a:t>
            </a:r>
            <a:r>
              <a:rPr lang="en-US" dirty="0" err="1" smtClean="0">
                <a:latin typeface="Georgia"/>
                <a:cs typeface="Georgia"/>
              </a:rPr>
              <a:t>ipad.rbth.ru</a:t>
            </a:r>
            <a:r>
              <a:rPr lang="en-US" dirty="0" smtClean="0">
                <a:latin typeface="Georgia"/>
                <a:cs typeface="Georgia"/>
              </a:rPr>
              <a:t>/assets/images/216_155/PhotoXPress_sceince_216.jpg","PosterImageUrl":"society,http://</a:t>
            </a:r>
            <a:r>
              <a:rPr lang="en-US" dirty="0" err="1" smtClean="0">
                <a:latin typeface="Georgia"/>
                <a:cs typeface="Georgia"/>
              </a:rPr>
              <a:t>ipad.rbth.ru</a:t>
            </a:r>
            <a:r>
              <a:rPr lang="en-US" dirty="0" smtClean="0">
                <a:latin typeface="Georgia"/>
                <a:cs typeface="Georgia"/>
              </a:rPr>
              <a:t>/article/16568.xml","PublishDate":null,"Duration":null,"FileSize":null,"Copyright":null,"Author":null,"ShareUrl":null,"Bitrate":0,"Reference":null}</a:t>
            </a:r>
            <a:r>
              <a:rPr lang="en-US" dirty="0">
                <a:latin typeface="Georgia"/>
                <a:cs typeface="Georgi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7570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Documenting 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pic>
        <p:nvPicPr>
          <p:cNvPr id="3" name="Picture 2" descr="jsonExc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0" y="1780652"/>
            <a:ext cx="7473750" cy="411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Documenting JOSN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pic>
        <p:nvPicPr>
          <p:cNvPr id="4" name="Picture 3" descr="jsonD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" y="2328544"/>
            <a:ext cx="8205500" cy="24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C4F6B"/>
                </a:solidFill>
                <a:latin typeface="Georgia"/>
                <a:cs typeface="Georgia"/>
              </a:rPr>
              <a:t>Documenting JSON</a:t>
            </a:r>
            <a:endParaRPr lang="en-US" dirty="0">
              <a:solidFill>
                <a:srgbClr val="1C4F6B"/>
              </a:solidFill>
              <a:latin typeface="Georgia"/>
              <a:cs typeface="Georgia"/>
            </a:endParaRPr>
          </a:p>
        </p:txBody>
      </p:sp>
      <p:pic>
        <p:nvPicPr>
          <p:cNvPr id="3" name="Picture 2" descr="jsonS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711964"/>
            <a:ext cx="6718300" cy="2400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271074"/>
            <a:ext cx="8229600" cy="1855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eorgia"/>
                <a:cs typeface="Georgia"/>
              </a:rPr>
              <a:t>“…</a:t>
            </a:r>
            <a:r>
              <a:rPr lang="en-US" i="1" dirty="0" smtClean="0">
                <a:latin typeface="Georgia"/>
                <a:cs typeface="Georgia"/>
              </a:rPr>
              <a:t>but Name is always required”</a:t>
            </a:r>
          </a:p>
          <a:p>
            <a:pPr marL="0" indent="0">
              <a:buNone/>
            </a:pPr>
            <a:r>
              <a:rPr lang="en-US" i="1" dirty="0" smtClean="0">
                <a:latin typeface="Georgia"/>
                <a:cs typeface="Georgia"/>
              </a:rPr>
              <a:t>“…</a:t>
            </a:r>
            <a:r>
              <a:rPr lang="en-US" i="1" dirty="0" err="1" smtClean="0">
                <a:latin typeface="Georgia"/>
                <a:cs typeface="Georgia"/>
              </a:rPr>
              <a:t>ummm</a:t>
            </a:r>
            <a:r>
              <a:rPr lang="en-US" i="1" dirty="0" smtClean="0">
                <a:latin typeface="Georgia"/>
                <a:cs typeface="Georgia"/>
              </a:rPr>
              <a:t>, and Rank has a max value”</a:t>
            </a:r>
          </a:p>
          <a:p>
            <a:pPr marL="0" indent="0">
              <a:buNone/>
            </a:pPr>
            <a:r>
              <a:rPr lang="en-US" i="1" dirty="0" smtClean="0">
                <a:latin typeface="Georgia"/>
                <a:cs typeface="Georgia"/>
              </a:rPr>
              <a:t>“…also, ‘ID’ cannot be null”</a:t>
            </a:r>
          </a:p>
          <a:p>
            <a:pPr marL="0" indent="0">
              <a:buNone/>
            </a:pPr>
            <a:r>
              <a:rPr lang="en-US" i="1" dirty="0" smtClean="0">
                <a:latin typeface="Georgia"/>
                <a:cs typeface="Georgia"/>
              </a:rPr>
              <a:t>“…I think </a:t>
            </a:r>
            <a:r>
              <a:rPr lang="en-US" i="1" dirty="0" err="1" smtClean="0">
                <a:latin typeface="Georgia"/>
                <a:cs typeface="Georgia"/>
              </a:rPr>
              <a:t>Url</a:t>
            </a:r>
            <a:r>
              <a:rPr lang="en-US" i="1" dirty="0" smtClean="0">
                <a:latin typeface="Georgia"/>
                <a:cs typeface="Georgia"/>
              </a:rPr>
              <a:t> must always follow this pattern”</a:t>
            </a:r>
            <a:endParaRPr lang="en-US" i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643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3327</Words>
  <Application>Microsoft Macintosh PowerPoint</Application>
  <PresentationFormat>On-screen Show (4:3)</PresentationFormat>
  <Paragraphs>289</Paragraphs>
  <Slides>36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JSON Schema.net</vt:lpstr>
      <vt:lpstr>JSON</vt:lpstr>
      <vt:lpstr>JSON</vt:lpstr>
      <vt:lpstr>JSON</vt:lpstr>
      <vt:lpstr>Tigerspike and JSON</vt:lpstr>
      <vt:lpstr>Real JSON</vt:lpstr>
      <vt:lpstr>Documenting JSON</vt:lpstr>
      <vt:lpstr>Documenting JOSN</vt:lpstr>
      <vt:lpstr>Documenting JSON</vt:lpstr>
      <vt:lpstr>Software and JSON</vt:lpstr>
      <vt:lpstr>Solution</vt:lpstr>
      <vt:lpstr>Solution</vt:lpstr>
      <vt:lpstr>Why aren’t they used more?</vt:lpstr>
      <vt:lpstr>Generating Schemas</vt:lpstr>
      <vt:lpstr>IEEE</vt:lpstr>
      <vt:lpstr>What do you need?</vt:lpstr>
      <vt:lpstr>What do you need?</vt:lpstr>
      <vt:lpstr>Demo</vt:lpstr>
      <vt:lpstr>Basic output</vt:lpstr>
      <vt:lpstr>Schema Output</vt:lpstr>
      <vt:lpstr>Edit View</vt:lpstr>
      <vt:lpstr>Demo</vt:lpstr>
      <vt:lpstr>Working with schemas</vt:lpstr>
      <vt:lpstr>Recap</vt:lpstr>
      <vt:lpstr>Input Defaults</vt:lpstr>
      <vt:lpstr>References</vt:lpstr>
      <vt:lpstr>Reference chaining</vt:lpstr>
      <vt:lpstr>Extensions</vt:lpstr>
      <vt:lpstr>Extending references</vt:lpstr>
      <vt:lpstr>Feedback</vt:lpstr>
      <vt:lpstr>Lessons</vt:lpstr>
      <vt:lpstr>Challenges</vt:lpstr>
      <vt:lpstr>PowerPoint Presentation</vt:lpstr>
      <vt:lpstr>Finally</vt:lpstr>
      <vt:lpstr>Questions?</vt:lpstr>
      <vt:lpstr>PowerPoint Presentation</vt:lpstr>
    </vt:vector>
  </TitlesOfParts>
  <Company>Tiger Spike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Schema.net</dc:title>
  <dc:creator>Jack Wootton</dc:creator>
  <cp:lastModifiedBy>Jack Wootton</cp:lastModifiedBy>
  <cp:revision>158</cp:revision>
  <dcterms:created xsi:type="dcterms:W3CDTF">2012-05-01T14:39:42Z</dcterms:created>
  <dcterms:modified xsi:type="dcterms:W3CDTF">2012-05-17T15:14:15Z</dcterms:modified>
</cp:coreProperties>
</file>