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1656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29649419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>
            <a:lvl1pPr defTabSz="584200">
              <a:defRPr sz="8000"/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 defTabSz="584200">
              <a:spcBef>
                <a:spcPts val="0"/>
              </a:spcBef>
              <a:buSzTx/>
              <a:buNone/>
            </a:lvl1pPr>
            <a:lvl2pPr marL="0" indent="228600" algn="ctr" defTabSz="584200">
              <a:spcBef>
                <a:spcPts val="0"/>
              </a:spcBef>
              <a:buSzTx/>
              <a:buNone/>
            </a:lvl2pPr>
            <a:lvl3pPr marL="0" indent="457200" algn="ctr" defTabSz="584200">
              <a:spcBef>
                <a:spcPts val="0"/>
              </a:spcBef>
              <a:buSzTx/>
              <a:buNone/>
            </a:lvl3pPr>
            <a:lvl4pPr marL="0" indent="685800" algn="ctr" defTabSz="584200">
              <a:spcBef>
                <a:spcPts val="0"/>
              </a:spcBef>
              <a:buSzTx/>
              <a:buNone/>
            </a:lvl4pPr>
            <a:lvl5pPr marL="0" indent="914400" algn="ctr" defTabSz="584200">
              <a:spcBef>
                <a:spcPts val="0"/>
              </a:spcBef>
              <a:buSzTx/>
              <a:buNone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Aufzählung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7800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&amp;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8000"/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/>
          <a:lstStyle>
            <a:lvl1pPr marL="444500" indent="-444500" defTabSz="584200">
              <a:spcBef>
                <a:spcPts val="4200"/>
              </a:spcBef>
              <a:defRPr sz="3600"/>
            </a:lvl1pPr>
            <a:lvl2pPr marL="889000" indent="-444500" defTabSz="584200">
              <a:spcBef>
                <a:spcPts val="4200"/>
              </a:spcBef>
              <a:defRPr sz="3600"/>
            </a:lvl2pPr>
            <a:lvl3pPr marL="1333500" indent="-444500" defTabSz="584200">
              <a:spcBef>
                <a:spcPts val="4200"/>
              </a:spcBef>
              <a:defRPr sz="3600"/>
            </a:lvl3pPr>
            <a:lvl4pPr marL="1778000" indent="-444500" defTabSz="584200">
              <a:spcBef>
                <a:spcPts val="4200"/>
              </a:spcBef>
              <a:defRPr sz="3600"/>
            </a:lvl4pPr>
            <a:lvl5pPr marL="2222500" indent="-444500" defTabSz="584200">
              <a:spcBef>
                <a:spcPts val="4200"/>
              </a:spcBef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lIns="0" tIns="0" rIns="0" bIns="0" anchor="b"/>
          <a:lstStyle>
            <a:lvl1pPr defTabSz="584200">
              <a:defRPr sz="8000"/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 defTabSz="584200">
              <a:spcBef>
                <a:spcPts val="0"/>
              </a:spcBef>
              <a:buSzTx/>
              <a:buNone/>
            </a:lvl1pPr>
            <a:lvl2pPr marL="0" indent="228600" algn="ctr" defTabSz="584200">
              <a:spcBef>
                <a:spcPts val="0"/>
              </a:spcBef>
              <a:buSzTx/>
              <a:buNone/>
            </a:lvl2pPr>
            <a:lvl3pPr marL="0" indent="457200" algn="ctr" defTabSz="584200">
              <a:spcBef>
                <a:spcPts val="0"/>
              </a:spcBef>
              <a:buSzTx/>
              <a:buNone/>
            </a:lvl3pPr>
            <a:lvl4pPr marL="0" indent="685800" algn="ctr" defTabSz="584200">
              <a:spcBef>
                <a:spcPts val="0"/>
              </a:spcBef>
              <a:buSzTx/>
              <a:buNone/>
            </a:lvl4pPr>
            <a:lvl5pPr marL="0" indent="914400" algn="ctr" defTabSz="584200">
              <a:spcBef>
                <a:spcPts val="0"/>
              </a:spcBef>
              <a:buSzTx/>
              <a:buNone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8000"/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lIns="0" tIns="0" rIns="0" bIns="0" anchor="b"/>
          <a:lstStyle>
            <a:lvl1pPr defTabSz="584200"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 defTabSz="584200">
              <a:spcBef>
                <a:spcPts val="0"/>
              </a:spcBef>
              <a:buSzTx/>
              <a:buNone/>
            </a:lvl1pPr>
            <a:lvl2pPr marL="0" indent="228600" algn="ctr" defTabSz="584200">
              <a:spcBef>
                <a:spcPts val="0"/>
              </a:spcBef>
              <a:buSzTx/>
              <a:buNone/>
            </a:lvl2pPr>
            <a:lvl3pPr marL="0" indent="457200" algn="ctr" defTabSz="584200">
              <a:spcBef>
                <a:spcPts val="0"/>
              </a:spcBef>
              <a:buSzTx/>
              <a:buNone/>
            </a:lvl3pPr>
            <a:lvl4pPr marL="0" indent="685800" algn="ctr" defTabSz="584200">
              <a:spcBef>
                <a:spcPts val="0"/>
              </a:spcBef>
              <a:buSzTx/>
              <a:buNone/>
            </a:lvl4pPr>
            <a:lvl5pPr marL="0" indent="914400" algn="ctr" defTabSz="584200">
              <a:spcBef>
                <a:spcPts val="0"/>
              </a:spcBef>
              <a:buSzTx/>
              <a:buNone/>
            </a:lvl5pPr>
          </a:lstStyle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8000"/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8000"/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/>
          <a:lstStyle>
            <a:lvl1pPr marL="444500" indent="-444500" defTabSz="584200">
              <a:spcBef>
                <a:spcPts val="1600"/>
              </a:spcBef>
              <a:defRPr sz="3600"/>
            </a:lvl1pPr>
            <a:lvl2pPr marL="889000" indent="-444500" defTabSz="584200">
              <a:spcBef>
                <a:spcPts val="1600"/>
              </a:spcBef>
              <a:defRPr sz="3600"/>
            </a:lvl2pPr>
            <a:lvl3pPr marL="1333500" indent="-444500" defTabSz="584200">
              <a:spcBef>
                <a:spcPts val="1600"/>
              </a:spcBef>
              <a:defRPr sz="3600"/>
            </a:lvl3pPr>
            <a:lvl4pPr marL="1778000" indent="-444500" defTabSz="584200">
              <a:spcBef>
                <a:spcPts val="1600"/>
              </a:spcBef>
              <a:defRPr sz="3600"/>
            </a:lvl4pPr>
            <a:lvl5pPr marL="2222500" indent="-444500" defTabSz="584200">
              <a:spcBef>
                <a:spcPts val="1600"/>
              </a:spcBef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defTabSz="584200">
              <a:defRPr sz="8000"/>
            </a:lvl1pPr>
          </a:lstStyle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/>
          <a:lstStyle>
            <a:lvl1pPr marL="342900" indent="-342900" defTabSz="584200">
              <a:spcBef>
                <a:spcPts val="1600"/>
              </a:spcBef>
              <a:defRPr sz="2800"/>
            </a:lvl1pPr>
            <a:lvl2pPr marL="685800" indent="-342900" defTabSz="584200">
              <a:spcBef>
                <a:spcPts val="1600"/>
              </a:spcBef>
              <a:defRPr sz="2800"/>
            </a:lvl2pPr>
            <a:lvl3pPr marL="1028700" indent="-342900" defTabSz="584200">
              <a:spcBef>
                <a:spcPts val="1600"/>
              </a:spcBef>
              <a:defRPr sz="2800"/>
            </a:lvl3pPr>
            <a:lvl4pPr marL="1371600" indent="-342900" defTabSz="584200">
              <a:spcBef>
                <a:spcPts val="1600"/>
              </a:spcBef>
              <a:defRPr sz="2800"/>
            </a:lvl4pPr>
            <a:lvl5pPr marL="1714500" indent="-342900" defTabSz="584200">
              <a:spcBef>
                <a:spcPts val="1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/>
          <a:lstStyle>
            <a:lvl1pPr marL="444500" indent="-444500" defTabSz="584200">
              <a:spcBef>
                <a:spcPts val="1600"/>
              </a:spcBef>
              <a:defRPr sz="3600"/>
            </a:lvl1pPr>
            <a:lvl2pPr marL="889000" indent="-444500" defTabSz="584200">
              <a:spcBef>
                <a:spcPts val="1600"/>
              </a:spcBef>
              <a:defRPr sz="3600"/>
            </a:lvl2pPr>
            <a:lvl3pPr marL="1333500" indent="-444500" defTabSz="584200">
              <a:spcBef>
                <a:spcPts val="1600"/>
              </a:spcBef>
              <a:defRPr sz="3600"/>
            </a:lvl3pPr>
            <a:lvl4pPr marL="1778000" indent="-444500" defTabSz="584200">
              <a:spcBef>
                <a:spcPts val="1600"/>
              </a:spcBef>
              <a:defRPr sz="3600"/>
            </a:lvl4pPr>
            <a:lvl5pPr marL="2222500" indent="-444500" defTabSz="584200">
              <a:spcBef>
                <a:spcPts val="1600"/>
              </a:spcBef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00853" y="1727199"/>
            <a:ext cx="11203094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normAutofit/>
          </a:bodyPr>
          <a:lstStyle/>
          <a:p>
            <a:pPr lvl="0">
              <a:defRPr sz="1800"/>
            </a:pPr>
            <a:r>
              <a:rPr sz="78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00853" y="2946399"/>
            <a:ext cx="5337388" cy="49106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norm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52590" y="8195733"/>
            <a:ext cx="292846" cy="295488"/>
          </a:xfrm>
          <a:prstGeom prst="rect">
            <a:avLst/>
          </a:prstGeom>
          <a:ln w="12700">
            <a:miter lim="400000"/>
          </a:ln>
        </p:spPr>
        <p:txBody>
          <a:bodyPr wrap="none" lIns="27093" tIns="27093" rIns="27093" bIns="27093">
            <a:spAutoFit/>
          </a:bodyPr>
          <a:lstStyle>
            <a:lvl1pPr defTabSz="825500">
              <a:defRPr sz="16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xmlns:p14="http://schemas.microsoft.com/office/powerpoint/2010/main" spd="med"/>
  <p:txStyles>
    <p:titleStyle>
      <a:lvl1pPr algn="ctr" defTabSz="825500">
        <a:defRPr sz="7800"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7800"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7800"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7800"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7800"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7800"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7800"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7800"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7800">
          <a:latin typeface="+mn-lt"/>
          <a:ea typeface="+mn-ea"/>
          <a:cs typeface="+mn-cs"/>
          <a:sym typeface="Helvetica Light"/>
        </a:defRPr>
      </a:lvl9pPr>
    </p:titleStyle>
    <p:bodyStyle>
      <a:lvl1pPr marL="397368" indent="-397368" defTabSz="825500">
        <a:spcBef>
          <a:spcPts val="4500"/>
        </a:spcBef>
        <a:buSzPct val="75000"/>
        <a:buChar char="•"/>
        <a:defRPr sz="3200">
          <a:latin typeface="+mn-lt"/>
          <a:ea typeface="+mn-ea"/>
          <a:cs typeface="+mn-cs"/>
          <a:sym typeface="Helvetica Light"/>
        </a:defRPr>
      </a:lvl1pPr>
      <a:lvl2pPr marL="956168" indent="-397368" defTabSz="825500">
        <a:spcBef>
          <a:spcPts val="4500"/>
        </a:spcBef>
        <a:buSzPct val="75000"/>
        <a:buChar char="•"/>
        <a:defRPr sz="3200">
          <a:latin typeface="+mn-lt"/>
          <a:ea typeface="+mn-ea"/>
          <a:cs typeface="+mn-cs"/>
          <a:sym typeface="Helvetica Light"/>
        </a:defRPr>
      </a:lvl2pPr>
      <a:lvl3pPr marL="1514968" indent="-397368" defTabSz="825500">
        <a:spcBef>
          <a:spcPts val="4500"/>
        </a:spcBef>
        <a:buSzPct val="75000"/>
        <a:buChar char="•"/>
        <a:defRPr sz="3200">
          <a:latin typeface="+mn-lt"/>
          <a:ea typeface="+mn-ea"/>
          <a:cs typeface="+mn-cs"/>
          <a:sym typeface="Helvetica Light"/>
        </a:defRPr>
      </a:lvl3pPr>
      <a:lvl4pPr marL="2073768" indent="-397368" defTabSz="825500">
        <a:spcBef>
          <a:spcPts val="4500"/>
        </a:spcBef>
        <a:buSzPct val="75000"/>
        <a:buChar char="•"/>
        <a:defRPr sz="3200">
          <a:latin typeface="+mn-lt"/>
          <a:ea typeface="+mn-ea"/>
          <a:cs typeface="+mn-cs"/>
          <a:sym typeface="Helvetica Light"/>
        </a:defRPr>
      </a:lvl4pPr>
      <a:lvl5pPr marL="2632568" indent="-397368" defTabSz="825500">
        <a:spcBef>
          <a:spcPts val="4500"/>
        </a:spcBef>
        <a:buSzPct val="75000"/>
        <a:buChar char="•"/>
        <a:defRPr sz="3200">
          <a:latin typeface="+mn-lt"/>
          <a:ea typeface="+mn-ea"/>
          <a:cs typeface="+mn-cs"/>
          <a:sym typeface="Helvetica Light"/>
        </a:defRPr>
      </a:lvl5pPr>
      <a:lvl6pPr marL="3191368" indent="-397368" defTabSz="825500">
        <a:spcBef>
          <a:spcPts val="4500"/>
        </a:spcBef>
        <a:buSzPct val="75000"/>
        <a:buChar char="•"/>
        <a:defRPr sz="3200">
          <a:latin typeface="+mn-lt"/>
          <a:ea typeface="+mn-ea"/>
          <a:cs typeface="+mn-cs"/>
          <a:sym typeface="Helvetica Light"/>
        </a:defRPr>
      </a:lvl6pPr>
      <a:lvl7pPr marL="3750168" indent="-397368" defTabSz="825500">
        <a:spcBef>
          <a:spcPts val="4500"/>
        </a:spcBef>
        <a:buSzPct val="75000"/>
        <a:buChar char="•"/>
        <a:defRPr sz="3200">
          <a:latin typeface="+mn-lt"/>
          <a:ea typeface="+mn-ea"/>
          <a:cs typeface="+mn-cs"/>
          <a:sym typeface="Helvetica Light"/>
        </a:defRPr>
      </a:lvl7pPr>
      <a:lvl8pPr marL="4308968" indent="-397368" defTabSz="825500">
        <a:spcBef>
          <a:spcPts val="4500"/>
        </a:spcBef>
        <a:buSzPct val="75000"/>
        <a:buChar char="•"/>
        <a:defRPr sz="3200">
          <a:latin typeface="+mn-lt"/>
          <a:ea typeface="+mn-ea"/>
          <a:cs typeface="+mn-cs"/>
          <a:sym typeface="Helvetica Light"/>
        </a:defRPr>
      </a:lvl8pPr>
      <a:lvl9pPr marL="4867768" indent="-397368" defTabSz="825500">
        <a:spcBef>
          <a:spcPts val="4500"/>
        </a:spcBef>
        <a:buSzPct val="75000"/>
        <a:buChar char="•"/>
        <a:defRPr sz="3200"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6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etf@trammell.ch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pud@ietf.org" TargetMode="External"/><Relationship Id="rId4" Type="http://schemas.openxmlformats.org/officeDocument/2006/relationships/hyperlink" Target="mailto:taps@ietf.org" TargetMode="External"/><Relationship Id="rId5" Type="http://schemas.openxmlformats.org/officeDocument/2006/relationships/hyperlink" Target="mailto:stackevo@iab.org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mailto:hops@ietf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iab.org/activities/workshops/sem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 defTabSz="327152">
              <a:defRPr sz="1800"/>
            </a:pPr>
            <a:r>
              <a:rPr sz="4480" dirty="0">
                <a:latin typeface="Calibri"/>
                <a:cs typeface="Calibri"/>
              </a:rPr>
              <a:t>IAB Workshop on </a:t>
            </a:r>
          </a:p>
          <a:p>
            <a:pPr lvl="0" defTabSz="327152">
              <a:defRPr sz="1800"/>
            </a:pPr>
            <a:r>
              <a:rPr sz="5936" dirty="0">
                <a:latin typeface="Calibri"/>
                <a:cs typeface="Calibri"/>
              </a:rPr>
              <a:t>Stack Evolution in a </a:t>
            </a:r>
            <a:br>
              <a:rPr sz="5936" dirty="0">
                <a:latin typeface="Calibri"/>
                <a:cs typeface="Calibri"/>
              </a:rPr>
            </a:br>
            <a:r>
              <a:rPr sz="5936" dirty="0">
                <a:latin typeface="Calibri"/>
                <a:cs typeface="Calibri"/>
              </a:rPr>
              <a:t>Middlebox Internet (SEMI)</a:t>
            </a:r>
          </a:p>
          <a:p>
            <a:pPr lvl="0" defTabSz="327152">
              <a:defRPr sz="1800"/>
            </a:pPr>
            <a:r>
              <a:rPr sz="4480" dirty="0">
                <a:latin typeface="Calibri"/>
                <a:cs typeface="Calibri"/>
              </a:rPr>
              <a:t>26-27 January 2015, Zurich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1270000" y="58547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dirty="0">
                <a:latin typeface="Calibri"/>
                <a:cs typeface="Calibri"/>
              </a:rPr>
              <a:t>IETF 92 Technical Plenary Report, 23 March 2015, Dallas</a:t>
            </a:r>
          </a:p>
          <a:p>
            <a:pPr lvl="0">
              <a:defRPr sz="1800"/>
            </a:pPr>
            <a:r>
              <a:rPr sz="3200" dirty="0">
                <a:latin typeface="Calibri"/>
                <a:cs typeface="Calibri"/>
              </a:rPr>
              <a:t>Brian Trammell &lt;</a:t>
            </a:r>
            <a:r>
              <a:rPr sz="3200" u="sng" dirty="0">
                <a:latin typeface="Calibri"/>
                <a:cs typeface="Calibri"/>
                <a:hlinkClick r:id="rId2"/>
              </a:rPr>
              <a:t>ietf@trammell.ch</a:t>
            </a:r>
            <a:r>
              <a:rPr sz="3200" dirty="0">
                <a:latin typeface="Calibri"/>
                <a:cs typeface="Calibri"/>
              </a:rP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>
                <a:latin typeface="Calibri"/>
                <a:cs typeface="Calibri"/>
              </a:rPr>
              <a:t>Further Discussion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 dirty="0">
                <a:latin typeface="Calibri"/>
                <a:cs typeface="Calibri"/>
              </a:rPr>
              <a:t>Middlebox measurement issues </a:t>
            </a:r>
            <a:br>
              <a:rPr sz="3600" dirty="0">
                <a:latin typeface="Calibri"/>
                <a:cs typeface="Calibri"/>
              </a:rPr>
            </a:br>
            <a:r>
              <a:rPr sz="3600" dirty="0">
                <a:latin typeface="Calibri"/>
                <a:cs typeface="Calibri"/>
              </a:rPr>
              <a:t>(“How Ossified is the Protocol Stack”): </a:t>
            </a:r>
            <a:r>
              <a:rPr lang="en-US" sz="3600" dirty="0" smtClean="0">
                <a:latin typeface="Calibri"/>
                <a:cs typeface="Calibri"/>
              </a:rPr>
              <a:t/>
            </a:r>
            <a:br>
              <a:rPr lang="en-US" sz="3600" dirty="0" smtClean="0">
                <a:latin typeface="Calibri"/>
                <a:cs typeface="Calibri"/>
              </a:rPr>
            </a:br>
            <a:r>
              <a:rPr sz="3600" u="sng" dirty="0" smtClean="0">
                <a:latin typeface="Calibri"/>
                <a:cs typeface="Calibri"/>
                <a:hlinkClick r:id="rId2"/>
              </a:rPr>
              <a:t>hops</a:t>
            </a:r>
            <a:r>
              <a:rPr sz="3600" u="sng" dirty="0">
                <a:latin typeface="Calibri"/>
                <a:cs typeface="Calibri"/>
                <a:hlinkClick r:id="rId2"/>
              </a:rPr>
              <a:t>@ietf.org</a:t>
            </a:r>
            <a:endParaRPr sz="3600" dirty="0">
              <a:latin typeface="Calibri"/>
              <a:cs typeface="Calibri"/>
            </a:endParaRPr>
          </a:p>
          <a:p>
            <a:pPr lvl="0">
              <a:defRPr sz="1800"/>
            </a:pPr>
            <a:r>
              <a:rPr sz="3600" dirty="0">
                <a:latin typeface="Calibri"/>
                <a:cs typeface="Calibri"/>
              </a:rPr>
              <a:t>Substrate Protocol for User </a:t>
            </a:r>
            <a:r>
              <a:rPr sz="3600" dirty="0" smtClean="0">
                <a:latin typeface="Calibri"/>
                <a:cs typeface="Calibri"/>
              </a:rPr>
              <a:t>Datagrams</a:t>
            </a:r>
            <a:r>
              <a:rPr lang="en-US" sz="3600" dirty="0" smtClean="0">
                <a:latin typeface="Calibri"/>
                <a:cs typeface="Calibri"/>
              </a:rPr>
              <a:t/>
            </a:r>
            <a:br>
              <a:rPr lang="en-US" sz="3600" dirty="0" smtClean="0">
                <a:latin typeface="Calibri"/>
                <a:cs typeface="Calibri"/>
              </a:rPr>
            </a:br>
            <a:r>
              <a:rPr sz="3600" u="sng" dirty="0" smtClean="0">
                <a:latin typeface="Calibri"/>
                <a:cs typeface="Calibri"/>
                <a:hlinkClick r:id="rId3"/>
              </a:rPr>
              <a:t>spud</a:t>
            </a:r>
            <a:r>
              <a:rPr sz="3600" u="sng" dirty="0">
                <a:latin typeface="Calibri"/>
                <a:cs typeface="Calibri"/>
                <a:hlinkClick r:id="rId3"/>
              </a:rPr>
              <a:t>@ietf.org</a:t>
            </a:r>
            <a:endParaRPr sz="3600" dirty="0">
              <a:latin typeface="Calibri"/>
              <a:cs typeface="Calibri"/>
            </a:endParaRPr>
          </a:p>
          <a:p>
            <a:pPr lvl="0">
              <a:defRPr sz="1800"/>
            </a:pPr>
            <a:r>
              <a:rPr sz="3600" dirty="0">
                <a:latin typeface="Calibri"/>
                <a:cs typeface="Calibri"/>
              </a:rPr>
              <a:t>Transport Services WG</a:t>
            </a:r>
            <a:br>
              <a:rPr sz="3600" dirty="0">
                <a:latin typeface="Calibri"/>
                <a:cs typeface="Calibri"/>
              </a:rPr>
            </a:br>
            <a:r>
              <a:rPr sz="3600" u="sng" dirty="0">
                <a:latin typeface="Calibri"/>
                <a:cs typeface="Calibri"/>
                <a:hlinkClick r:id="rId4"/>
              </a:rPr>
              <a:t>taps@ietf.org</a:t>
            </a:r>
            <a:endParaRPr sz="3600" dirty="0">
              <a:latin typeface="Calibri"/>
              <a:cs typeface="Calibri"/>
            </a:endParaRPr>
          </a:p>
          <a:p>
            <a:pPr lvl="0">
              <a:defRPr sz="1800"/>
            </a:pPr>
            <a:r>
              <a:rPr sz="3600" dirty="0">
                <a:latin typeface="Calibri"/>
                <a:cs typeface="Calibri"/>
              </a:rPr>
              <a:t>Other future work</a:t>
            </a:r>
            <a:br>
              <a:rPr sz="3600" dirty="0">
                <a:latin typeface="Calibri"/>
                <a:cs typeface="Calibri"/>
              </a:rPr>
            </a:br>
            <a:r>
              <a:rPr sz="3600" u="sng" dirty="0">
                <a:latin typeface="Calibri"/>
                <a:cs typeface="Calibri"/>
                <a:hlinkClick r:id="rId5"/>
              </a:rPr>
              <a:t>stackevo@iab.org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>
                <a:latin typeface="Calibri"/>
                <a:cs typeface="Calibri"/>
              </a:rPr>
              <a:t>Background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270" lvl="0" indent="-382270" defTabSz="502412">
              <a:spcBef>
                <a:spcPts val="1300"/>
              </a:spcBef>
              <a:defRPr sz="1800"/>
            </a:pPr>
            <a:r>
              <a:rPr sz="3096" dirty="0">
                <a:latin typeface="Calibri"/>
                <a:cs typeface="Calibri"/>
              </a:rPr>
              <a:t>IAB IP Stack Evolution Program currently focuses on two broad areas:</a:t>
            </a:r>
          </a:p>
          <a:p>
            <a:pPr marL="764540" lvl="1" indent="-382270" defTabSz="502412">
              <a:spcBef>
                <a:spcPts val="1300"/>
              </a:spcBef>
              <a:defRPr sz="1800"/>
            </a:pPr>
            <a:r>
              <a:rPr sz="3096" dirty="0">
                <a:latin typeface="Calibri"/>
                <a:cs typeface="Calibri"/>
              </a:rPr>
              <a:t>evolution of interfaces to transport and network-layer services beyond </a:t>
            </a:r>
            <a:r>
              <a:rPr sz="3096" dirty="0">
                <a:latin typeface="Calibri"/>
                <a:ea typeface="Inconsolata"/>
                <a:cs typeface="Calibri"/>
                <a:sym typeface="Inconsolata"/>
              </a:rPr>
              <a:t>SOCK_STREAM</a:t>
            </a:r>
            <a:r>
              <a:rPr sz="3096" dirty="0">
                <a:latin typeface="Calibri"/>
                <a:cs typeface="Calibri"/>
              </a:rPr>
              <a:t> and </a:t>
            </a:r>
            <a:r>
              <a:rPr sz="3096" dirty="0">
                <a:latin typeface="Calibri"/>
                <a:ea typeface="Inconsolata"/>
                <a:cs typeface="Calibri"/>
                <a:sym typeface="Inconsolata"/>
              </a:rPr>
              <a:t>SOCK_DGRAM</a:t>
            </a:r>
            <a:endParaRPr sz="3096" dirty="0">
              <a:latin typeface="Calibri"/>
              <a:cs typeface="Calibri"/>
            </a:endParaRPr>
          </a:p>
          <a:p>
            <a:pPr marL="764540" lvl="1" indent="-382270" defTabSz="502412">
              <a:spcBef>
                <a:spcPts val="1300"/>
              </a:spcBef>
              <a:defRPr sz="1800"/>
            </a:pPr>
            <a:r>
              <a:rPr sz="3096" dirty="0">
                <a:latin typeface="Calibri"/>
                <a:cs typeface="Calibri"/>
              </a:rPr>
              <a:t>Improving path transparency in the presence of firewalls and middleboxes.</a:t>
            </a:r>
          </a:p>
          <a:p>
            <a:pPr marL="382270" lvl="0" indent="-382270" defTabSz="502412">
              <a:spcBef>
                <a:spcPts val="1300"/>
              </a:spcBef>
              <a:defRPr sz="1800"/>
            </a:pPr>
            <a:r>
              <a:rPr sz="3096" dirty="0">
                <a:latin typeface="Calibri"/>
                <a:cs typeface="Calibri"/>
              </a:rPr>
              <a:t>Follows the IAB’s interest in general issues of protocol evolution (RFC 5218, ITAT workshop)</a:t>
            </a:r>
          </a:p>
          <a:p>
            <a:pPr marL="382270" lvl="0" indent="-382270" defTabSz="502412">
              <a:spcBef>
                <a:spcPts val="1300"/>
              </a:spcBef>
              <a:defRPr sz="1800"/>
            </a:pPr>
            <a:r>
              <a:rPr sz="3096" dirty="0">
                <a:latin typeface="Calibri"/>
                <a:cs typeface="Calibri"/>
              </a:rPr>
              <a:t>Within the program, the IAB convened a workshop in January to discuss ossification of the transport layer… </a:t>
            </a:r>
          </a:p>
          <a:p>
            <a:pPr marL="764540" lvl="1" indent="-382270" defTabSz="502412">
              <a:spcBef>
                <a:spcPts val="1300"/>
              </a:spcBef>
              <a:defRPr sz="1800"/>
            </a:pPr>
            <a:r>
              <a:rPr sz="3096" dirty="0">
                <a:latin typeface="Calibri"/>
                <a:cs typeface="Calibri"/>
              </a:rPr>
              <a:t>…and how to fix it for emerging applications (e.g. rtcweb)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>
                <a:latin typeface="Calibri"/>
                <a:cs typeface="Calibri"/>
              </a:rPr>
              <a:t>Why now?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659570" cy="6286500"/>
          </a:xfrm>
          <a:prstGeom prst="rect">
            <a:avLst/>
          </a:prstGeom>
        </p:spPr>
        <p:txBody>
          <a:bodyPr/>
          <a:lstStyle/>
          <a:p>
            <a:pPr marL="449286" lvl="0" indent="-449286" defTabSz="426466">
              <a:spcBef>
                <a:spcPts val="1300"/>
              </a:spcBef>
              <a:buSzPct val="100000"/>
              <a:buAutoNum type="arabicPeriod"/>
              <a:defRPr sz="1800"/>
            </a:pPr>
            <a:r>
              <a:rPr sz="2628" dirty="0">
                <a:latin typeface="Calibri"/>
                <a:cs typeface="Calibri"/>
              </a:rPr>
              <a:t>new energy in the IETF: </a:t>
            </a:r>
          </a:p>
          <a:p>
            <a:pPr marL="784469" lvl="1" indent="-320919" defTabSz="426466">
              <a:spcBef>
                <a:spcPts val="1300"/>
              </a:spcBef>
              <a:defRPr sz="1800"/>
            </a:pPr>
            <a:r>
              <a:rPr sz="2628" dirty="0">
                <a:latin typeface="Calibri"/>
                <a:cs typeface="Calibri"/>
              </a:rPr>
              <a:t>work which requires flexibility we don't appear to have (RTCWEB, TCPINC) </a:t>
            </a:r>
          </a:p>
          <a:p>
            <a:pPr marL="784469" lvl="1" indent="-320919" defTabSz="426466">
              <a:spcBef>
                <a:spcPts val="1300"/>
              </a:spcBef>
              <a:defRPr sz="1800"/>
            </a:pPr>
            <a:r>
              <a:rPr sz="2628" dirty="0">
                <a:latin typeface="Calibri"/>
                <a:cs typeface="Calibri"/>
              </a:rPr>
              <a:t>work to provide that flexibility at the interface (TAPS)</a:t>
            </a:r>
          </a:p>
          <a:p>
            <a:pPr marL="449286" lvl="0" indent="-449286" defTabSz="426466">
              <a:spcBef>
                <a:spcPts val="1300"/>
              </a:spcBef>
              <a:buSzPct val="100000"/>
              <a:buAutoNum type="arabicPeriod" startAt="2"/>
              <a:defRPr sz="1800"/>
            </a:pPr>
            <a:r>
              <a:rPr sz="2628" dirty="0">
                <a:latin typeface="Calibri"/>
                <a:cs typeface="Calibri"/>
              </a:rPr>
              <a:t>pressure created by increasing deployment of encryption:</a:t>
            </a:r>
          </a:p>
          <a:p>
            <a:pPr marL="784469" lvl="1" indent="-320919" defTabSz="426466">
              <a:spcBef>
                <a:spcPts val="1300"/>
              </a:spcBef>
              <a:defRPr sz="1800"/>
            </a:pPr>
            <a:r>
              <a:rPr sz="2628" dirty="0">
                <a:latin typeface="Calibri"/>
                <a:cs typeface="Calibri"/>
              </a:rPr>
              <a:t>"Everything over TLS" will brick lots of deployed middleboxes </a:t>
            </a:r>
          </a:p>
          <a:p>
            <a:pPr marL="784469" lvl="1" indent="-320919" defTabSz="426466">
              <a:spcBef>
                <a:spcPts val="1300"/>
              </a:spcBef>
              <a:defRPr sz="1800"/>
            </a:pPr>
            <a:r>
              <a:rPr sz="2628" dirty="0">
                <a:latin typeface="Calibri"/>
                <a:cs typeface="Calibri"/>
              </a:rPr>
              <a:t>Opportunity to strike a balance between endpoint and midpoint requirements.</a:t>
            </a:r>
          </a:p>
        </p:txBody>
      </p:sp>
      <p:grpSp>
        <p:nvGrpSpPr>
          <p:cNvPr id="50" name="Group 50"/>
          <p:cNvGrpSpPr/>
          <p:nvPr/>
        </p:nvGrpSpPr>
        <p:grpSpPr>
          <a:xfrm>
            <a:off x="6717876" y="2758683"/>
            <a:ext cx="4678364" cy="4004496"/>
            <a:chOff x="-50800" y="-38100"/>
            <a:chExt cx="4678362" cy="4004495"/>
          </a:xfrm>
        </p:grpSpPr>
        <p:pic>
          <p:nvPicPr>
            <p:cNvPr id="49" name="tumblr_nev0vvfmmv1u3rdxro1_1280.jp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576763" cy="383939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8" name="Picture 47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50800" y="-38100"/>
              <a:ext cx="4678363" cy="4004496"/>
            </a:xfrm>
            <a:prstGeom prst="rect">
              <a:avLst/>
            </a:prstGeom>
            <a:effectLst/>
          </p:spPr>
        </p:pic>
      </p:grpSp>
      <p:grpSp>
        <p:nvGrpSpPr>
          <p:cNvPr id="53" name="Group 53"/>
          <p:cNvGrpSpPr/>
          <p:nvPr/>
        </p:nvGrpSpPr>
        <p:grpSpPr>
          <a:xfrm>
            <a:off x="7359496" y="4893918"/>
            <a:ext cx="5158365" cy="4004496"/>
            <a:chOff x="-50800" y="-38100"/>
            <a:chExt cx="5158364" cy="4004495"/>
          </a:xfrm>
        </p:grpSpPr>
        <p:pic>
          <p:nvPicPr>
            <p:cNvPr id="52" name="tumblr_neuq4mt1ul1u3rdxro1_1280.jp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056765" cy="383939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51" name="Picture 50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50800" y="-38100"/>
              <a:ext cx="5158365" cy="400449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1" build="p" bldLvl="5" animBg="1" advAuto="0"/>
      <p:bldP spid="50" grpId="2" animBg="1" advAuto="0"/>
      <p:bldP spid="53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>
                <a:latin typeface="Calibri"/>
                <a:cs typeface="Calibri"/>
              </a:rPr>
              <a:t>Workshop Positions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lvl="0" indent="-400050" defTabSz="525779">
              <a:spcBef>
                <a:spcPts val="1400"/>
              </a:spcBef>
              <a:defRPr sz="1800"/>
            </a:pPr>
            <a:r>
              <a:rPr sz="3239" dirty="0">
                <a:latin typeface="Calibri"/>
                <a:cs typeface="Calibri"/>
              </a:rPr>
              <a:t>20 position papers accepted, 38 invitations sent.</a:t>
            </a:r>
          </a:p>
          <a:p>
            <a:pPr marL="400050" lvl="0" indent="-400050" defTabSz="525779">
              <a:spcBef>
                <a:spcPts val="1400"/>
              </a:spcBef>
              <a:defRPr sz="1800"/>
            </a:pPr>
            <a:r>
              <a:rPr sz="3239" dirty="0">
                <a:latin typeface="Calibri"/>
                <a:cs typeface="Calibri"/>
              </a:rPr>
              <a:t>Stated goals of participants included:</a:t>
            </a:r>
          </a:p>
          <a:p>
            <a:pPr marL="800100" lvl="1" indent="-400050" defTabSz="525779">
              <a:spcBef>
                <a:spcPts val="1400"/>
              </a:spcBef>
              <a:defRPr sz="1800"/>
            </a:pPr>
            <a:r>
              <a:rPr sz="3239" dirty="0">
                <a:latin typeface="Calibri"/>
                <a:cs typeface="Calibri"/>
              </a:rPr>
              <a:t>deeper understanding of architecture and incentives, </a:t>
            </a:r>
          </a:p>
          <a:p>
            <a:pPr marL="800100" lvl="1" indent="-400050" defTabSz="525779">
              <a:spcBef>
                <a:spcPts val="1400"/>
              </a:spcBef>
              <a:defRPr sz="1800"/>
            </a:pPr>
            <a:r>
              <a:rPr sz="3239" dirty="0">
                <a:latin typeface="Calibri"/>
                <a:cs typeface="Calibri"/>
              </a:rPr>
              <a:t>broadening of transport interfaces</a:t>
            </a:r>
          </a:p>
          <a:p>
            <a:pPr marL="800100" lvl="1" indent="-400050" defTabSz="525779">
              <a:spcBef>
                <a:spcPts val="1400"/>
              </a:spcBef>
              <a:defRPr sz="1800"/>
            </a:pPr>
            <a:r>
              <a:rPr sz="3239" dirty="0">
                <a:latin typeface="Calibri"/>
                <a:cs typeface="Calibri"/>
              </a:rPr>
              <a:t>further research and community education on the issue</a:t>
            </a:r>
          </a:p>
          <a:p>
            <a:pPr marL="800100" lvl="1" indent="-400050" defTabSz="525779">
              <a:spcBef>
                <a:spcPts val="1400"/>
              </a:spcBef>
              <a:defRPr sz="1800"/>
            </a:pPr>
            <a:r>
              <a:rPr sz="3239" dirty="0">
                <a:latin typeface="Calibri"/>
                <a:cs typeface="Calibri"/>
              </a:rPr>
              <a:t>definition of middlebox cooperation approaches.</a:t>
            </a:r>
          </a:p>
          <a:p>
            <a:pPr marL="400050" lvl="0" indent="-400050" defTabSz="525779">
              <a:spcBef>
                <a:spcPts val="1400"/>
              </a:spcBef>
              <a:defRPr sz="1800"/>
            </a:pPr>
            <a:r>
              <a:rPr sz="3239" dirty="0">
                <a:latin typeface="Calibri"/>
                <a:cs typeface="Calibri"/>
              </a:rPr>
              <a:t>On transport evolution, there were two camps:</a:t>
            </a:r>
          </a:p>
          <a:p>
            <a:pPr marL="800100" lvl="1" indent="-400050" defTabSz="525779">
              <a:spcBef>
                <a:spcPts val="1400"/>
              </a:spcBef>
              <a:defRPr sz="1800"/>
            </a:pPr>
            <a:r>
              <a:rPr sz="3239" dirty="0">
                <a:latin typeface="Calibri"/>
                <a:cs typeface="Calibri"/>
              </a:rPr>
              <a:t>“TCP is broken, burn it to the ground and start over”</a:t>
            </a:r>
          </a:p>
          <a:p>
            <a:pPr marL="800100" lvl="1" indent="-400050" defTabSz="525779">
              <a:spcBef>
                <a:spcPts val="1400"/>
              </a:spcBef>
              <a:defRPr sz="1800"/>
            </a:pPr>
            <a:r>
              <a:rPr sz="3239" dirty="0">
                <a:latin typeface="Calibri"/>
                <a:cs typeface="Calibri"/>
              </a:rPr>
              <a:t>“Long live TCP!”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>
                <a:latin typeface="Calibri"/>
                <a:cs typeface="Calibri"/>
              </a:rPr>
              <a:t>Identified Goals</a:t>
            </a:r>
          </a:p>
        </p:txBody>
      </p:sp>
      <p:sp>
        <p:nvSpPr>
          <p:cNvPr id="59" name="Shape 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lvl="0" indent="-360045" defTabSz="473201">
              <a:spcBef>
                <a:spcPts val="1200"/>
              </a:spcBef>
              <a:defRPr sz="1800"/>
            </a:pPr>
            <a:r>
              <a:rPr sz="2916" dirty="0">
                <a:latin typeface="Calibri"/>
                <a:cs typeface="Calibri"/>
              </a:rPr>
              <a:t>Future work (WG/RG) on middlebox cooperation (protocol/functionality/etc.), including:</a:t>
            </a:r>
          </a:p>
          <a:p>
            <a:pPr marL="720090" lvl="1" indent="-360045" defTabSz="473201">
              <a:spcBef>
                <a:spcPts val="1200"/>
              </a:spcBef>
              <a:defRPr sz="1800"/>
            </a:pPr>
            <a:r>
              <a:rPr sz="2916" dirty="0">
                <a:latin typeface="Calibri"/>
                <a:cs typeface="Calibri"/>
              </a:rPr>
              <a:t>mechanisms for detection of path characteristics</a:t>
            </a:r>
          </a:p>
          <a:p>
            <a:pPr marL="720090" lvl="1" indent="-360045" defTabSz="473201">
              <a:spcBef>
                <a:spcPts val="1200"/>
              </a:spcBef>
              <a:defRPr sz="1800"/>
            </a:pPr>
            <a:r>
              <a:rPr sz="2916" dirty="0">
                <a:latin typeface="Calibri"/>
                <a:cs typeface="Calibri"/>
              </a:rPr>
              <a:t>measurement for path impairment detection and troubleshooting</a:t>
            </a:r>
          </a:p>
          <a:p>
            <a:pPr marL="360045" lvl="0" indent="-360045" defTabSz="473201">
              <a:spcBef>
                <a:spcPts val="1200"/>
              </a:spcBef>
              <a:defRPr sz="1800"/>
            </a:pPr>
            <a:r>
              <a:rPr sz="2916" dirty="0">
                <a:latin typeface="Calibri"/>
                <a:cs typeface="Calibri"/>
              </a:rPr>
              <a:t>Better understanding of how transport should/must evolve, including applicability of present transports to specific use cases.</a:t>
            </a:r>
          </a:p>
          <a:p>
            <a:pPr marL="360045" lvl="0" indent="-360045" defTabSz="473201">
              <a:spcBef>
                <a:spcPts val="1200"/>
              </a:spcBef>
              <a:defRPr sz="1800"/>
            </a:pPr>
            <a:r>
              <a:rPr sz="2916" dirty="0">
                <a:latin typeface="Calibri"/>
                <a:cs typeface="Calibri"/>
              </a:rPr>
              <a:t>Interface improvement: expose more to applications about transport (in the right way)</a:t>
            </a:r>
          </a:p>
          <a:p>
            <a:pPr marL="360045" lvl="0" indent="-360045" defTabSz="473201">
              <a:spcBef>
                <a:spcPts val="1200"/>
              </a:spcBef>
              <a:defRPr sz="1800"/>
            </a:pPr>
            <a:r>
              <a:rPr sz="2916" dirty="0">
                <a:latin typeface="Calibri"/>
                <a:cs typeface="Calibri"/>
              </a:rPr>
              <a:t>Identify trust issues and deployment incentives in cooperation and evolution approaches (this is hard)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1" build="p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>
                <a:latin typeface="Calibri"/>
                <a:cs typeface="Calibri"/>
              </a:rPr>
              <a:t>Outcome: Measurement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5609" lvl="0" indent="-435609" defTabSz="572516">
              <a:spcBef>
                <a:spcPts val="1500"/>
              </a:spcBef>
              <a:defRPr sz="1800"/>
            </a:pPr>
            <a:r>
              <a:rPr sz="3528">
                <a:latin typeface="Calibri"/>
                <a:cs typeface="Calibri"/>
              </a:rPr>
              <a:t>We need to make data-driven engineering decisions about transport protocol extension</a:t>
            </a:r>
          </a:p>
          <a:p>
            <a:pPr marL="871219" lvl="1" indent="-435609" defTabSz="572516">
              <a:spcBef>
                <a:spcPts val="1500"/>
              </a:spcBef>
              <a:defRPr sz="1800"/>
            </a:pPr>
            <a:r>
              <a:rPr sz="3528">
                <a:latin typeface="Calibri"/>
                <a:cs typeface="Calibri"/>
              </a:rPr>
              <a:t>If a protocol works in 99.5% of the Internet, why not use when you can?</a:t>
            </a:r>
          </a:p>
          <a:p>
            <a:pPr marL="871219" lvl="1" indent="-435609" defTabSz="572516">
              <a:spcBef>
                <a:spcPts val="1500"/>
              </a:spcBef>
              <a:defRPr sz="1800"/>
            </a:pPr>
            <a:r>
              <a:rPr sz="3528">
                <a:latin typeface="Calibri"/>
                <a:cs typeface="Calibri"/>
              </a:rPr>
              <a:t>If a feature breaks in 0.5% of the Internet, how much complexity to work around that is too much?</a:t>
            </a:r>
          </a:p>
          <a:p>
            <a:pPr marL="435609" lvl="0" indent="-435609" defTabSz="572516">
              <a:spcBef>
                <a:spcPts val="1500"/>
              </a:spcBef>
              <a:defRPr sz="1800"/>
            </a:pPr>
            <a:r>
              <a:rPr sz="3528">
                <a:latin typeface="Calibri"/>
                <a:cs typeface="Calibri"/>
              </a:rPr>
              <a:t>Service providers and platform developers have access to a great deal of data which, in aggregate, could better inform these decisions.</a:t>
            </a:r>
          </a:p>
          <a:p>
            <a:pPr marL="435609" lvl="0" indent="-435609" defTabSz="572516">
              <a:spcBef>
                <a:spcPts val="1500"/>
              </a:spcBef>
              <a:defRPr sz="1800"/>
            </a:pPr>
            <a:r>
              <a:rPr sz="3528" b="1">
                <a:latin typeface="Calibri"/>
                <a:ea typeface="Helvetica"/>
                <a:cs typeface="Calibri"/>
                <a:sym typeface="Helvetica"/>
              </a:rPr>
              <a:t>HOPS BarBoF, 21:30 Sunday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256">
              <a:defRPr sz="5440"/>
            </a:lvl1pPr>
          </a:lstStyle>
          <a:p>
            <a:pPr lvl="0">
              <a:defRPr sz="1800"/>
            </a:pPr>
            <a:r>
              <a:rPr sz="5440" dirty="0">
                <a:latin typeface="Calibri"/>
                <a:cs typeface="Calibri"/>
              </a:rPr>
              <a:t>Cooperation: A new view of the two-stemmed Internet martini glass</a:t>
            </a:r>
          </a:p>
        </p:txBody>
      </p:sp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6576947" cy="6286500"/>
          </a:xfrm>
          <a:prstGeom prst="rect">
            <a:avLst/>
          </a:prstGeom>
        </p:spPr>
        <p:txBody>
          <a:bodyPr/>
          <a:lstStyle/>
          <a:p>
            <a:pPr marL="0" lvl="0" indent="0" defTabSz="531622">
              <a:spcBef>
                <a:spcPts val="1400"/>
              </a:spcBef>
              <a:buSzTx/>
              <a:buNone/>
              <a:defRPr sz="1800"/>
            </a:pPr>
            <a:endParaRPr sz="3276" dirty="0">
              <a:latin typeface="Calibri"/>
              <a:cs typeface="Calibri"/>
            </a:endParaRPr>
          </a:p>
          <a:p>
            <a:pPr marL="404495" lvl="0" indent="-404495" defTabSz="531622">
              <a:spcBef>
                <a:spcPts val="1400"/>
              </a:spcBef>
              <a:defRPr sz="1800"/>
            </a:pPr>
            <a:r>
              <a:rPr sz="3276" dirty="0">
                <a:latin typeface="Calibri"/>
                <a:cs typeface="Calibri"/>
              </a:rPr>
              <a:t>Expose what you must </a:t>
            </a:r>
            <a:br>
              <a:rPr sz="3276" dirty="0">
                <a:latin typeface="Calibri"/>
                <a:cs typeface="Calibri"/>
              </a:rPr>
            </a:br>
            <a:r>
              <a:rPr sz="3276" dirty="0">
                <a:latin typeface="Calibri"/>
                <a:cs typeface="Calibri"/>
              </a:rPr>
              <a:t>to the path</a:t>
            </a:r>
          </a:p>
          <a:p>
            <a:pPr marL="404495" lvl="0" indent="-404495" defTabSz="531622">
              <a:spcBef>
                <a:spcPts val="1400"/>
              </a:spcBef>
              <a:defRPr sz="1800"/>
            </a:pPr>
            <a:r>
              <a:rPr sz="3276" dirty="0">
                <a:latin typeface="Calibri"/>
                <a:cs typeface="Calibri"/>
              </a:rPr>
              <a:t>Everything else is end-to-end</a:t>
            </a:r>
          </a:p>
          <a:p>
            <a:pPr marL="404495" lvl="0" indent="-404495" defTabSz="531622">
              <a:spcBef>
                <a:spcPts val="1400"/>
              </a:spcBef>
              <a:defRPr sz="1800"/>
            </a:pPr>
            <a:r>
              <a:rPr sz="3276" dirty="0">
                <a:latin typeface="Calibri"/>
                <a:cs typeface="Calibri"/>
              </a:rPr>
              <a:t>Crypto keeps everyone honest</a:t>
            </a:r>
          </a:p>
          <a:p>
            <a:pPr marL="404495" lvl="0" indent="-404495" defTabSz="531622">
              <a:spcBef>
                <a:spcPts val="1400"/>
              </a:spcBef>
              <a:defRPr sz="1800"/>
            </a:pPr>
            <a:endParaRPr sz="3276" dirty="0">
              <a:latin typeface="Calibri"/>
              <a:cs typeface="Calibri"/>
            </a:endParaRPr>
          </a:p>
          <a:p>
            <a:pPr marL="404495" lvl="0" indent="-404495" defTabSz="531622">
              <a:spcBef>
                <a:spcPts val="1400"/>
              </a:spcBef>
              <a:defRPr sz="1800"/>
            </a:pPr>
            <a:r>
              <a:rPr sz="3276" dirty="0">
                <a:latin typeface="Calibri"/>
                <a:cs typeface="Calibri"/>
              </a:rPr>
              <a:t>Encapsulation for path exposure in user-space transports:</a:t>
            </a:r>
            <a:br>
              <a:rPr sz="3276" dirty="0">
                <a:latin typeface="Calibri"/>
                <a:cs typeface="Calibri"/>
              </a:rPr>
            </a:br>
            <a:r>
              <a:rPr sz="3276" b="1" dirty="0">
                <a:latin typeface="Calibri"/>
                <a:ea typeface="Helvetica"/>
                <a:cs typeface="Calibri"/>
                <a:sym typeface="Helvetica"/>
              </a:rPr>
              <a:t>SPUD BoF: 9:00 Wednesday</a:t>
            </a:r>
            <a:r>
              <a:rPr sz="3276" dirty="0">
                <a:latin typeface="Calibri"/>
                <a:cs typeface="Calibri"/>
              </a:rPr>
              <a:t>, International room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594" y="2518390"/>
            <a:ext cx="6557794" cy="637161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>
                <a:latin typeface="Calibri"/>
                <a:cs typeface="Calibri"/>
              </a:rPr>
              <a:t>Cooperation Vocabulary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3379" lvl="0" indent="-373379" defTabSz="490727">
              <a:spcBef>
                <a:spcPts val="1500"/>
              </a:spcBef>
              <a:defRPr sz="1800"/>
            </a:pPr>
            <a:r>
              <a:rPr sz="3024">
                <a:latin typeface="Calibri"/>
                <a:cs typeface="Calibri"/>
              </a:rPr>
              <a:t>Once you have this mechanism, what do you say with it?</a:t>
            </a:r>
          </a:p>
          <a:p>
            <a:pPr marL="746759" lvl="1" indent="-373379" defTabSz="490727">
              <a:spcBef>
                <a:spcPts val="1500"/>
              </a:spcBef>
              <a:defRPr sz="1800"/>
            </a:pPr>
            <a:r>
              <a:rPr sz="3024">
                <a:latin typeface="Calibri"/>
                <a:cs typeface="Calibri"/>
              </a:rPr>
              <a:t>There need to be incentives to expose information.</a:t>
            </a:r>
          </a:p>
          <a:p>
            <a:pPr marL="746759" lvl="1" indent="-373379" defTabSz="490727">
              <a:spcBef>
                <a:spcPts val="1500"/>
              </a:spcBef>
              <a:defRPr sz="1800"/>
            </a:pPr>
            <a:r>
              <a:rPr sz="3024">
                <a:latin typeface="Calibri"/>
                <a:cs typeface="Calibri"/>
              </a:rPr>
              <a:t>There need to be incentives not to lie.</a:t>
            </a:r>
          </a:p>
          <a:p>
            <a:pPr marL="373379" lvl="0" indent="-373379" defTabSz="490727">
              <a:spcBef>
                <a:spcPts val="1500"/>
              </a:spcBef>
              <a:defRPr sz="1800"/>
            </a:pPr>
            <a:r>
              <a:rPr sz="3024">
                <a:latin typeface="Calibri"/>
                <a:cs typeface="Calibri"/>
              </a:rPr>
              <a:t>A2P (app to path): problem appears tractable, there is a minimal set of useful information (e.g. session lifetime) which can be exposed, and is anyway useful to the far endpoint.</a:t>
            </a:r>
          </a:p>
          <a:p>
            <a:pPr marL="373379" lvl="0" indent="-373379" defTabSz="490727">
              <a:spcBef>
                <a:spcPts val="1500"/>
              </a:spcBef>
              <a:defRPr sz="1800"/>
            </a:pPr>
            <a:r>
              <a:rPr sz="3024">
                <a:latin typeface="Calibri"/>
                <a:cs typeface="Calibri"/>
              </a:rPr>
              <a:t>P2A (path to app): the way forward is less clear</a:t>
            </a:r>
          </a:p>
          <a:p>
            <a:pPr marL="746759" lvl="1" indent="-373379" defTabSz="490727">
              <a:spcBef>
                <a:spcPts val="1500"/>
              </a:spcBef>
              <a:defRPr sz="1800"/>
            </a:pPr>
            <a:r>
              <a:rPr sz="3024">
                <a:latin typeface="Calibri"/>
                <a:cs typeface="Calibri"/>
              </a:rPr>
              <a:t>If treated as advisory: problem might be tractable; </a:t>
            </a:r>
            <a:br>
              <a:rPr sz="3024">
                <a:latin typeface="Calibri"/>
                <a:cs typeface="Calibri"/>
              </a:rPr>
            </a:br>
            <a:r>
              <a:rPr sz="3024">
                <a:latin typeface="Calibri"/>
                <a:cs typeface="Calibri"/>
              </a:rPr>
              <a:t>similar to ICMP, but inband.</a:t>
            </a:r>
          </a:p>
          <a:p>
            <a:pPr marL="746759" lvl="1" indent="-373379" defTabSz="490727">
              <a:spcBef>
                <a:spcPts val="1500"/>
              </a:spcBef>
              <a:defRPr sz="1800"/>
            </a:pPr>
            <a:r>
              <a:rPr sz="3024">
                <a:latin typeface="Calibri"/>
                <a:cs typeface="Calibri"/>
              </a:rPr>
              <a:t>If treated as authoritative: previously unsolved problem, many trust issues.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>
                <a:latin typeface="Calibri"/>
                <a:cs typeface="Calibri"/>
              </a:rPr>
              <a:t>TODO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lvl="0" indent="-422275" defTabSz="554990">
              <a:spcBef>
                <a:spcPts val="1500"/>
              </a:spcBef>
              <a:defRPr sz="1800"/>
            </a:pPr>
            <a:r>
              <a:rPr sz="3420">
                <a:latin typeface="Calibri"/>
                <a:cs typeface="Calibri"/>
              </a:rPr>
              <a:t>Initial workshop report: Real Soon Now (mid-April)</a:t>
            </a:r>
          </a:p>
          <a:p>
            <a:pPr marL="844550" lvl="1" indent="-422275" defTabSz="554990">
              <a:spcBef>
                <a:spcPts val="1500"/>
              </a:spcBef>
              <a:defRPr sz="1800"/>
            </a:pPr>
            <a:r>
              <a:rPr sz="3420">
                <a:latin typeface="Calibri"/>
                <a:cs typeface="Calibri"/>
              </a:rPr>
              <a:t>Until then: transcripts, slides, position papers at</a:t>
            </a:r>
            <a:br>
              <a:rPr sz="3420">
                <a:latin typeface="Calibri"/>
                <a:cs typeface="Calibri"/>
              </a:rPr>
            </a:br>
            <a:r>
              <a:rPr sz="3420" u="sng">
                <a:latin typeface="Calibri"/>
                <a:cs typeface="Calibri"/>
                <a:hlinkClick r:id="rId2"/>
              </a:rPr>
              <a:t>https://www.iab.org/activities/workshops/semi/</a:t>
            </a:r>
            <a:r>
              <a:rPr sz="3420">
                <a:latin typeface="Calibri"/>
                <a:cs typeface="Calibri"/>
              </a:rPr>
              <a:t> </a:t>
            </a:r>
          </a:p>
          <a:p>
            <a:pPr marL="422275" lvl="0" indent="-422275" defTabSz="554990">
              <a:spcBef>
                <a:spcPts val="1500"/>
              </a:spcBef>
              <a:defRPr sz="1800"/>
            </a:pPr>
            <a:r>
              <a:rPr sz="3420">
                <a:latin typeface="Calibri"/>
                <a:cs typeface="Calibri"/>
              </a:rPr>
              <a:t>Cooperation with ETSI NFV Forum on middlebox issues (in progress)</a:t>
            </a:r>
          </a:p>
          <a:p>
            <a:pPr marL="422275" lvl="0" indent="-422275" defTabSz="554990">
              <a:spcBef>
                <a:spcPts val="1500"/>
              </a:spcBef>
              <a:defRPr sz="1800"/>
            </a:pPr>
            <a:r>
              <a:rPr sz="3420">
                <a:latin typeface="Calibri"/>
                <a:cs typeface="Calibri"/>
              </a:rPr>
              <a:t>Discussions on transport extensibility in area meetings</a:t>
            </a:r>
          </a:p>
          <a:p>
            <a:pPr marL="422275" lvl="0" indent="-422275" defTabSz="554990">
              <a:spcBef>
                <a:spcPts val="1500"/>
              </a:spcBef>
              <a:defRPr sz="1800"/>
            </a:pPr>
            <a:r>
              <a:rPr sz="3420">
                <a:latin typeface="Calibri"/>
                <a:cs typeface="Calibri"/>
              </a:rPr>
              <a:t>UDP encapsulation guidelines</a:t>
            </a:r>
          </a:p>
          <a:p>
            <a:pPr marL="422275" lvl="0" indent="-422275" defTabSz="554990">
              <a:spcBef>
                <a:spcPts val="1500"/>
              </a:spcBef>
              <a:defRPr sz="1800"/>
            </a:pPr>
            <a:r>
              <a:rPr sz="3420">
                <a:latin typeface="Calibri"/>
                <a:cs typeface="Calibri"/>
              </a:rPr>
              <a:t>Statement on architectural assumptions in transport evolution (referred to program)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Microsoft Macintosh PowerPoint</Application>
  <PresentationFormat>Custom</PresentationFormat>
  <Paragraphs>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White</vt:lpstr>
      <vt:lpstr>IAB Workshop on  Stack Evolution in a  Middlebox Internet (SEMI) 26-27 January 2015, Zurich</vt:lpstr>
      <vt:lpstr>Background</vt:lpstr>
      <vt:lpstr>Why now?</vt:lpstr>
      <vt:lpstr>Workshop Positions</vt:lpstr>
      <vt:lpstr>Identified Goals</vt:lpstr>
      <vt:lpstr>Outcome: Measurement</vt:lpstr>
      <vt:lpstr>Cooperation: A new view of the two-stemmed Internet martini glass</vt:lpstr>
      <vt:lpstr>Cooperation Vocabulary</vt:lpstr>
      <vt:lpstr>TODO</vt:lpstr>
      <vt:lpstr>Further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IAB Workshop on  Stack Evolution in a  Middlebox Internet (SEMI) 26-27 January 2015, Zurich</dc:title>
  <cp:lastModifiedBy>Brian Trammell</cp:lastModifiedBy>
  <cp:revision>2</cp:revision>
  <dcterms:modified xsi:type="dcterms:W3CDTF">2015-03-23T21:05:32Z</dcterms:modified>
</cp:coreProperties>
</file>