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5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964941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1600"/>
              </a:spcBef>
              <a:defRPr sz="3600"/>
            </a:lvl1pPr>
            <a:lvl2pPr marL="889000" indent="-444500" defTabSz="584200">
              <a:spcBef>
                <a:spcPts val="1600"/>
              </a:spcBef>
              <a:defRPr sz="3600"/>
            </a:lvl2pPr>
            <a:lvl3pPr marL="1333500" indent="-444500" defTabSz="584200">
              <a:spcBef>
                <a:spcPts val="1600"/>
              </a:spcBef>
              <a:defRPr sz="3600"/>
            </a:lvl3pPr>
            <a:lvl4pPr marL="1778000" indent="-444500" defTabSz="584200">
              <a:spcBef>
                <a:spcPts val="1600"/>
              </a:spcBef>
              <a:defRPr sz="3600"/>
            </a:lvl4pPr>
            <a:lvl5pPr marL="2222500" indent="-444500" defTabSz="584200">
              <a:spcBef>
                <a:spcPts val="16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584200">
              <a:spcBef>
                <a:spcPts val="1600"/>
              </a:spcBef>
              <a:defRPr sz="2800"/>
            </a:lvl1pPr>
            <a:lvl2pPr marL="685800" indent="-342900" defTabSz="584200">
              <a:spcBef>
                <a:spcPts val="1600"/>
              </a:spcBef>
              <a:defRPr sz="2800"/>
            </a:lvl2pPr>
            <a:lvl3pPr marL="1028700" indent="-342900" defTabSz="584200">
              <a:spcBef>
                <a:spcPts val="1600"/>
              </a:spcBef>
              <a:defRPr sz="2800"/>
            </a:lvl3pPr>
            <a:lvl4pPr marL="1371600" indent="-342900" defTabSz="584200">
              <a:spcBef>
                <a:spcPts val="1600"/>
              </a:spcBef>
              <a:defRPr sz="2800"/>
            </a:lvl4pPr>
            <a:lvl5pPr marL="1714500" indent="-342900" defTabSz="584200">
              <a:spcBef>
                <a:spcPts val="1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1600"/>
              </a:spcBef>
              <a:defRPr sz="3600"/>
            </a:lvl1pPr>
            <a:lvl2pPr marL="889000" indent="-444500" defTabSz="584200">
              <a:spcBef>
                <a:spcPts val="1600"/>
              </a:spcBef>
              <a:defRPr sz="3600"/>
            </a:lvl2pPr>
            <a:lvl3pPr marL="1333500" indent="-444500" defTabSz="584200">
              <a:spcBef>
                <a:spcPts val="1600"/>
              </a:spcBef>
              <a:defRPr sz="3600"/>
            </a:lvl3pPr>
            <a:lvl4pPr marL="1778000" indent="-444500" defTabSz="584200">
              <a:spcBef>
                <a:spcPts val="1600"/>
              </a:spcBef>
              <a:defRPr sz="3600"/>
            </a:lvl4pPr>
            <a:lvl5pPr marL="2222500" indent="-444500" defTabSz="584200">
              <a:spcBef>
                <a:spcPts val="16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00853" y="1727199"/>
            <a:ext cx="1120309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/>
          </a:bodyPr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00853" y="2946399"/>
            <a:ext cx="5337388" cy="491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>
            <a:spAutoFit/>
          </a:bodyPr>
          <a:lstStyle>
            <a:lvl1pPr defTabSz="825500">
              <a:defRPr sz="16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8255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3973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1pPr>
      <a:lvl2pPr marL="9561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2pPr>
      <a:lvl3pPr marL="15149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3pPr>
      <a:lvl4pPr marL="20737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4pPr>
      <a:lvl5pPr marL="26325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5pPr>
      <a:lvl6pPr marL="31913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6pPr>
      <a:lvl7pPr marL="37501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7pPr>
      <a:lvl8pPr marL="43089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8pPr>
      <a:lvl9pPr marL="48677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etf@trammell.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pud@ietf.org" TargetMode="External"/><Relationship Id="rId4" Type="http://schemas.openxmlformats.org/officeDocument/2006/relationships/hyperlink" Target="mailto:taps@ietf.org" TargetMode="External"/><Relationship Id="rId5" Type="http://schemas.openxmlformats.org/officeDocument/2006/relationships/hyperlink" Target="mailto:stackevo@iab.org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hops@iet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ab.org/activities/workshops/sem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 dirty="0">
                <a:latin typeface="Calibri"/>
                <a:cs typeface="Calibri"/>
              </a:rPr>
              <a:t>IAB Workshop on </a:t>
            </a:r>
          </a:p>
          <a:p>
            <a:pPr lvl="0" defTabSz="327152">
              <a:defRPr sz="1800"/>
            </a:pPr>
            <a:r>
              <a:rPr sz="5936" dirty="0">
                <a:latin typeface="Calibri"/>
                <a:cs typeface="Calibri"/>
              </a:rPr>
              <a:t>Stack Evolution in a </a:t>
            </a:r>
            <a:br>
              <a:rPr sz="5936" dirty="0">
                <a:latin typeface="Calibri"/>
                <a:cs typeface="Calibri"/>
              </a:rPr>
            </a:br>
            <a:r>
              <a:rPr sz="5936" dirty="0">
                <a:latin typeface="Calibri"/>
                <a:cs typeface="Calibri"/>
              </a:rPr>
              <a:t>Middlebox Internet (SEMI)</a:t>
            </a:r>
          </a:p>
          <a:p>
            <a:pPr lvl="0" defTabSz="327152">
              <a:defRPr sz="1800"/>
            </a:pPr>
            <a:r>
              <a:rPr sz="4480" dirty="0">
                <a:latin typeface="Calibri"/>
                <a:cs typeface="Calibri"/>
              </a:rPr>
              <a:t>26-27 January 2015, Zurich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5854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>
                <a:latin typeface="Calibri"/>
                <a:cs typeface="Calibri"/>
              </a:rPr>
              <a:t>IETF 92 Technical Plenary Report, 23 March 2015, Dallas</a:t>
            </a:r>
          </a:p>
          <a:p>
            <a:pPr lvl="0">
              <a:defRPr sz="1800"/>
            </a:pPr>
            <a:r>
              <a:rPr sz="3200" dirty="0">
                <a:latin typeface="Calibri"/>
                <a:cs typeface="Calibri"/>
              </a:rPr>
              <a:t>Brian Trammell &lt;</a:t>
            </a:r>
            <a:r>
              <a:rPr sz="3200" u="sng" dirty="0">
                <a:latin typeface="Calibri"/>
                <a:cs typeface="Calibri"/>
                <a:hlinkClick r:id="rId2"/>
              </a:rPr>
              <a:t>ietf@trammell.ch</a:t>
            </a:r>
            <a:r>
              <a:rPr sz="3200" dirty="0"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Further Discussion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Middlebox measurement issues </a:t>
            </a:r>
            <a:br>
              <a:rPr sz="3600" dirty="0">
                <a:latin typeface="Calibri"/>
                <a:cs typeface="Calibri"/>
              </a:rPr>
            </a:br>
            <a:r>
              <a:rPr sz="3600" dirty="0">
                <a:latin typeface="Calibri"/>
                <a:cs typeface="Calibri"/>
              </a:rPr>
              <a:t>(“How Ossified is the Protocol Stack”):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sz="3600" u="sng" dirty="0" smtClean="0">
                <a:latin typeface="Calibri"/>
                <a:cs typeface="Calibri"/>
                <a:hlinkClick r:id="rId2"/>
              </a:rPr>
              <a:t>hops</a:t>
            </a:r>
            <a:r>
              <a:rPr sz="3600" u="sng" dirty="0">
                <a:latin typeface="Calibri"/>
                <a:cs typeface="Calibri"/>
                <a:hlinkClick r:id="rId2"/>
              </a:rPr>
              <a:t>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Substrate Protocol for User </a:t>
            </a:r>
            <a:r>
              <a:rPr sz="3600" dirty="0" smtClean="0">
                <a:latin typeface="Calibri"/>
                <a:cs typeface="Calibri"/>
              </a:rPr>
              <a:t>Datagrams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sz="3600" u="sng" dirty="0" smtClean="0">
                <a:latin typeface="Calibri"/>
                <a:cs typeface="Calibri"/>
                <a:hlinkClick r:id="rId3"/>
              </a:rPr>
              <a:t>spud</a:t>
            </a:r>
            <a:r>
              <a:rPr sz="3600" u="sng" dirty="0">
                <a:latin typeface="Calibri"/>
                <a:cs typeface="Calibri"/>
                <a:hlinkClick r:id="rId3"/>
              </a:rPr>
              <a:t>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Transport Services WG</a:t>
            </a:r>
            <a:br>
              <a:rPr sz="3600" dirty="0">
                <a:latin typeface="Calibri"/>
                <a:cs typeface="Calibri"/>
              </a:rPr>
            </a:br>
            <a:r>
              <a:rPr sz="3600" u="sng" dirty="0">
                <a:latin typeface="Calibri"/>
                <a:cs typeface="Calibri"/>
                <a:hlinkClick r:id="rId4"/>
              </a:rPr>
              <a:t>taps@ietf.org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Other future work</a:t>
            </a:r>
            <a:br>
              <a:rPr sz="3600" dirty="0">
                <a:latin typeface="Calibri"/>
                <a:cs typeface="Calibri"/>
              </a:rPr>
            </a:br>
            <a:r>
              <a:rPr sz="3600" u="sng" dirty="0">
                <a:latin typeface="Calibri"/>
                <a:cs typeface="Calibri"/>
                <a:hlinkClick r:id="rId5"/>
              </a:rPr>
              <a:t>stackevo@iab.org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Background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IAB IP Stack Evolution Program currently focuses on two broad areas:</a:t>
            </a: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evolution of interfaces to transport and network-layer services beyond </a:t>
            </a:r>
            <a:r>
              <a:rPr sz="3096" dirty="0">
                <a:latin typeface="Calibri"/>
                <a:ea typeface="Inconsolata"/>
                <a:cs typeface="Calibri"/>
                <a:sym typeface="Inconsolata"/>
              </a:rPr>
              <a:t>SOCK_STREAM</a:t>
            </a:r>
            <a:r>
              <a:rPr sz="3096" dirty="0">
                <a:latin typeface="Calibri"/>
                <a:cs typeface="Calibri"/>
              </a:rPr>
              <a:t> and </a:t>
            </a:r>
            <a:r>
              <a:rPr sz="3096" dirty="0">
                <a:latin typeface="Calibri"/>
                <a:ea typeface="Inconsolata"/>
                <a:cs typeface="Calibri"/>
                <a:sym typeface="Inconsolata"/>
              </a:rPr>
              <a:t>SOCK_DGRAM</a:t>
            </a:r>
            <a:endParaRPr sz="3096" dirty="0">
              <a:latin typeface="Calibri"/>
              <a:cs typeface="Calibri"/>
            </a:endParaRP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Improving path transparency in the presence of firewalls and middleboxes.</a:t>
            </a:r>
          </a:p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Follows the IAB’s interest in general issues of protocol evolution (RFC 5218, ITAT workshop)</a:t>
            </a:r>
          </a:p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Within the program, the IAB convened a workshop in January to discuss ossification of the transport layer… </a:t>
            </a: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…and how to fix it for emerging applications (e.g. rtcweb)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Why now?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659570" cy="6286500"/>
          </a:xfrm>
          <a:prstGeom prst="rect">
            <a:avLst/>
          </a:prstGeom>
        </p:spPr>
        <p:txBody>
          <a:bodyPr/>
          <a:lstStyle/>
          <a:p>
            <a:pPr marL="449286" lvl="0" indent="-449286" defTabSz="426466">
              <a:spcBef>
                <a:spcPts val="1300"/>
              </a:spcBef>
              <a:buSzPct val="100000"/>
              <a:buAutoNum type="arabicPeriod"/>
              <a:defRPr sz="1800"/>
            </a:pPr>
            <a:r>
              <a:rPr sz="2628" dirty="0">
                <a:latin typeface="Calibri"/>
                <a:cs typeface="Calibri"/>
              </a:rPr>
              <a:t>new energy in the IETF: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work which requires flexibility we don't appear to have (RTCWEB, TCPINC)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work to provide that flexibility at the interface (TAPS)</a:t>
            </a:r>
          </a:p>
          <a:p>
            <a:pPr marL="449286" lvl="0" indent="-449286" defTabSz="426466">
              <a:spcBef>
                <a:spcPts val="1300"/>
              </a:spcBef>
              <a:buSzPct val="100000"/>
              <a:buAutoNum type="arabicPeriod" startAt="2"/>
              <a:defRPr sz="1800"/>
            </a:pPr>
            <a:r>
              <a:rPr sz="2628" dirty="0">
                <a:latin typeface="Calibri"/>
                <a:cs typeface="Calibri"/>
              </a:rPr>
              <a:t>pressure created by increasing deployment of encryption: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"Everything over TLS" will brick lots of deployed middleboxes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Opportunity to strike a balance between endpoint and midpoint requirements.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6717876" y="2758683"/>
            <a:ext cx="4678364" cy="4004496"/>
            <a:chOff x="-50800" y="-38100"/>
            <a:chExt cx="4678362" cy="4004495"/>
          </a:xfrm>
        </p:grpSpPr>
        <p:pic>
          <p:nvPicPr>
            <p:cNvPr id="49" name="tumblr_nev0vvfmmv1u3rdxro1_128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576763" cy="38393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" name="Picture 4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38100"/>
              <a:ext cx="4678363" cy="4004496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>
            <a:off x="7359496" y="4893918"/>
            <a:ext cx="5158365" cy="4004496"/>
            <a:chOff x="-50800" y="-38100"/>
            <a:chExt cx="5158364" cy="4004495"/>
          </a:xfrm>
        </p:grpSpPr>
        <p:pic>
          <p:nvPicPr>
            <p:cNvPr id="52" name="tumblr_neuq4mt1ul1u3rdxro1_1280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056765" cy="38393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1" name="Picture 50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0800" y="-38100"/>
              <a:ext cx="5158365" cy="400449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uild="p" bldLvl="5" animBg="1" advAuto="0"/>
      <p:bldP spid="50" grpId="2" animBg="1" advAuto="0"/>
      <p:bldP spid="5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Workshop Positions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20 position papers accepted, 38 invitations sent.</a:t>
            </a:r>
          </a:p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Stated goals of participants included: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deeper understanding of architecture and incentives, 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broadening of transport interfaces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further research and community education on the issue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definition of middlebox cooperation approaches.</a:t>
            </a:r>
          </a:p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On transport evolution, there were two camps: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“TCP is broken, burn it to the ground and start over”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“Long live TCP!”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Identified Goals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Future work (WG/RG) on middlebox cooperation (protocol/functionality/etc.), including:</a:t>
            </a:r>
          </a:p>
          <a:p>
            <a:pPr marL="720090" lvl="1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mechanisms for detection of path characteristics</a:t>
            </a:r>
          </a:p>
          <a:p>
            <a:pPr marL="720090" lvl="1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measurement for path impairment detection and troubleshooting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Better understanding of how transport should/must evolve, including applicability of present transports to specific use cases.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Interface improvement: expose more to applications about transport (in the right way)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Identify trust issues and deployment incentives in cooperation and evolution approaches (this is hard)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Outcome: Measurement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We need to make data-driven engineering decisions about transport protocol extension</a:t>
            </a:r>
          </a:p>
          <a:p>
            <a:pPr marL="871219" lvl="1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If a protocol works in 99.5% of the Internet, why not use when you can?</a:t>
            </a:r>
          </a:p>
          <a:p>
            <a:pPr marL="871219" lvl="1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If a feature breaks in 0.5% of the Internet, how much complexity to work around that is too much?</a:t>
            </a:r>
          </a:p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Service providers and platform developers have access to a great deal of data which, in aggregate, could better inform these decisions.</a:t>
            </a:r>
          </a:p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 b="1">
                <a:latin typeface="Calibri"/>
                <a:ea typeface="Helvetica"/>
                <a:cs typeface="Calibri"/>
                <a:sym typeface="Helvetica"/>
              </a:rPr>
              <a:t>HOPS BarBoF, 21:30 Sunday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 dirty="0">
                <a:latin typeface="Calibri"/>
                <a:cs typeface="Calibri"/>
              </a:rPr>
              <a:t>Cooperation: A new view of the two-stemmed Internet martini glass</a:t>
            </a:r>
          </a:p>
        </p:txBody>
      </p:sp>
      <p:pic>
        <p:nvPicPr>
          <p:cNvPr id="2" name="Picture 1" descr="plenary-hourgla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41" y="2402378"/>
            <a:ext cx="6982494" cy="6794904"/>
          </a:xfrm>
          <a:prstGeom prst="rect">
            <a:avLst/>
          </a:prstGeom>
        </p:spPr>
      </p:pic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576947" cy="6286500"/>
          </a:xfrm>
          <a:prstGeom prst="rect">
            <a:avLst/>
          </a:prstGeom>
        </p:spPr>
        <p:txBody>
          <a:bodyPr/>
          <a:lstStyle/>
          <a:p>
            <a:pPr marL="0" lvl="0" indent="0" defTabSz="531622">
              <a:spcBef>
                <a:spcPts val="1400"/>
              </a:spcBef>
              <a:buSzTx/>
              <a:buNone/>
              <a:defRPr sz="1800"/>
            </a:pPr>
            <a:endParaRPr sz="3276" dirty="0">
              <a:latin typeface="Calibri"/>
              <a:cs typeface="Calibri"/>
            </a:endParaRP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Expose what you must </a:t>
            </a:r>
            <a:br>
              <a:rPr sz="3276" dirty="0">
                <a:latin typeface="Calibri"/>
                <a:cs typeface="Calibri"/>
              </a:rPr>
            </a:br>
            <a:r>
              <a:rPr sz="3276" dirty="0">
                <a:latin typeface="Calibri"/>
                <a:cs typeface="Calibri"/>
              </a:rPr>
              <a:t>to the path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Everything else is end-to-end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Crypto keeps everyone honest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endParaRPr sz="3276" dirty="0">
              <a:latin typeface="Calibri"/>
              <a:cs typeface="Calibri"/>
            </a:endParaRP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Encapsulation for path exposure in user-space transports:</a:t>
            </a:r>
            <a:br>
              <a:rPr sz="3276" dirty="0">
                <a:latin typeface="Calibri"/>
                <a:cs typeface="Calibri"/>
              </a:rPr>
            </a:br>
            <a:r>
              <a:rPr sz="3276" b="1" dirty="0">
                <a:latin typeface="Calibri"/>
                <a:ea typeface="Helvetica"/>
                <a:cs typeface="Calibri"/>
                <a:sym typeface="Helvetica"/>
              </a:rPr>
              <a:t>SPUD BoF: 9:00 Wednesday</a:t>
            </a:r>
            <a:r>
              <a:rPr sz="3276" dirty="0">
                <a:latin typeface="Calibri"/>
                <a:cs typeface="Calibri"/>
              </a:rPr>
              <a:t>, International room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Cooperation Vocabulary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Once you have this mechanism, what do you say with it?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There need to be incentives to expose information.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There need to be incentives not to lie.</a:t>
            </a:r>
          </a:p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A2P (app to path): problem appears tractable, there is a minimal set of useful information (e.g. session lifetime) which can be exposed, and is anyway useful to the far endpoint.</a:t>
            </a:r>
          </a:p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P2A (path to app): the way forward is less clear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If treated as advisory: problem might be tractable; </a:t>
            </a:r>
            <a:br>
              <a:rPr sz="3024">
                <a:latin typeface="Calibri"/>
                <a:cs typeface="Calibri"/>
              </a:rPr>
            </a:br>
            <a:r>
              <a:rPr sz="3024">
                <a:latin typeface="Calibri"/>
                <a:cs typeface="Calibri"/>
              </a:rPr>
              <a:t>similar to ICMP, but inband.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If treated as authoritative: previously unsolved problem, many trust issues.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TODO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Initial workshop report: Real Soon Now (mid-April)</a:t>
            </a:r>
          </a:p>
          <a:p>
            <a:pPr marL="844550" lvl="1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Until then: transcripts, slides, position papers at</a:t>
            </a:r>
            <a:br>
              <a:rPr sz="3420">
                <a:latin typeface="Calibri"/>
                <a:cs typeface="Calibri"/>
              </a:rPr>
            </a:br>
            <a:r>
              <a:rPr sz="3420" u="sng">
                <a:latin typeface="Calibri"/>
                <a:cs typeface="Calibri"/>
                <a:hlinkClick r:id="rId2"/>
              </a:rPr>
              <a:t>https://www.iab.org/activities/workshops/semi/</a:t>
            </a:r>
            <a:r>
              <a:rPr sz="3420">
                <a:latin typeface="Calibri"/>
                <a:cs typeface="Calibri"/>
              </a:rPr>
              <a:t> 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Cooperation with ETSI NFV Forum on middlebox issues (in progress)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Discussions on transport extensibility in area meetings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UDP encapsulation guidelines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Statement on architectural assumptions in transport evolution (referred to program)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Macintosh PowerPoint</Application>
  <PresentationFormat>Custom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IAB Workshop on  Stack Evolution in a  Middlebox Internet (SEMI) 26-27 January 2015, Zurich</vt:lpstr>
      <vt:lpstr>Background</vt:lpstr>
      <vt:lpstr>Why now?</vt:lpstr>
      <vt:lpstr>Workshop Positions</vt:lpstr>
      <vt:lpstr>Identified Goals</vt:lpstr>
      <vt:lpstr>Outcome: Measurement</vt:lpstr>
      <vt:lpstr>Cooperation: A new view of the two-stemmed Internet martini glass</vt:lpstr>
      <vt:lpstr>Cooperation Vocabulary</vt:lpstr>
      <vt:lpstr>TODO</vt:lpstr>
      <vt:lpstr>Further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IAB Workshop on  Stack Evolution in a  Middlebox Internet (SEMI) 26-27 January 2015, Zurich</dc:title>
  <cp:lastModifiedBy>Brian Trammell</cp:lastModifiedBy>
  <cp:revision>1</cp:revision>
  <dcterms:modified xsi:type="dcterms:W3CDTF">2015-03-23T15:16:59Z</dcterms:modified>
</cp:coreProperties>
</file>