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3" r:id="rId6"/>
    <p:sldId id="258" r:id="rId7"/>
    <p:sldId id="259" r:id="rId8"/>
    <p:sldId id="275" r:id="rId9"/>
    <p:sldId id="283" r:id="rId10"/>
    <p:sldId id="282" r:id="rId11"/>
    <p:sldId id="284" r:id="rId12"/>
    <p:sldId id="285" r:id="rId13"/>
    <p:sldId id="286" r:id="rId14"/>
    <p:sldId id="260" r:id="rId15"/>
    <p:sldId id="276" r:id="rId16"/>
    <p:sldId id="277" r:id="rId17"/>
    <p:sldId id="288" r:id="rId18"/>
    <p:sldId id="28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>
            <a:extLst>
              <a:ext uri="{FF2B5EF4-FFF2-40B4-BE49-F238E27FC236}">
                <a16:creationId xmlns:a16="http://schemas.microsoft.com/office/drawing/2014/main" id="{B0ACD18A-2FA5-6243-86E8-021CD648276E}"/>
              </a:ext>
            </a:extLst>
          </p:cNvPr>
          <p:cNvSpPr/>
          <p:nvPr/>
        </p:nvSpPr>
        <p:spPr>
          <a:xfrm>
            <a:off x="0" y="1069"/>
            <a:ext cx="12192000" cy="6858000"/>
          </a:xfrm>
          <a:prstGeom prst="rect">
            <a:avLst/>
          </a:prstGeom>
          <a:solidFill>
            <a:srgbClr val="551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8799F7AA-4B6E-DD47-B9E3-A7BEDB94D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7608" y="4009523"/>
            <a:ext cx="9903764" cy="81814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830F2000-F703-6DFF-0592-1FAF57A81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7608" y="1444962"/>
            <a:ext cx="9903764" cy="2241695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799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4" name="Grafik 3" descr="Ein Bild, das Screenshot, Schwarz, Quadrat, Rechteck enthält.&#10;&#10;Automatisch generierte Beschreibung">
            <a:extLst>
              <a:ext uri="{FF2B5EF4-FFF2-40B4-BE49-F238E27FC236}">
                <a16:creationId xmlns:a16="http://schemas.microsoft.com/office/drawing/2014/main" id="{5E7B328A-EEE3-4F00-8D88-3BEB0EED9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b="81605"/>
          <a:stretch/>
        </p:blipFill>
        <p:spPr>
          <a:xfrm>
            <a:off x="0" y="5160730"/>
            <a:ext cx="11271583" cy="169727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11CF5CD-DB55-66C6-CE2B-5ED9F152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554" y="4800128"/>
            <a:ext cx="872187" cy="7476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960932C-3811-894F-A7F4-7508E5477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743" y="302923"/>
            <a:ext cx="2908646" cy="10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1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2-zeilig) + Inhalt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1299" y="65115"/>
            <a:ext cx="1614341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806FEB5-44DB-9733-DA29-3E210E4ACD8D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114368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44711" y="2147363"/>
            <a:ext cx="8302578" cy="3675923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chemeClr val="accent2"/>
              </a:buClr>
              <a:buSzPct val="9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0" b="0" i="0">
                <a:latin typeface="Rubik" pitchFamily="2" charset="-79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20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§"/>
              <a:defRPr sz="16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chemeClr val="accent2"/>
              </a:buClr>
              <a:buFont typeface="Symbol" pitchFamily="2" charset="2"/>
              <a:buChar char="-"/>
              <a:defRPr sz="14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6018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+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1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F70D87CC-EFA5-752D-64D2-9138B78514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einzeilige Headline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10E42D-3B31-5C54-5436-9B5143F29C2C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B6670F3D-22AB-890B-8F33-4823D3FEE5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944425" y="1593909"/>
            <a:ext cx="3930676" cy="3964680"/>
          </a:xfrm>
          <a:prstGeom prst="rect">
            <a:avLst/>
          </a:prstGeom>
        </p:spPr>
        <p:txBody>
          <a:bodyPr/>
          <a:lstStyle>
            <a:lvl1pPr marL="272995" indent="-263472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  <a:defRPr sz="2400" b="0" i="0">
                <a:latin typeface="Rubik" pitchFamily="2" charset="-79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8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14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12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2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F2A979E-1C16-08E8-5F48-47B252780E9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8433" y="1593909"/>
            <a:ext cx="3939142" cy="3964680"/>
          </a:xfrm>
          <a:prstGeom prst="rect">
            <a:avLst/>
          </a:prstGeom>
        </p:spPr>
        <p:txBody>
          <a:bodyPr/>
          <a:lstStyle>
            <a:lvl1pPr marL="352355" indent="-342831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24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8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14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12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200" b="0" i="0">
                <a:latin typeface="Rubik" pitchFamily="2" charset="-79"/>
                <a:cs typeface="Rubik" pitchFamily="2" charset="-79"/>
              </a:defRPr>
            </a:lvl5pPr>
          </a:lstStyle>
          <a:p>
            <a:pPr marL="272995" lvl="0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Mastertextformat bearbeiten</a:t>
            </a:r>
          </a:p>
          <a:p>
            <a:pPr marL="272995" lvl="1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Zweite Ebene</a:t>
            </a:r>
          </a:p>
          <a:p>
            <a:pPr marL="272995" lvl="2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Dritte Ebene</a:t>
            </a:r>
          </a:p>
          <a:p>
            <a:pPr marL="272995" lvl="3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Vierte Ebene</a:t>
            </a:r>
          </a:p>
          <a:p>
            <a:pPr marL="272995" lvl="4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741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2-zeilig) +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D7720E19-7726-DC59-CB58-F65420DD1E4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944425" y="2155384"/>
            <a:ext cx="3930676" cy="3964680"/>
          </a:xfrm>
          <a:prstGeom prst="rect">
            <a:avLst/>
          </a:prstGeom>
        </p:spPr>
        <p:txBody>
          <a:bodyPr/>
          <a:lstStyle>
            <a:lvl1pPr marL="272995" indent="-263472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  <a:defRPr sz="2400" b="0" i="0">
                <a:latin typeface="Rubik" pitchFamily="2" charset="-79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8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14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12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2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494A8B9E-5910-EA07-0C91-59BB9927E0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8433" y="2155384"/>
            <a:ext cx="3939142" cy="3964680"/>
          </a:xfrm>
          <a:prstGeom prst="rect">
            <a:avLst/>
          </a:prstGeom>
        </p:spPr>
        <p:txBody>
          <a:bodyPr/>
          <a:lstStyle>
            <a:lvl1pPr marL="352355" indent="-342831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24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8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14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12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200" b="0" i="0">
                <a:latin typeface="Rubik" pitchFamily="2" charset="-79"/>
                <a:cs typeface="Rubik" pitchFamily="2" charset="-79"/>
              </a:defRPr>
            </a:lvl5pPr>
          </a:lstStyle>
          <a:p>
            <a:pPr marL="272995" lvl="0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Mastertextformat bearbeiten</a:t>
            </a:r>
          </a:p>
          <a:p>
            <a:pPr marL="272995" lvl="1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Zweite Ebene</a:t>
            </a:r>
          </a:p>
          <a:p>
            <a:pPr marL="272995" lvl="2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Dritte Ebene</a:t>
            </a:r>
          </a:p>
          <a:p>
            <a:pPr marL="272995" lvl="3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Vierte Ebene</a:t>
            </a:r>
          </a:p>
          <a:p>
            <a:pPr marL="272995" lvl="4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7216336-E469-93A8-8E72-7AD93D376859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CE6D5B8B-6BBD-16B4-B869-8E58AEE73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4711" y="521034"/>
            <a:ext cx="8302578" cy="11393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</p:spTree>
    <p:extLst>
      <p:ext uri="{BB962C8B-B14F-4D97-AF65-F5344CB8AC3E}">
        <p14:creationId xmlns:p14="http://schemas.microsoft.com/office/powerpoint/2010/main" val="213389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1-zeilig) +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E095CE74-5345-1B71-8A07-444DD7B16E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44711" y="1603069"/>
            <a:ext cx="2562408" cy="3963541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1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F70D87CC-EFA5-752D-64D2-9138B78514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einzeilige Headline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10E42D-3B31-5C54-5436-9B5143F29C2C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Inhaltsplatzhalter 8">
            <a:extLst>
              <a:ext uri="{FF2B5EF4-FFF2-40B4-BE49-F238E27FC236}">
                <a16:creationId xmlns:a16="http://schemas.microsoft.com/office/drawing/2014/main" id="{F80BFB99-4026-6E00-69BF-F8EE6C272AB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15874" y="1603069"/>
            <a:ext cx="2562408" cy="3963541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CF43AB5D-B6DC-CC80-6BAE-26908F50640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687037" y="1603069"/>
            <a:ext cx="2562408" cy="3963541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99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2-zeilig) +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8">
            <a:extLst>
              <a:ext uri="{FF2B5EF4-FFF2-40B4-BE49-F238E27FC236}">
                <a16:creationId xmlns:a16="http://schemas.microsoft.com/office/drawing/2014/main" id="{362DF83F-2EBF-E593-0736-BB9E5A67DA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44711" y="2156523"/>
            <a:ext cx="2562408" cy="3963541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D9CBFD-B14F-8964-D2C1-B549CCBD4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6E1841C-3AF8-D666-B8F8-85A07315C3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1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03C8BC-A106-430F-B624-9B8660553539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6F51788-13C5-6147-5028-C5294732556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15874" y="2156523"/>
            <a:ext cx="2562408" cy="3963541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26E2BED6-F1D9-A322-BE9B-E05936BC9E4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687037" y="2156523"/>
            <a:ext cx="2562408" cy="3963541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D031785B-5541-3D1D-230E-07DEB3E81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4711" y="521034"/>
            <a:ext cx="8302578" cy="11393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</p:spTree>
    <p:extLst>
      <p:ext uri="{BB962C8B-B14F-4D97-AF65-F5344CB8AC3E}">
        <p14:creationId xmlns:p14="http://schemas.microsoft.com/office/powerpoint/2010/main" val="2545632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/50 Bild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1393" y="709994"/>
            <a:ext cx="5382832" cy="21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81393" y="1045553"/>
            <a:ext cx="5382832" cy="5902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81393" y="1920239"/>
            <a:ext cx="5382831" cy="4059937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sz="2400" b="0" i="0">
                <a:latin typeface="Rubik" pitchFamily="2" charset="-79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0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16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14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4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7098AE8-62AB-801A-1DDF-422519F2B5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</p:spPr>
        <p:txBody>
          <a:bodyPr lIns="3240000" tIns="0" rIns="3240000" bIns="2160000" anchor="ctr" anchorCtr="0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B0A50BE-8297-C805-DDE3-D6869D04A5B4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145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x 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7216336-E469-93A8-8E72-7AD93D376859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D234D59-F49F-DDBB-4F3B-D7CCDA98F2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  <p:sp>
        <p:nvSpPr>
          <p:cNvPr id="17" name="Inhaltsplatzhalter 8">
            <a:extLst>
              <a:ext uri="{FF2B5EF4-FFF2-40B4-BE49-F238E27FC236}">
                <a16:creationId xmlns:a16="http://schemas.microsoft.com/office/drawing/2014/main" id="{CC19FFBF-BB6C-D9D5-C598-2C5F471F2D2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21865" y="4152424"/>
            <a:ext cx="3227067" cy="1975662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8">
            <a:extLst>
              <a:ext uri="{FF2B5EF4-FFF2-40B4-BE49-F238E27FC236}">
                <a16:creationId xmlns:a16="http://schemas.microsoft.com/office/drawing/2014/main" id="{6AC67BAB-BBCB-1DA1-6402-CE9C7D3E817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403549" y="4152424"/>
            <a:ext cx="3227067" cy="1975662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B64AF996-D50E-8ABA-24D2-37D45DD030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1866" y="1664300"/>
            <a:ext cx="3227067" cy="2151658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4EE5D05F-1AA9-B60B-3ADE-334F54B6B06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93274" y="1664300"/>
            <a:ext cx="3227067" cy="2151658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</p:spTree>
    <p:extLst>
      <p:ext uri="{BB962C8B-B14F-4D97-AF65-F5344CB8AC3E}">
        <p14:creationId xmlns:p14="http://schemas.microsoft.com/office/powerpoint/2010/main" val="2992099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x 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7216336-E469-93A8-8E72-7AD93D376859}"/>
              </a:ext>
            </a:extLst>
          </p:cNvPr>
          <p:cNvSpPr txBox="1">
            <a:spLocks/>
          </p:cNvSpPr>
          <p:nvPr/>
        </p:nvSpPr>
        <p:spPr>
          <a:xfrm>
            <a:off x="1153984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D234D59-F49F-DDBB-4F3B-D7CCDA98F2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BC081457-35E4-6BE3-CC95-16F8609478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3603" y="4152424"/>
            <a:ext cx="3227067" cy="1975662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8">
            <a:extLst>
              <a:ext uri="{FF2B5EF4-FFF2-40B4-BE49-F238E27FC236}">
                <a16:creationId xmlns:a16="http://schemas.microsoft.com/office/drawing/2014/main" id="{07C31B30-30AC-D204-B374-29F595F38F2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462707" y="4152424"/>
            <a:ext cx="3227067" cy="1975662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DFD9955A-FFFC-B512-08FB-75EB4D8F849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03791" y="4152424"/>
            <a:ext cx="3227067" cy="1975662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270A184C-984F-5136-59B7-64CEE703846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3604" y="1664300"/>
            <a:ext cx="3227067" cy="2151658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336D29DF-D1A8-DACE-6C70-0BA739EADC3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463585" y="1664300"/>
            <a:ext cx="3227067" cy="2151658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51019C5-BD08-0EDA-C47D-23245C3785A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106423" y="1664300"/>
            <a:ext cx="3227067" cy="2151658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</p:spTree>
    <p:extLst>
      <p:ext uri="{BB962C8B-B14F-4D97-AF65-F5344CB8AC3E}">
        <p14:creationId xmlns:p14="http://schemas.microsoft.com/office/powerpoint/2010/main" val="2803055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2">
            <a:extLst>
              <a:ext uri="{FF2B5EF4-FFF2-40B4-BE49-F238E27FC236}">
                <a16:creationId xmlns:a16="http://schemas.microsoft.com/office/drawing/2014/main" id="{7D54F324-72B2-2768-9073-E4F1A15D23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</p:spPr>
        <p:txBody>
          <a:bodyPr lIns="2880000" tIns="0" rIns="2880000" bIns="1800000" anchor="ctr" anchorCtr="0"/>
          <a:lstStyle>
            <a:lvl1pPr marL="0" indent="0" algn="ctr">
              <a:lnSpc>
                <a:spcPct val="100000"/>
              </a:lnSpc>
              <a:buNone/>
              <a:tabLst>
                <a:tab pos="2910099" algn="l"/>
              </a:tabLst>
              <a:defRPr sz="1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</a:t>
            </a:r>
            <a:br>
              <a:rPr lang="de-DE" dirty="0"/>
            </a:br>
            <a:r>
              <a:rPr lang="de-DE" dirty="0"/>
              <a:t>ein Bild hinzufügen.</a:t>
            </a:r>
          </a:p>
          <a:p>
            <a:endParaRPr lang="de-DE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" name="Textplatzhalter 9">
            <a:extLst>
              <a:ext uri="{FF2B5EF4-FFF2-40B4-BE49-F238E27FC236}">
                <a16:creationId xmlns:a16="http://schemas.microsoft.com/office/drawing/2014/main" id="{3E26D2B0-FBB2-5C73-280E-66C1BB63E0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8100745" cy="21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4077613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CF4B8418-6EAD-F6F5-9DEC-30F8DAF249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07652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+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>
            <a:extLst>
              <a:ext uri="{FF2B5EF4-FFF2-40B4-BE49-F238E27FC236}">
                <a16:creationId xmlns:a16="http://schemas.microsoft.com/office/drawing/2014/main" id="{B0ACD18A-2FA5-6243-86E8-021CD6482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1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Grafik 3" descr="Ein Bild, das Screenshot, Schwarz, Quadrat, Rechteck enthält.&#10;&#10;Automatisch generierte Beschreibung">
            <a:extLst>
              <a:ext uri="{FF2B5EF4-FFF2-40B4-BE49-F238E27FC236}">
                <a16:creationId xmlns:a16="http://schemas.microsoft.com/office/drawing/2014/main" id="{5E7B328A-EEE3-4F00-8D88-3BEB0EED9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b="90807"/>
          <a:stretch/>
        </p:blipFill>
        <p:spPr>
          <a:xfrm>
            <a:off x="0" y="6009816"/>
            <a:ext cx="11271583" cy="8481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11CF5CD-DB55-66C6-CE2B-5ED9F152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554" y="5649214"/>
            <a:ext cx="872187" cy="7476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960932C-3811-894F-A7F4-7508E5477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743" y="302923"/>
            <a:ext cx="2908646" cy="1063456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B8BCB8C-5691-B401-6993-283D08E40C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0377" y="4471261"/>
            <a:ext cx="6544144" cy="3113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2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r>
              <a:rPr lang="de-DE" b="1" dirty="0">
                <a:latin typeface="Rubik SemiBold" pitchFamily="2" charset="-79"/>
                <a:cs typeface="Rubik SemiBold" pitchFamily="2" charset="-79"/>
              </a:rPr>
              <a:t>Vorname Name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524F0441-E6F6-72B2-55F3-48290BCCD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7608" y="3327353"/>
            <a:ext cx="9903764" cy="373184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E883A18B-26A5-105D-E3A6-F2E729FA55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7608" y="1400629"/>
            <a:ext cx="9903764" cy="1603857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399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C7F4717-A16C-8698-A5C8-35221C141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60377" y="4911728"/>
            <a:ext cx="6544144" cy="2315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457109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2pPr>
            <a:lvl3pPr marL="914217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3pPr>
            <a:lvl4pPr marL="1371326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4pPr>
            <a:lvl5pPr marL="1828434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Jobtitel</a:t>
            </a:r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70C0399C-3A59-E227-F566-0927C1BC61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67608" y="4222733"/>
            <a:ext cx="1151271" cy="1150637"/>
          </a:xfrm>
          <a:prstGeom prst="ellipse">
            <a:avLst/>
          </a:prstGeom>
          <a:solidFill>
            <a:schemeClr val="tx2"/>
          </a:solidFill>
        </p:spPr>
        <p:txBody>
          <a:bodyPr wrap="none" lIns="108000" tIns="251999" rIns="108000" anchor="t"/>
          <a:lstStyle>
            <a:lvl1pPr marL="0" indent="0" algn="ctr">
              <a:buNone/>
              <a:defRPr sz="8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Foto hinzufügen</a:t>
            </a:r>
          </a:p>
        </p:txBody>
      </p:sp>
    </p:spTree>
    <p:extLst>
      <p:ext uri="{BB962C8B-B14F-4D97-AF65-F5344CB8AC3E}">
        <p14:creationId xmlns:p14="http://schemas.microsoft.com/office/powerpoint/2010/main" val="2898738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 (Electric Indigo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1299" y="65115"/>
            <a:ext cx="1614341" cy="590233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2A9C2FA7-5D3C-1429-EC5F-C5DD478441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750067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1299" y="65115"/>
            <a:ext cx="1614341" cy="590233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chemeClr val="tx1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3701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>
            <a:extLst>
              <a:ext uri="{FF2B5EF4-FFF2-40B4-BE49-F238E27FC236}">
                <a16:creationId xmlns:a16="http://schemas.microsoft.com/office/drawing/2014/main" id="{B0ACD18A-2FA5-6243-86E8-021CD648276E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551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8799F7AA-4B6E-DD47-B9E3-A7BEDB94D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7608" y="4009523"/>
            <a:ext cx="9903764" cy="81814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91A0274-D328-23C0-D0BA-A99BCC4CA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743" y="302923"/>
            <a:ext cx="2908646" cy="1063456"/>
          </a:xfrm>
          <a:prstGeom prst="rect">
            <a:avLst/>
          </a:prstGeom>
        </p:spPr>
      </p:pic>
      <p:sp>
        <p:nvSpPr>
          <p:cNvPr id="3" name="Textplatzhalter 9">
            <a:extLst>
              <a:ext uri="{FF2B5EF4-FFF2-40B4-BE49-F238E27FC236}">
                <a16:creationId xmlns:a16="http://schemas.microsoft.com/office/drawing/2014/main" id="{830F2000-F703-6DFF-0592-1FAF57A81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7608" y="1444962"/>
            <a:ext cx="9903764" cy="2241695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799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 descr="Ein Bild, das Screenshot, Schwarz, Quadrat, Rechteck enthält.&#10;&#10;Automatisch generierte Beschreibung">
            <a:extLst>
              <a:ext uri="{FF2B5EF4-FFF2-40B4-BE49-F238E27FC236}">
                <a16:creationId xmlns:a16="http://schemas.microsoft.com/office/drawing/2014/main" id="{9B49E82D-0327-F3B1-A8A0-4E09EE2ADF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b="81605"/>
          <a:stretch/>
        </p:blipFill>
        <p:spPr>
          <a:xfrm>
            <a:off x="0" y="5160730"/>
            <a:ext cx="11271583" cy="16972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7D7474D-1B39-17C2-E1DA-98A410F56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4908" y="4807197"/>
            <a:ext cx="745386" cy="74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1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86A81-E7EC-7781-B063-A4C4311CA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39F81E-129A-E7C1-3099-8463EB649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855D2A-1FAB-09FE-830F-D9A5073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1E6C-F4A7-4D8E-A1BC-12C5BB73810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34B1FF-9195-B044-A3D9-772F4C48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46020-D3A2-31D7-8F2F-C5F790A3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16AE-2D87-4B31-A350-FB2481BF9C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94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3F11F9DC-7E95-C869-46DF-52EAACAD69AA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140346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46C8B2-F421-210A-13AC-9D7257458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743" y="302923"/>
            <a:ext cx="2908646" cy="1063456"/>
          </a:xfrm>
          <a:prstGeom prst="rect">
            <a:avLst/>
          </a:prstGeom>
        </p:spPr>
      </p:pic>
      <p:sp>
        <p:nvSpPr>
          <p:cNvPr id="6" name="Textplatzhalter 9">
            <a:extLst>
              <a:ext uri="{FF2B5EF4-FFF2-40B4-BE49-F238E27FC236}">
                <a16:creationId xmlns:a16="http://schemas.microsoft.com/office/drawing/2014/main" id="{26D9D885-7CED-CC3A-1D86-4257F62C7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7608" y="4009523"/>
            <a:ext cx="9903764" cy="81814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DACFE68A-EE47-9B91-D09D-BDBA0600D8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7608" y="1444962"/>
            <a:ext cx="9903764" cy="2241695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799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15643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>
            <a:extLst>
              <a:ext uri="{FF2B5EF4-FFF2-40B4-BE49-F238E27FC236}">
                <a16:creationId xmlns:a16="http://schemas.microsoft.com/office/drawing/2014/main" id="{3BA1EAAE-FAA1-56B0-2782-27B293C293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Headline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4D25756-F64F-C63B-0252-A875F7CB2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2C83991-6723-C15A-41FD-6AEF83DE2544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306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HG Electric Indigo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>
            <a:extLst>
              <a:ext uri="{FF2B5EF4-FFF2-40B4-BE49-F238E27FC236}">
                <a16:creationId xmlns:a16="http://schemas.microsoft.com/office/drawing/2014/main" id="{3BA1EAAE-FAA1-56B0-2782-27B293C293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1299" y="65115"/>
            <a:ext cx="1614341" cy="590233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4D25756-F64F-C63B-0252-A875F7CB2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2C83991-6723-C15A-41FD-6AEF83DE2544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4500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1299" y="65115"/>
            <a:ext cx="1614341" cy="590233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4D25756-F64F-C63B-0252-A875F7CB2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2C83991-6723-C15A-41FD-6AEF83DE2544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chemeClr val="tx1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7B93BC0C-5BEE-98BB-9B5D-52158B449B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</p:spTree>
    <p:extLst>
      <p:ext uri="{BB962C8B-B14F-4D97-AF65-F5344CB8AC3E}">
        <p14:creationId xmlns:p14="http://schemas.microsoft.com/office/powerpoint/2010/main" val="2287596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1-zeilig)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einzeilige Headline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44711" y="1593910"/>
            <a:ext cx="8302578" cy="3972701"/>
          </a:xfrm>
          <a:prstGeom prst="rect">
            <a:avLst/>
          </a:prstGeom>
        </p:spPr>
        <p:txBody>
          <a:bodyPr/>
          <a:lstStyle>
            <a:lvl1pPr marL="352355" indent="-342831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24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0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16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14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400" b="0" i="0">
                <a:latin typeface="Rubik" pitchFamily="2" charset="-79"/>
                <a:cs typeface="Rubik" pitchFamily="2" charset="-79"/>
              </a:defRPr>
            </a:lvl5pPr>
          </a:lstStyle>
          <a:p>
            <a:pPr marL="272995" lvl="0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Mastertextformat bearbeiten</a:t>
            </a:r>
          </a:p>
          <a:p>
            <a:pPr marL="272995" lvl="1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Zweite Ebene</a:t>
            </a:r>
          </a:p>
          <a:p>
            <a:pPr marL="272995" lvl="2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Dritte Ebene</a:t>
            </a:r>
          </a:p>
          <a:p>
            <a:pPr marL="272995" lvl="3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Vierte Ebene</a:t>
            </a:r>
          </a:p>
          <a:p>
            <a:pPr marL="272995" lvl="4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EDF85A-47F8-69F8-7F95-C7CCF0CB20B2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527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2-zeilig)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44711" y="2147362"/>
            <a:ext cx="8302578" cy="3972701"/>
          </a:xfrm>
          <a:prstGeom prst="rect">
            <a:avLst/>
          </a:prstGeom>
        </p:spPr>
        <p:txBody>
          <a:bodyPr/>
          <a:lstStyle>
            <a:lvl1pPr marL="352355" indent="-342831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24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0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16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14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400" b="0" i="0">
                <a:latin typeface="Rubik" pitchFamily="2" charset="-79"/>
                <a:cs typeface="Rubik" pitchFamily="2" charset="-79"/>
              </a:defRPr>
            </a:lvl5pPr>
          </a:lstStyle>
          <a:p>
            <a:pPr marL="272995" lvl="0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Mastertextformat bearbeiten</a:t>
            </a:r>
          </a:p>
          <a:p>
            <a:pPr marL="272995" lvl="1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Zweite Ebene</a:t>
            </a:r>
          </a:p>
          <a:p>
            <a:pPr marL="272995" lvl="2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Dritte Ebene</a:t>
            </a:r>
          </a:p>
          <a:p>
            <a:pPr marL="272995" lvl="3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Vierte Ebene</a:t>
            </a:r>
          </a:p>
          <a:p>
            <a:pPr marL="272995" lvl="4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B1D4C7AA-5D62-F35F-D8F6-647D544CF7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4711" y="521034"/>
            <a:ext cx="8302578" cy="11393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652CC2-5CC4-F5EB-2CB4-D1AAE37B0ECE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69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1-zeilig) + Inhalt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1299" y="65115"/>
            <a:ext cx="1614341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806FEB5-44DB-9733-DA29-3E210E4ACD8D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einzeilige Headline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44711" y="1593910"/>
            <a:ext cx="8302578" cy="3675923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chemeClr val="accent2"/>
              </a:buClr>
              <a:buSzPct val="9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0" b="0" i="0">
                <a:latin typeface="Rubik" pitchFamily="2" charset="-79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20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§"/>
              <a:defRPr sz="16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chemeClr val="accent2"/>
              </a:buClr>
              <a:buFont typeface="Symbol" pitchFamily="2" charset="2"/>
              <a:buChar char="-"/>
              <a:defRPr sz="14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8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02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eps.python.org/pep-0020/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tepsize.com/blog/the-ultimate-engineers-guide-to-refactoring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medium.com/@duyy.uit/good-code-bad-code-ba901749345f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8EDC8F1-9009-E342-3F52-6311D628C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Sauberer</a:t>
            </a:r>
            <a:r>
              <a:rPr lang="en-US" dirty="0"/>
              <a:t> Python-Code gestalten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DAE64E2-8A67-5A45-2C1C-32AF0DE603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Refactoring und Code-</a:t>
            </a:r>
            <a:r>
              <a:rPr lang="en-US" dirty="0" err="1"/>
              <a:t>Qualität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6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562A1-086E-6E66-5923-6EFD50492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FB913C-A6D6-039D-B75C-4FDA9DF63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D9F6AF-F2D1-773A-9193-99AC76E79B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3200" b="1" dirty="0"/>
              <a:t>Tipp 5: </a:t>
            </a:r>
            <a:r>
              <a:rPr lang="de-DE" sz="3200" b="1" dirty="0" err="1"/>
              <a:t>Hardcoding</a:t>
            </a:r>
            <a:r>
              <a:rPr lang="de-DE" sz="3200" b="1" dirty="0"/>
              <a:t> vermeiden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4485D912-A8FA-7A33-A9EE-EB764EDBE8AD}"/>
              </a:ext>
            </a:extLst>
          </p:cNvPr>
          <p:cNvSpPr/>
          <p:nvPr/>
        </p:nvSpPr>
        <p:spPr>
          <a:xfrm>
            <a:off x="2349280" y="1504921"/>
            <a:ext cx="1677406" cy="510254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Vorher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C98D4777-78E3-370D-8A3A-9EA8FE53C212}"/>
              </a:ext>
            </a:extLst>
          </p:cNvPr>
          <p:cNvSpPr/>
          <p:nvPr/>
        </p:nvSpPr>
        <p:spPr>
          <a:xfrm>
            <a:off x="8485864" y="1488114"/>
            <a:ext cx="1677406" cy="543869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Nachher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719959F-1372-A6A2-6FEC-82FD818E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90" y="2031983"/>
            <a:ext cx="4553585" cy="100979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394BAB5-0119-EA62-A29C-7E1C02655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227" y="2031983"/>
            <a:ext cx="4925112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2702B7-5331-7BDC-E418-8C11FF8CF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3E7C045-E46C-0FDE-EE8D-A32BDBB131F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81393" y="2258568"/>
            <a:ext cx="5382832" cy="3471584"/>
          </a:xfrm>
        </p:spPr>
        <p:txBody>
          <a:bodyPr/>
          <a:lstStyle/>
          <a:p>
            <a:r>
              <a:rPr lang="de-DE" sz="1800" dirty="0"/>
              <a:t>Beim Entwickeln neuer Features ist kontinuierliches </a:t>
            </a:r>
            <a:r>
              <a:rPr lang="de-DE" sz="1800" dirty="0" err="1"/>
              <a:t>Refactoring</a:t>
            </a:r>
            <a:r>
              <a:rPr lang="de-DE" sz="1800" dirty="0"/>
              <a:t> wichtig</a:t>
            </a:r>
          </a:p>
          <a:p>
            <a:r>
              <a:rPr lang="de-DE" sz="1800" b="1" dirty="0" err="1"/>
              <a:t>Red</a:t>
            </a:r>
            <a:r>
              <a:rPr lang="de-DE" sz="1800" b="1" dirty="0"/>
              <a:t>-Green-</a:t>
            </a:r>
            <a:r>
              <a:rPr lang="de-DE" sz="1800" b="1" dirty="0" err="1"/>
              <a:t>Refactor</a:t>
            </a:r>
            <a:r>
              <a:rPr lang="de-DE" sz="1800" b="1" dirty="0"/>
              <a:t>:</a:t>
            </a:r>
            <a:br>
              <a:rPr lang="de-DE" sz="1800" dirty="0"/>
            </a:br>
            <a:r>
              <a:rPr lang="de-DE" sz="1800" dirty="0"/>
              <a:t>Best-Practice aus dem Testgetriebenen Entwickeln (TDD), auch fester Bestandteil agiler Methoden:</a:t>
            </a:r>
          </a:p>
          <a:p>
            <a:pPr lvl="1"/>
            <a:r>
              <a:rPr lang="de-DE" sz="1600" b="1" dirty="0" err="1"/>
              <a:t>Red</a:t>
            </a:r>
            <a:r>
              <a:rPr lang="de-DE" sz="1600" b="1" dirty="0"/>
              <a:t>:</a:t>
            </a:r>
            <a:r>
              <a:rPr lang="de-DE" sz="1600" dirty="0"/>
              <a:t> Schreibe einen neuen Test, der fehlschlägt (gewünschtes Verhalten absichern).</a:t>
            </a:r>
          </a:p>
          <a:p>
            <a:pPr lvl="1"/>
            <a:r>
              <a:rPr lang="de-DE" sz="1600" b="1" dirty="0"/>
              <a:t>Green:</a:t>
            </a:r>
            <a:r>
              <a:rPr lang="de-DE" sz="1600" dirty="0"/>
              <a:t> Schreibe nur so viel Code, dass der Test besteht.</a:t>
            </a:r>
          </a:p>
          <a:p>
            <a:pPr lvl="1"/>
            <a:r>
              <a:rPr lang="de-DE" sz="1600" b="1" dirty="0" err="1"/>
              <a:t>Refactor</a:t>
            </a:r>
            <a:r>
              <a:rPr lang="de-DE" sz="1600" b="1" dirty="0"/>
              <a:t>:</a:t>
            </a:r>
            <a:r>
              <a:rPr lang="de-DE" sz="1600" dirty="0"/>
              <a:t> Optimiere jetzt den Code, ohne Funktionalität zu verändern – Tests müssen weiterhin grün bleiben.</a:t>
            </a:r>
          </a:p>
          <a:p>
            <a:endParaRPr lang="de-DE" sz="1800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F27461C-246B-6045-1294-69F77102CE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3200" b="1" dirty="0" err="1"/>
              <a:t>Refactoring</a:t>
            </a:r>
            <a:r>
              <a:rPr lang="de-DE" sz="3200" b="1" dirty="0"/>
              <a:t> im Business-Kontext</a:t>
            </a:r>
          </a:p>
        </p:txBody>
      </p:sp>
      <p:pic>
        <p:nvPicPr>
          <p:cNvPr id="3074" name="Picture 2" descr="What is Red, Green, Refactor">
            <a:extLst>
              <a:ext uri="{FF2B5EF4-FFF2-40B4-BE49-F238E27FC236}">
                <a16:creationId xmlns:a16="http://schemas.microsoft.com/office/drawing/2014/main" id="{2959C555-6548-C2CA-37EC-0DB0BBD09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5" y="1499615"/>
            <a:ext cx="5759059" cy="395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18F4B-A1B2-7E66-7162-C0F6B841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CFB799-9FDB-0C74-47C4-D09F83514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E2B8133-6381-C937-659D-CAEDA9B436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dirty="0"/>
              <a:t>PEP 8 – Python Style Guide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2C6F639-D4D8-8093-0E2E-44E49DA3487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63667" y="1566479"/>
            <a:ext cx="9064665" cy="2756360"/>
          </a:xfrm>
        </p:spPr>
        <p:txBody>
          <a:bodyPr/>
          <a:lstStyle/>
          <a:p>
            <a:r>
              <a:rPr lang="de-DE" dirty="0"/>
              <a:t>PEP 8 ist der </a:t>
            </a:r>
            <a:r>
              <a:rPr lang="de-DE" b="1" dirty="0"/>
              <a:t>offizielle Styleguide</a:t>
            </a:r>
            <a:r>
              <a:rPr lang="de-DE" dirty="0"/>
              <a:t> für Python</a:t>
            </a:r>
          </a:p>
          <a:p>
            <a:pPr lvl="1"/>
            <a:r>
              <a:rPr lang="de-DE" dirty="0"/>
              <a:t>Vorgaben zur Formatierung und Namensgebung</a:t>
            </a:r>
          </a:p>
          <a:p>
            <a:pPr lvl="1"/>
            <a:r>
              <a:rPr lang="de-DE" dirty="0"/>
              <a:t>Macht Code vertraut und leicht zu lesen – unabhängig vom Projekt</a:t>
            </a:r>
          </a:p>
          <a:p>
            <a:r>
              <a:rPr lang="de-DE" dirty="0"/>
              <a:t>Wozu das Ganze?</a:t>
            </a:r>
          </a:p>
          <a:p>
            <a:pPr lvl="1"/>
            <a:r>
              <a:rPr lang="de-DE" dirty="0"/>
              <a:t>Teamarbeit: Konsistenz verringert Stolperfallen</a:t>
            </a:r>
          </a:p>
          <a:p>
            <a:pPr lvl="1"/>
            <a:r>
              <a:rPr lang="de-DE" dirty="0"/>
              <a:t>Besseres Code-Review, leichterer Einstieg für Außenstehende</a:t>
            </a:r>
          </a:p>
          <a:p>
            <a:pPr marL="9524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Abgerundetes Rechteck 4">
            <a:extLst>
              <a:ext uri="{FF2B5EF4-FFF2-40B4-BE49-F238E27FC236}">
                <a16:creationId xmlns:a16="http://schemas.microsoft.com/office/drawing/2014/main" id="{568BF95C-35D8-5FF3-133E-5E80DEC4F5AD}"/>
              </a:ext>
            </a:extLst>
          </p:cNvPr>
          <p:cNvSpPr/>
          <p:nvPr/>
        </p:nvSpPr>
        <p:spPr>
          <a:xfrm>
            <a:off x="2779819" y="5291521"/>
            <a:ext cx="6985973" cy="624498"/>
          </a:xfrm>
          <a:prstGeom prst="roundRect">
            <a:avLst>
              <a:gd name="adj" fmla="val 3982"/>
            </a:avLst>
          </a:prstGeom>
          <a:solidFill>
            <a:srgbClr val="F0F2FE"/>
          </a:solidFill>
          <a:ln w="254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rtlCol="0" anchor="t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FBF899-FBB7-0602-C4CC-D438A1FC1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3054" y="5143765"/>
            <a:ext cx="392001" cy="2655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803A255-EEAE-EC19-C1E3-E46707564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063491" y="5783244"/>
            <a:ext cx="392001" cy="265549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D8BACCF8-FB94-9029-AC30-38B05EA79452}"/>
              </a:ext>
            </a:extLst>
          </p:cNvPr>
          <p:cNvSpPr txBox="1">
            <a:spLocks/>
          </p:cNvSpPr>
          <p:nvPr/>
        </p:nvSpPr>
        <p:spPr>
          <a:xfrm>
            <a:off x="3409055" y="5385127"/>
            <a:ext cx="6128138" cy="555718"/>
          </a:xfrm>
          <a:prstGeom prst="rect">
            <a:avLst/>
          </a:prstGeom>
        </p:spPr>
        <p:txBody>
          <a:bodyPr/>
          <a:lstStyle>
            <a:lvl1pPr marL="352355" indent="-342831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24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685663" indent="-228554" algn="l" defTabSz="91421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551EEB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2pPr>
            <a:lvl3pPr marL="1142771" indent="-228554" algn="l" defTabSz="91421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551EEB"/>
              </a:buClr>
              <a:buFont typeface="Wingdings" pitchFamily="2" charset="2"/>
              <a:buChar char="§"/>
              <a:defRPr sz="1600" b="0" i="0" kern="120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3pPr>
            <a:lvl4pPr marL="1599880" indent="-228554" algn="l" defTabSz="91421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551EEB"/>
              </a:buClr>
              <a:buFont typeface="Symbol" pitchFamily="2" charset="2"/>
              <a:buChar char="-"/>
              <a:defRPr sz="1400" b="0" i="0" kern="120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4pPr>
            <a:lvl5pPr marL="2056989" indent="-228554" algn="l" defTabSz="91421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551EEB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5pPr>
            <a:lvl6pPr marL="2514097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4" indent="0">
              <a:buFontTx/>
              <a:buNone/>
            </a:pPr>
            <a:r>
              <a:rPr lang="de-DE" i="1" dirty="0" err="1"/>
              <a:t>Readability</a:t>
            </a:r>
            <a:r>
              <a:rPr lang="de-DE" i="1" dirty="0"/>
              <a:t> </a:t>
            </a:r>
            <a:r>
              <a:rPr lang="de-DE" i="1" dirty="0" err="1"/>
              <a:t>counts</a:t>
            </a:r>
            <a:r>
              <a:rPr lang="de-DE" i="1" dirty="0"/>
              <a:t> – </a:t>
            </a:r>
            <a:r>
              <a:rPr lang="de-DE" dirty="0">
                <a:hlinkClick r:id="rId5"/>
              </a:rPr>
              <a:t>The Zen </a:t>
            </a:r>
            <a:r>
              <a:rPr lang="de-DE" dirty="0" err="1">
                <a:hlinkClick r:id="rId5"/>
              </a:rPr>
              <a:t>of</a:t>
            </a:r>
            <a:r>
              <a:rPr lang="de-DE" dirty="0">
                <a:hlinkClick r:id="rId5"/>
              </a:rPr>
              <a:t> Python</a:t>
            </a:r>
            <a:endParaRPr lang="de-DE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25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435B5-D6A5-7152-7E0A-84690BE1A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FECE4A-922A-F2CD-E332-58B43CA2D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499063-74B4-4535-39CE-EAFD174A0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dirty="0"/>
              <a:t>Zentrale PEP8-Richtlinien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B5B31A-02FA-3D96-1333-1B07592BC7F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63667" y="1566479"/>
            <a:ext cx="9064665" cy="2756360"/>
          </a:xfrm>
        </p:spPr>
        <p:txBody>
          <a:bodyPr/>
          <a:lstStyle/>
          <a:p>
            <a:r>
              <a:rPr lang="de-DE" sz="2000" b="1" dirty="0"/>
              <a:t>Einrückung:</a:t>
            </a:r>
            <a:r>
              <a:rPr lang="de-DE" sz="2000" dirty="0"/>
              <a:t> 4 Leerzeichen pro Ebene, keine Tabs verwenden</a:t>
            </a:r>
          </a:p>
          <a:p>
            <a:r>
              <a:rPr lang="de-DE" sz="2000" b="1" dirty="0"/>
              <a:t>Zeilenlänge:</a:t>
            </a:r>
            <a:r>
              <a:rPr lang="de-DE" sz="2000" dirty="0"/>
              <a:t> Maximal 79 Zeichen; für Kommentare oder Tests auch länger möglich</a:t>
            </a:r>
          </a:p>
          <a:p>
            <a:r>
              <a:rPr lang="de-DE" sz="2000" b="1" dirty="0"/>
              <a:t>Leerzeilen:</a:t>
            </a:r>
            <a:r>
              <a:rPr lang="de-DE" sz="2000" dirty="0"/>
              <a:t> Trenne Klassen und Funktionen zur besseren Übersicht</a:t>
            </a:r>
          </a:p>
          <a:p>
            <a:r>
              <a:rPr lang="de-DE" sz="2000" b="1" dirty="0"/>
              <a:t>Importe:</a:t>
            </a:r>
            <a:r>
              <a:rPr lang="de-DE" sz="2000" dirty="0"/>
              <a:t> Erst Standardbibliothek, dann externe Pakete, dann lokale Importe</a:t>
            </a:r>
          </a:p>
          <a:p>
            <a:r>
              <a:rPr lang="de-DE" sz="2000" b="1" dirty="0"/>
              <a:t>Namenskonventionen:</a:t>
            </a:r>
            <a:r>
              <a:rPr lang="de-DE" sz="2000" dirty="0"/>
              <a:t> </a:t>
            </a:r>
            <a:r>
              <a:rPr lang="de-DE" sz="2000" b="1" dirty="0"/>
              <a:t>snake_case</a:t>
            </a:r>
            <a:r>
              <a:rPr lang="de-DE" sz="2000" dirty="0"/>
              <a:t> für Variablen und Funktionen, </a:t>
            </a:r>
            <a:r>
              <a:rPr lang="de-DE" sz="2000" b="1" dirty="0"/>
              <a:t>CamelCase</a:t>
            </a:r>
            <a:r>
              <a:rPr lang="de-DE" sz="2000" dirty="0"/>
              <a:t> für Klassen, </a:t>
            </a:r>
            <a:r>
              <a:rPr lang="de-DE" sz="2000" b="1" dirty="0"/>
              <a:t>UPPER_CASE</a:t>
            </a:r>
            <a:r>
              <a:rPr lang="de-DE" sz="2000" dirty="0"/>
              <a:t> für Konstanten</a:t>
            </a:r>
          </a:p>
          <a:p>
            <a:r>
              <a:rPr lang="de-DE" sz="2000" b="1" dirty="0"/>
              <a:t>Abstände:</a:t>
            </a:r>
            <a:r>
              <a:rPr lang="de-DE" sz="2000" dirty="0"/>
              <a:t> Leerzeichen um Operatoren und nach Kommas; </a:t>
            </a:r>
            <a:r>
              <a:rPr lang="de-DE" sz="2000" b="1" dirty="0"/>
              <a:t>kein</a:t>
            </a:r>
            <a:r>
              <a:rPr lang="de-DE" sz="2000" dirty="0"/>
              <a:t> Leerzeichen um Standardwerte (</a:t>
            </a:r>
            <a:r>
              <a:rPr lang="de-DE" sz="2000" b="1" dirty="0"/>
              <a:t>def foo(x=42)</a:t>
            </a:r>
            <a:r>
              <a:rPr lang="de-DE" sz="2000" dirty="0"/>
              <a:t>)</a:t>
            </a:r>
          </a:p>
          <a:p>
            <a:pPr marL="9524" indent="0">
              <a:buNone/>
            </a:pPr>
            <a:endParaRPr lang="de-DE" sz="2000" dirty="0"/>
          </a:p>
          <a:p>
            <a:endParaRPr lang="de-DE" sz="2000" dirty="0"/>
          </a:p>
        </p:txBody>
      </p:sp>
      <p:sp>
        <p:nvSpPr>
          <p:cNvPr id="3" name="Abgerundetes Rechteck 4">
            <a:extLst>
              <a:ext uri="{FF2B5EF4-FFF2-40B4-BE49-F238E27FC236}">
                <a16:creationId xmlns:a16="http://schemas.microsoft.com/office/drawing/2014/main" id="{FE2BDA8F-AEA5-D547-5BFD-E69A5B473606}"/>
              </a:ext>
            </a:extLst>
          </p:cNvPr>
          <p:cNvSpPr/>
          <p:nvPr/>
        </p:nvSpPr>
        <p:spPr>
          <a:xfrm>
            <a:off x="3273469" y="5875322"/>
            <a:ext cx="5645060" cy="461644"/>
          </a:xfrm>
          <a:prstGeom prst="roundRect">
            <a:avLst>
              <a:gd name="adj" fmla="val 3982"/>
            </a:avLst>
          </a:prstGeom>
          <a:solidFill>
            <a:srgbClr val="F0F2FE"/>
          </a:solidFill>
          <a:ln w="254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36000" rIns="288000" bIns="36000" rtlCol="0" anchor="t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  <a:hlinkClick r:id="rId2"/>
              </a:rPr>
              <a:t>Link zum vollständigen Style-Guide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ubik" panose="020B0604020202020204" charset="-79"/>
              <a:ea typeface="Source Sans Pro Light" panose="020B0403030403020204" pitchFamily="34" charset="0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34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821C2-32B3-1070-F6FE-1F8E9AEB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A49DE7-F1E8-DAF2-2CDF-FBF5E3F81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1B1AB4-A308-B2FC-C3A2-AAC937B10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3200" b="1" dirty="0"/>
              <a:t>Beispiel: Anwendung von PEP8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91AB334D-AB00-0FD6-53F2-4AA721157F3E}"/>
              </a:ext>
            </a:extLst>
          </p:cNvPr>
          <p:cNvSpPr/>
          <p:nvPr/>
        </p:nvSpPr>
        <p:spPr>
          <a:xfrm>
            <a:off x="2349280" y="1504921"/>
            <a:ext cx="1677406" cy="510254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Vorher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2DFBD0A0-B1CE-0365-6FCF-4CD902CE3C41}"/>
              </a:ext>
            </a:extLst>
          </p:cNvPr>
          <p:cNvSpPr/>
          <p:nvPr/>
        </p:nvSpPr>
        <p:spPr>
          <a:xfrm>
            <a:off x="8485864" y="1488114"/>
            <a:ext cx="1677406" cy="543869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Nachher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C71FC7-92EA-880C-C3DF-7579B90D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3"/>
          <a:stretch>
            <a:fillRect/>
          </a:stretch>
        </p:blipFill>
        <p:spPr>
          <a:xfrm>
            <a:off x="981376" y="2031983"/>
            <a:ext cx="4413214" cy="129558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7432C26-5D87-AC94-A2F8-F82DF0186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643" y="2041509"/>
            <a:ext cx="410584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50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33C49-E75B-B20D-859D-E1BD38EF0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723EAF-CCB7-C823-0E75-BFA85FB37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D80F50-3E01-7F4E-F7FF-4B07ED3A0A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dirty="0"/>
              <a:t>Der Sudoku-Löser als Praxisbeispiel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D27B2A-FD2E-9DF0-CEEB-E0C6F149504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sz="2800" dirty="0"/>
              <a:t>Im nächsten Teil der Live-Session arbeiten wir praktisch:</a:t>
            </a:r>
          </a:p>
          <a:p>
            <a:pPr lvl="1"/>
            <a:r>
              <a:rPr lang="de-DE" sz="2400" dirty="0"/>
              <a:t>Erkennen von „</a:t>
            </a:r>
            <a:r>
              <a:rPr lang="de-DE" sz="2400" b="1" dirty="0"/>
              <a:t>Code Smells</a:t>
            </a:r>
            <a:r>
              <a:rPr lang="de-DE" sz="2400" dirty="0"/>
              <a:t>“ und Stilbrüchen im Beispiel eines Sudoku-Lösers</a:t>
            </a:r>
          </a:p>
          <a:p>
            <a:pPr lvl="1"/>
            <a:r>
              <a:rPr lang="de-DE" sz="2400" dirty="0"/>
              <a:t>Schrittweises </a:t>
            </a:r>
            <a:r>
              <a:rPr lang="de-DE" sz="2400" b="1" dirty="0" err="1"/>
              <a:t>Refactoring</a:t>
            </a:r>
            <a:r>
              <a:rPr lang="de-DE" sz="2400" dirty="0"/>
              <a:t> für bessere Lesbarkeit und klare Verantwortlichkeiten</a:t>
            </a:r>
          </a:p>
          <a:p>
            <a:pPr lvl="1"/>
            <a:r>
              <a:rPr lang="de-DE" sz="2400" dirty="0"/>
              <a:t>Anwendung von </a:t>
            </a:r>
            <a:r>
              <a:rPr lang="de-DE" sz="2400" b="1" dirty="0"/>
              <a:t>PEP8</a:t>
            </a:r>
            <a:r>
              <a:rPr lang="de-DE" sz="2400" dirty="0"/>
              <a:t> für professionelle, einheitliche Struktur</a:t>
            </a:r>
          </a:p>
          <a:p>
            <a:pPr lvl="1"/>
            <a:r>
              <a:rPr lang="de-DE" sz="2400" b="1" dirty="0"/>
              <a:t>Ziel:</a:t>
            </a:r>
            <a:r>
              <a:rPr lang="de-DE" sz="2400" dirty="0"/>
              <a:t> Aus „Hauptsache es läuft“-Code machen wir „Darauf bin ich stolz“-Code!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43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6BC2A2-4FD9-89F0-2F81-863D28024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Guido van Rossum, Autor von Python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5F5FD6-D1EF-33DE-3260-9B12948F32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„Code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238729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CE6AC1-2EF0-31B3-12EB-6B0EC3F9C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AB2B4B8-FFC3-5404-C56B-F73B90F1B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dirty="0"/>
              <a:t>Was bringt sauberer Code?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D26B6-D871-D504-2D95-1B0EEDA7B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63667" y="1566478"/>
            <a:ext cx="9064665" cy="3972701"/>
          </a:xfrm>
        </p:spPr>
        <p:txBody>
          <a:bodyPr/>
          <a:lstStyle/>
          <a:p>
            <a:r>
              <a:rPr lang="de-DE" b="1" dirty="0"/>
              <a:t>Fehler lassen sich schneller finden und beheben</a:t>
            </a:r>
          </a:p>
          <a:p>
            <a:r>
              <a:rPr lang="de-DE" b="1" dirty="0"/>
              <a:t>Bessere Zusammenarbeit im Team:</a:t>
            </a:r>
            <a:br>
              <a:rPr lang="de-DE" dirty="0"/>
            </a:br>
            <a:r>
              <a:rPr lang="de-DE" dirty="0"/>
              <a:t>Einheitliche und lesbare Struktur erspart allen Zeit, besonders wenn mehrere an einem Projekt arbeiten.</a:t>
            </a:r>
          </a:p>
          <a:p>
            <a:r>
              <a:rPr lang="de-DE" b="1" dirty="0"/>
              <a:t>Einfachere Wartung und Erweiterung:</a:t>
            </a:r>
            <a:br>
              <a:rPr lang="de-DE" dirty="0"/>
            </a:br>
            <a:r>
              <a:rPr lang="de-DE" dirty="0"/>
              <a:t>Kann später leichter neue Funktionen einbauen, ohne gleich alles neu machen zu müssen.</a:t>
            </a:r>
          </a:p>
          <a:p>
            <a:r>
              <a:rPr lang="de-DE" b="1" dirty="0"/>
              <a:t>Du sparst deinem zukünftigen Ich viel Arbeit:</a:t>
            </a:r>
            <a:br>
              <a:rPr lang="de-DE" dirty="0"/>
            </a:br>
            <a:r>
              <a:rPr lang="de-DE" dirty="0"/>
              <a:t>Spätestens beim nächsten Update ist jeder dankbar, wenn der Code nach ein paar Wochen noch verständlich ist.</a:t>
            </a:r>
          </a:p>
          <a:p>
            <a:pPr marL="9524" indent="0">
              <a:buNone/>
            </a:pPr>
            <a:endParaRPr lang="de-DE" dirty="0"/>
          </a:p>
          <a:p>
            <a:pPr marL="952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16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0324E7-7316-A38C-7984-93B633915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3168" y="709993"/>
            <a:ext cx="5382832" cy="210600"/>
          </a:xfrm>
        </p:spPr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DB9989-F38A-E7E7-0195-93A3EF76D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168" y="1045552"/>
            <a:ext cx="5382832" cy="590233"/>
          </a:xfrm>
        </p:spPr>
        <p:txBody>
          <a:bodyPr/>
          <a:lstStyle/>
          <a:p>
            <a:r>
              <a:rPr lang="de-DE" b="1" dirty="0" err="1"/>
              <a:t>Refactoring</a:t>
            </a:r>
            <a:endParaRPr lang="de-DE" b="1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A123AB-480A-2E52-43FB-2822597E6A2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3168" y="1920238"/>
            <a:ext cx="5382831" cy="4059937"/>
          </a:xfrm>
        </p:spPr>
        <p:txBody>
          <a:bodyPr/>
          <a:lstStyle/>
          <a:p>
            <a:r>
              <a:rPr lang="de-DE" sz="1800" dirty="0" err="1"/>
              <a:t>Refactoring</a:t>
            </a:r>
            <a:r>
              <a:rPr lang="de-DE" sz="1800" dirty="0"/>
              <a:t> bedeutet, </a:t>
            </a:r>
            <a:r>
              <a:rPr lang="de-DE" sz="1800" b="1" dirty="0"/>
              <a:t>den Aufbau von Code zu verbessern</a:t>
            </a:r>
            <a:r>
              <a:rPr lang="de-DE" sz="1800" dirty="0"/>
              <a:t>, ohne das ursprüngliche Verhalten zu verändern.</a:t>
            </a:r>
          </a:p>
          <a:p>
            <a:r>
              <a:rPr lang="de-DE" sz="1800" b="1" dirty="0"/>
              <a:t>Warum ist </a:t>
            </a:r>
            <a:r>
              <a:rPr lang="de-DE" sz="1800" b="1" dirty="0" err="1"/>
              <a:t>Refactoring</a:t>
            </a:r>
            <a:r>
              <a:rPr lang="de-DE" sz="1800" b="1" dirty="0"/>
              <a:t> sinnvoll?</a:t>
            </a:r>
            <a:endParaRPr lang="de-DE" sz="1800" dirty="0"/>
          </a:p>
          <a:p>
            <a:pPr lvl="1"/>
            <a:r>
              <a:rPr lang="de-DE" sz="1600" dirty="0"/>
              <a:t>Klarheit schaffen: Der Code wird verständlicher, du findest dich schneller zurecht.</a:t>
            </a:r>
          </a:p>
          <a:p>
            <a:pPr lvl="1"/>
            <a:r>
              <a:rPr lang="de-DE" sz="1600" dirty="0"/>
              <a:t>Wartungsaufwand verringern: Fehler lassen sich früher erkennen; Erweiterungen werden leichter.</a:t>
            </a:r>
          </a:p>
          <a:p>
            <a:pPr lvl="1"/>
            <a:r>
              <a:rPr lang="de-DE" sz="1600" dirty="0"/>
              <a:t>Nachhaltigkeit: Reduziert „technische Schulden“, die sich sonst im Projekt ansammeln.</a:t>
            </a:r>
          </a:p>
          <a:p>
            <a:r>
              <a:rPr lang="de-DE" sz="1800" dirty="0"/>
              <a:t>Wichtig: </a:t>
            </a:r>
            <a:r>
              <a:rPr lang="de-DE" sz="1800" i="1" dirty="0"/>
              <a:t>Funktion bleibt gleich. Struktur wird besser.</a:t>
            </a:r>
            <a:endParaRPr lang="de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C6E7DCA-304E-D109-4310-7F02BF69392C}"/>
              </a:ext>
            </a:extLst>
          </p:cNvPr>
          <p:cNvSpPr txBox="1"/>
          <p:nvPr/>
        </p:nvSpPr>
        <p:spPr>
          <a:xfrm>
            <a:off x="6737719" y="5474081"/>
            <a:ext cx="4454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</a:t>
            </a:r>
            <a:r>
              <a:rPr lang="de-DE" sz="1200" dirty="0">
                <a:hlinkClick r:id="rId2"/>
              </a:rPr>
              <a:t>stepsize.com</a:t>
            </a:r>
            <a:endParaRPr lang="de-DE" sz="1200" dirty="0"/>
          </a:p>
        </p:txBody>
      </p:sp>
      <p:pic>
        <p:nvPicPr>
          <p:cNvPr id="1028" name="Picture 4" descr="The cost of fixing tech debt">
            <a:extLst>
              <a:ext uri="{FF2B5EF4-FFF2-40B4-BE49-F238E27FC236}">
                <a16:creationId xmlns:a16="http://schemas.microsoft.com/office/drawing/2014/main" id="{B0A3B0F3-E5DB-35EE-6494-FC9AFE80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35785"/>
            <a:ext cx="5466451" cy="375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57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F9022-BF7D-1CF3-6837-9B6133B34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1124BE-34A5-44CD-CA15-8FCE12C3DA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380" y="1047124"/>
            <a:ext cx="5382832" cy="210600"/>
          </a:xfrm>
        </p:spPr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5A2371-7F07-3C62-DF37-CAED5DF97D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9380" y="1290532"/>
            <a:ext cx="6065836" cy="1183477"/>
          </a:xfrm>
        </p:spPr>
        <p:txBody>
          <a:bodyPr/>
          <a:lstStyle/>
          <a:p>
            <a:r>
              <a:rPr lang="de-DE" sz="3200" b="1" dirty="0"/>
              <a:t>Wann ist </a:t>
            </a:r>
            <a:r>
              <a:rPr lang="de-DE" sz="3200" b="1" dirty="0" err="1"/>
              <a:t>Refactoring</a:t>
            </a:r>
            <a:r>
              <a:rPr lang="de-DE" sz="3200" b="1" dirty="0"/>
              <a:t> sinnvoll?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84522F-BD94-E0BC-02C8-49EE8A98FD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49381" y="2506817"/>
            <a:ext cx="5382832" cy="4059937"/>
          </a:xfrm>
        </p:spPr>
        <p:txBody>
          <a:bodyPr/>
          <a:lstStyle/>
          <a:p>
            <a:r>
              <a:rPr lang="de-DE" sz="2000" b="1" dirty="0"/>
              <a:t>Code Smells - </a:t>
            </a:r>
            <a:r>
              <a:rPr lang="de-DE" sz="2000" dirty="0"/>
              <a:t>typische Strukturen im Code, die ein </a:t>
            </a:r>
            <a:r>
              <a:rPr lang="de-DE" sz="2000" dirty="0" err="1"/>
              <a:t>Refactoring</a:t>
            </a:r>
            <a:r>
              <a:rPr lang="de-DE" sz="2000" dirty="0"/>
              <a:t> nahe legen:</a:t>
            </a:r>
          </a:p>
          <a:p>
            <a:pPr lvl="1"/>
            <a:r>
              <a:rPr lang="de-DE" sz="1800" dirty="0"/>
              <a:t>Wiederholter Code (Code </a:t>
            </a:r>
            <a:r>
              <a:rPr lang="de-DE" sz="1800" dirty="0" err="1"/>
              <a:t>Duplication</a:t>
            </a:r>
            <a:r>
              <a:rPr lang="de-DE" sz="1800" dirty="0"/>
              <a:t>“)</a:t>
            </a:r>
          </a:p>
          <a:p>
            <a:pPr lvl="1"/>
            <a:r>
              <a:rPr lang="de-DE" sz="1800" dirty="0"/>
              <a:t>Lange, komplexe Funktionen („</a:t>
            </a:r>
            <a:r>
              <a:rPr lang="de-DE" sz="1800" dirty="0" err="1"/>
              <a:t>God</a:t>
            </a:r>
            <a:r>
              <a:rPr lang="de-DE" sz="1800" dirty="0"/>
              <a:t> </a:t>
            </a:r>
            <a:r>
              <a:rPr lang="de-DE" sz="1800" dirty="0" err="1"/>
              <a:t>Function</a:t>
            </a:r>
            <a:r>
              <a:rPr lang="de-DE" sz="1800" dirty="0"/>
              <a:t>“)</a:t>
            </a:r>
          </a:p>
          <a:p>
            <a:pPr lvl="1"/>
            <a:r>
              <a:rPr lang="de-DE" sz="1800" dirty="0"/>
              <a:t>Unklare oder kryptische Namen</a:t>
            </a:r>
          </a:p>
          <a:p>
            <a:pPr lvl="1"/>
            <a:r>
              <a:rPr lang="de-DE" sz="1800" dirty="0"/>
              <a:t>Funktionen oder Klassen mit zu vielen Aufgaben</a:t>
            </a:r>
          </a:p>
          <a:p>
            <a:pPr lvl="1"/>
            <a:r>
              <a:rPr lang="de-DE" sz="1800" dirty="0"/>
              <a:t>Inkonsistente Formatierung oder Stil</a:t>
            </a:r>
          </a:p>
          <a:p>
            <a:r>
              <a:rPr lang="de-DE" sz="2000" dirty="0"/>
              <a:t>Keine objektiven Kriterien: Jedes Projekt hat seine Anforderungen</a:t>
            </a:r>
            <a:endParaRPr lang="de-DE" sz="2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AE7C0D1-29E7-E019-3822-9C3E7D871AA9}"/>
              </a:ext>
            </a:extLst>
          </p:cNvPr>
          <p:cNvSpPr txBox="1"/>
          <p:nvPr/>
        </p:nvSpPr>
        <p:spPr>
          <a:xfrm>
            <a:off x="713169" y="5142024"/>
            <a:ext cx="4943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</a:t>
            </a:r>
            <a:r>
              <a:rPr lang="de-DE" sz="1200" dirty="0">
                <a:hlinkClick r:id="rId2"/>
              </a:rPr>
              <a:t>medium.com</a:t>
            </a:r>
            <a:endParaRPr lang="de-DE" sz="1200" dirty="0"/>
          </a:p>
        </p:txBody>
      </p:sp>
      <p:pic>
        <p:nvPicPr>
          <p:cNvPr id="2052" name="Picture 4" descr="Good code — Bad code. Good product must be made from good… | by Y Nguyen |  Medium">
            <a:extLst>
              <a:ext uri="{FF2B5EF4-FFF2-40B4-BE49-F238E27FC236}">
                <a16:creationId xmlns:a16="http://schemas.microsoft.com/office/drawing/2014/main" id="{918EB5E4-3CE9-E75A-D824-20BA9FCA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66" y="2160298"/>
            <a:ext cx="5074806" cy="25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69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A6DE3-AC8B-F941-9B11-F01A0252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C78C95-9EDE-8ABD-94FE-C722DD7EF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070B93-9CB0-584D-0A39-64A76B6F1F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3200" b="1" dirty="0"/>
              <a:t>Tipp 1: Duplizierung entfernen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1A5751DF-3A67-2DBF-D0CB-00362B45A340}"/>
              </a:ext>
            </a:extLst>
          </p:cNvPr>
          <p:cNvSpPr/>
          <p:nvPr/>
        </p:nvSpPr>
        <p:spPr>
          <a:xfrm>
            <a:off x="2349280" y="1504921"/>
            <a:ext cx="1677406" cy="510254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Vorher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FC191855-F7E9-32D3-C595-8D66398DD924}"/>
              </a:ext>
            </a:extLst>
          </p:cNvPr>
          <p:cNvSpPr/>
          <p:nvPr/>
        </p:nvSpPr>
        <p:spPr>
          <a:xfrm>
            <a:off x="8485864" y="1488114"/>
            <a:ext cx="1677406" cy="543869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Nachher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456BD4-DF30-F759-00F2-A00A68EF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00" y="2031983"/>
            <a:ext cx="4944165" cy="84784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2DED849-D6CA-BACE-BA70-AD99D061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459"/>
          <a:stretch>
            <a:fillRect/>
          </a:stretch>
        </p:blipFill>
        <p:spPr>
          <a:xfrm>
            <a:off x="6998292" y="2031983"/>
            <a:ext cx="447780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7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44F99-D5C7-ED6B-59C2-9F2FA1405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7F2E73-8C2A-78F0-A5B5-DED455D69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843C7E-DC2F-CDCE-A304-6C28EF27E0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3200" b="1" dirty="0"/>
              <a:t>Tipp 2: Große Funktionen aufteilen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E967A967-7DCD-7058-9B68-DD9EF40947C3}"/>
              </a:ext>
            </a:extLst>
          </p:cNvPr>
          <p:cNvSpPr/>
          <p:nvPr/>
        </p:nvSpPr>
        <p:spPr>
          <a:xfrm>
            <a:off x="2349280" y="1504921"/>
            <a:ext cx="1677406" cy="510254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Vorher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F5ACB77D-5589-D842-5A47-507E7840EBF4}"/>
              </a:ext>
            </a:extLst>
          </p:cNvPr>
          <p:cNvSpPr/>
          <p:nvPr/>
        </p:nvSpPr>
        <p:spPr>
          <a:xfrm>
            <a:off x="8485864" y="1488114"/>
            <a:ext cx="1677406" cy="543869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Nachher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62E30E7-A272-8915-EDE7-2D83AB57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50"/>
          <a:stretch>
            <a:fillRect/>
          </a:stretch>
        </p:blipFill>
        <p:spPr>
          <a:xfrm>
            <a:off x="279967" y="2031983"/>
            <a:ext cx="5816033" cy="22386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8B5B7D6-110F-09D0-416A-E0EFBEAF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472"/>
          <a:stretch>
            <a:fillRect/>
          </a:stretch>
        </p:blipFill>
        <p:spPr>
          <a:xfrm>
            <a:off x="6411692" y="2031983"/>
            <a:ext cx="550034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7D7BF-274F-0752-2D12-993D50F94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296DE8-1858-028B-D049-E00C817EE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52F386-595E-08C4-4F97-E1253FF891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3200" b="1" dirty="0"/>
              <a:t>Tipp 3: (List-)</a:t>
            </a:r>
            <a:r>
              <a:rPr lang="de-DE" sz="3200" b="1" dirty="0" err="1"/>
              <a:t>Comprehensions</a:t>
            </a:r>
            <a:endParaRPr lang="de-DE" sz="3200" b="1" dirty="0"/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BB4B19DF-E601-13B3-2CE6-7BDD73DE0A83}"/>
              </a:ext>
            </a:extLst>
          </p:cNvPr>
          <p:cNvSpPr/>
          <p:nvPr/>
        </p:nvSpPr>
        <p:spPr>
          <a:xfrm>
            <a:off x="2349280" y="1504921"/>
            <a:ext cx="1677406" cy="510254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Vorher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24E168C6-13C2-A80C-1DDD-7FDAC0CC6348}"/>
              </a:ext>
            </a:extLst>
          </p:cNvPr>
          <p:cNvSpPr/>
          <p:nvPr/>
        </p:nvSpPr>
        <p:spPr>
          <a:xfrm>
            <a:off x="8485864" y="1488114"/>
            <a:ext cx="1677406" cy="543869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Nachher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0361F44-E7A1-A0D7-79CE-6737A98D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66"/>
          <a:stretch>
            <a:fillRect/>
          </a:stretch>
        </p:blipFill>
        <p:spPr>
          <a:xfrm>
            <a:off x="624829" y="2015175"/>
            <a:ext cx="5126308" cy="131156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E6A6605-B59D-1EAF-61D8-191BEC1520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19"/>
          <a:stretch>
            <a:fillRect/>
          </a:stretch>
        </p:blipFill>
        <p:spPr>
          <a:xfrm>
            <a:off x="6096000" y="2015175"/>
            <a:ext cx="6001422" cy="7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9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6AF4C-C36B-B621-FA6A-144E19E6C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3940B6-F0B4-FB4C-CAA3-09510C968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A06F4A-ABAD-E33A-BBFA-F39989207C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3200" b="1" dirty="0"/>
              <a:t>Tipp 4: Komplexe Bedingungen vereinfachen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CC65B875-CFA7-E787-9228-CD0639641CE2}"/>
              </a:ext>
            </a:extLst>
          </p:cNvPr>
          <p:cNvSpPr/>
          <p:nvPr/>
        </p:nvSpPr>
        <p:spPr>
          <a:xfrm>
            <a:off x="2349280" y="1504921"/>
            <a:ext cx="1677406" cy="510254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Vorher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0227D314-F3ED-DFA6-41B0-CB776E098F5C}"/>
              </a:ext>
            </a:extLst>
          </p:cNvPr>
          <p:cNvSpPr/>
          <p:nvPr/>
        </p:nvSpPr>
        <p:spPr>
          <a:xfrm>
            <a:off x="8485864" y="1488114"/>
            <a:ext cx="1677406" cy="543869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Nachher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2064E9D-E1D3-1282-2D03-7D0EAFB1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95" y="2031983"/>
            <a:ext cx="5563376" cy="14670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1C1A260-0AEA-877D-EB37-B3568D29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884" y="2015175"/>
            <a:ext cx="530616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50449"/>
      </p:ext>
    </p:extLst>
  </p:cSld>
  <p:clrMapOvr>
    <a:masterClrMapping/>
  </p:clrMapOvr>
</p:sld>
</file>

<file path=ppt/theme/theme1.xml><?xml version="1.0" encoding="utf-8"?>
<a:theme xmlns:a="http://schemas.openxmlformats.org/drawingml/2006/main" name="StackFuel Theme">
  <a:themeElements>
    <a:clrScheme name="Benutzerdefiniert 1">
      <a:dk1>
        <a:srgbClr val="000000"/>
      </a:dk1>
      <a:lt1>
        <a:srgbClr val="FFFFFF"/>
      </a:lt1>
      <a:dk2>
        <a:srgbClr val="140046"/>
      </a:dk2>
      <a:lt2>
        <a:srgbClr val="5500EB"/>
      </a:lt2>
      <a:accent1>
        <a:srgbClr val="5500EB"/>
      </a:accent1>
      <a:accent2>
        <a:srgbClr val="C8FF00"/>
      </a:accent2>
      <a:accent3>
        <a:srgbClr val="B2C0FA"/>
      </a:accent3>
      <a:accent4>
        <a:srgbClr val="CCC8C0"/>
      </a:accent4>
      <a:accent5>
        <a:srgbClr val="FFA8A1"/>
      </a:accent5>
      <a:accent6>
        <a:srgbClr val="C800EB"/>
      </a:accent6>
      <a:hlink>
        <a:srgbClr val="5500EB"/>
      </a:hlink>
      <a:folHlink>
        <a:srgbClr val="5500EB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0" dist="342900" dir="2700000" algn="tl" rotWithShape="0">
            <a:schemeClr val="accent1">
              <a:lumMod val="75000"/>
              <a:alpha val="23000"/>
            </a:schemeClr>
          </a:outerShdw>
        </a:effectLst>
      </a:spPr>
      <a:bodyPr lIns="288000" tIns="288000" rIns="288000" rtlCol="0" anchor="t"/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Source Sans Pro Light" panose="020B0403030403020204" pitchFamily="34" charset="0"/>
            <a:ea typeface="Source Sans Pro Light" panose="020B0403030403020204" pitchFamily="34" charset="0"/>
            <a:cs typeface="Poppins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BE362C6EE420543B698485AC74F8397" ma:contentTypeVersion="15" ma:contentTypeDescription="Ein neues Dokument erstellen." ma:contentTypeScope="" ma:versionID="ece25feff8eaf4ae94d93f45f1a09ea7">
  <xsd:schema xmlns:xsd="http://www.w3.org/2001/XMLSchema" xmlns:xs="http://www.w3.org/2001/XMLSchema" xmlns:p="http://schemas.microsoft.com/office/2006/metadata/properties" xmlns:ns2="52c83538-2338-46ef-bbce-bf2b5cdd8f3a" xmlns:ns3="3b61b577-587e-4579-bf30-e7747f8b66e7" targetNamespace="http://schemas.microsoft.com/office/2006/metadata/properties" ma:root="true" ma:fieldsID="f526c11618efe884860c9ffb4f4cafeb" ns2:_="" ns3:_="">
    <xsd:import namespace="52c83538-2338-46ef-bbce-bf2b5cdd8f3a"/>
    <xsd:import namespace="3b61b577-587e-4579-bf30-e7747f8b66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83538-2338-46ef-bbce-bf2b5cdd8f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80cc94bf-af72-47f4-a772-37b3f9bade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61b577-587e-4579-bf30-e7747f8b66e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f9edd67-6349-4b78-8c88-424897d85d77}" ma:internalName="TaxCatchAll" ma:showField="CatchAllData" ma:web="3b61b577-587e-4579-bf30-e7747f8b66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61b577-587e-4579-bf30-e7747f8b66e7" xsi:nil="true"/>
    <lcf76f155ced4ddcb4097134ff3c332f xmlns="52c83538-2338-46ef-bbce-bf2b5cdd8f3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114351-584F-4508-AC74-29F4CFE9A8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ED3D9A-795B-4240-A56A-A7FB358B1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c83538-2338-46ef-bbce-bf2b5cdd8f3a"/>
    <ds:schemaRef ds:uri="3b61b577-587e-4579-bf30-e7747f8b66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4740A2-912B-40C3-9AD5-AA7CE96645C7}">
  <ds:schemaRefs>
    <ds:schemaRef ds:uri="3b61b577-587e-4579-bf30-e7747f8b66e7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52c83538-2338-46ef-bbce-bf2b5cdd8f3a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SF_PPT-ModularKit_231017</Template>
  <TotalTime>0</TotalTime>
  <Words>610</Words>
  <Application>Microsoft Office PowerPoint</Application>
  <PresentationFormat>Breitbild</PresentationFormat>
  <Paragraphs>85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Rubik</vt:lpstr>
      <vt:lpstr>Rubik SemiBold</vt:lpstr>
      <vt:lpstr>Source Sans Pro Light</vt:lpstr>
      <vt:lpstr>Symbol</vt:lpstr>
      <vt:lpstr>Wingdings</vt:lpstr>
      <vt:lpstr>StackFuel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Guerra Abril</dc:creator>
  <cp:lastModifiedBy>Sergio Guerra Abril</cp:lastModifiedBy>
  <cp:revision>7</cp:revision>
  <dcterms:created xsi:type="dcterms:W3CDTF">2025-07-23T14:32:08Z</dcterms:created>
  <dcterms:modified xsi:type="dcterms:W3CDTF">2025-10-21T08:20:04Z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0x010100DBE362C6EE420543B698485AC74F8397</vt:lpwstr>
  </property>
  <property fmtid="{D5CDD505-2E9C-101B-9397-08002B2CF9AE}" pid="3" name="MediaServiceImageTags">
    <vt:lpwstr/>
  </property>
</Properties>
</file>