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4DEB45-051B-4260-A092-5E9FADDF040F}">
  <a:tblStyle styleId="{624DEB45-051B-4260-A092-5E9FADDF04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f63e4b9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f63e4b9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f63e4b9e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f63e4b9e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f63e4b9e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f63e4b9e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f63e4b9e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f63e4b9e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f63e4b9e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f63e4b9e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f63e4b9e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f63e4b9e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f63e4b9e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f63e4b9e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f63e4b9e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f63e4b9e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f63e4b9e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f63e4b9e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f63e4b9e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f63e4b9e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f63e4b9e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f63e4b9e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f63e4b9e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f63e4b9e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f63e4b9e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f63e4b9e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f63e4b9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f63e4b9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f63e4b9e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f63e4b9e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f63e4b9e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f63e4b9e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f63e4b9e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f63e4b9e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f63e4b9e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f63e4b9e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f63e4b9e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f63e4b9e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f63e4b9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f63e4b9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f63e4b9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f63e4b9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f63e4b9e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f63e4b9e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2900">
                <a:solidFill>
                  <a:srgbClr val="404040"/>
                </a:solidFill>
              </a:rPr>
              <a:t>Day2 Agenda</a:t>
            </a:r>
            <a:endParaRPr b="1" sz="2900">
              <a:solidFill>
                <a:srgbClr val="404040"/>
              </a:solidFill>
            </a:endParaRPr>
          </a:p>
          <a:p>
            <a:pPr indent="-374650" lvl="0" marL="457200" rtl="0" algn="l">
              <a:lnSpc>
                <a:spcPct val="150000"/>
              </a:lnSpc>
              <a:spcBef>
                <a:spcPts val="1200"/>
              </a:spcBef>
              <a:spcAft>
                <a:spcPts val="0"/>
              </a:spcAft>
              <a:buClr>
                <a:srgbClr val="404040"/>
              </a:buClr>
              <a:buSzPts val="2300"/>
              <a:buChar char="●"/>
            </a:pPr>
            <a:r>
              <a:rPr lang="en-GB" sz="2300">
                <a:solidFill>
                  <a:srgbClr val="404040"/>
                </a:solidFill>
              </a:rPr>
              <a:t>MODULE 4: CONTROLLING EVENT FLOW</a:t>
            </a:r>
            <a:endParaRPr sz="2300">
              <a:solidFill>
                <a:srgbClr val="404040"/>
              </a:solidFill>
            </a:endParaRPr>
          </a:p>
          <a:p>
            <a:pPr indent="-374650" lvl="0" marL="457200" rtl="0" algn="l">
              <a:lnSpc>
                <a:spcPct val="150000"/>
              </a:lnSpc>
              <a:spcBef>
                <a:spcPts val="0"/>
              </a:spcBef>
              <a:spcAft>
                <a:spcPts val="0"/>
              </a:spcAft>
              <a:buClr>
                <a:srgbClr val="404040"/>
              </a:buClr>
              <a:buSzPts val="2300"/>
              <a:buChar char="●"/>
            </a:pPr>
            <a:r>
              <a:rPr lang="en-GB" sz="2300">
                <a:solidFill>
                  <a:srgbClr val="404040"/>
                </a:solidFill>
              </a:rPr>
              <a:t>Tea Break</a:t>
            </a:r>
            <a:endParaRPr sz="2300">
              <a:solidFill>
                <a:srgbClr val="404040"/>
              </a:solidFill>
            </a:endParaRPr>
          </a:p>
          <a:p>
            <a:pPr indent="-374650" lvl="0" marL="457200" rtl="0" algn="l">
              <a:lnSpc>
                <a:spcPct val="150000"/>
              </a:lnSpc>
              <a:spcBef>
                <a:spcPts val="0"/>
              </a:spcBef>
              <a:spcAft>
                <a:spcPts val="0"/>
              </a:spcAft>
              <a:buClr>
                <a:srgbClr val="404040"/>
              </a:buClr>
              <a:buSzPts val="2300"/>
              <a:buChar char="●"/>
            </a:pPr>
            <a:r>
              <a:rPr lang="en-GB" sz="2300">
                <a:solidFill>
                  <a:srgbClr val="404040"/>
                </a:solidFill>
              </a:rPr>
              <a:t>MODULE 5: HANDLING ERRORS</a:t>
            </a:r>
            <a:endParaRPr sz="2300">
              <a:solidFill>
                <a:srgbClr val="404040"/>
              </a:solidFill>
            </a:endParaRPr>
          </a:p>
          <a:p>
            <a:pPr indent="-374650" lvl="0" marL="457200" rtl="0" algn="l">
              <a:lnSpc>
                <a:spcPct val="150000"/>
              </a:lnSpc>
              <a:spcBef>
                <a:spcPts val="0"/>
              </a:spcBef>
              <a:spcAft>
                <a:spcPts val="0"/>
              </a:spcAft>
              <a:buClr>
                <a:srgbClr val="404040"/>
              </a:buClr>
              <a:buSzPts val="2300"/>
              <a:buChar char="●"/>
            </a:pPr>
            <a:r>
              <a:rPr lang="en-GB" sz="2300">
                <a:solidFill>
                  <a:srgbClr val="404040"/>
                </a:solidFill>
              </a:rPr>
              <a:t>MODULE 6: WRITING DATAWEAVE 2.0 TRANSFORMATIONS</a:t>
            </a:r>
            <a:endParaRPr sz="2300">
              <a:solidFill>
                <a:srgbClr val="404040"/>
              </a:solidFill>
            </a:endParaRPr>
          </a:p>
          <a:p>
            <a:pPr indent="-374650" lvl="0" marL="457200" rtl="0" algn="l">
              <a:lnSpc>
                <a:spcPct val="150000"/>
              </a:lnSpc>
              <a:spcBef>
                <a:spcPts val="0"/>
              </a:spcBef>
              <a:spcAft>
                <a:spcPts val="0"/>
              </a:spcAft>
              <a:buClr>
                <a:srgbClr val="404040"/>
              </a:buClr>
              <a:buSzPts val="2300"/>
              <a:buChar char="●"/>
            </a:pPr>
            <a:r>
              <a:rPr lang="en-GB" sz="2300">
                <a:solidFill>
                  <a:srgbClr val="404040"/>
                </a:solidFill>
              </a:rPr>
              <a:t>Lunch Break</a:t>
            </a:r>
            <a:endParaRPr sz="2300">
              <a:solidFill>
                <a:srgbClr val="404040"/>
              </a:solidFill>
            </a:endParaRPr>
          </a:p>
          <a:p>
            <a:pPr indent="-374650" lvl="0" marL="457200" rtl="0" algn="l">
              <a:lnSpc>
                <a:spcPct val="150000"/>
              </a:lnSpc>
              <a:spcBef>
                <a:spcPts val="0"/>
              </a:spcBef>
              <a:spcAft>
                <a:spcPts val="0"/>
              </a:spcAft>
              <a:buClr>
                <a:srgbClr val="404040"/>
              </a:buClr>
              <a:buSzPts val="2300"/>
              <a:buChar char="●"/>
            </a:pPr>
            <a:r>
              <a:rPr lang="en-GB" sz="2300">
                <a:solidFill>
                  <a:srgbClr val="404040"/>
                </a:solidFill>
              </a:rPr>
              <a:t>MODULE 7: Mule Migration Assistance tool</a:t>
            </a:r>
            <a:endParaRPr sz="2300">
              <a:solidFill>
                <a:srgbClr val="404040"/>
              </a:solidFill>
            </a:endParaRPr>
          </a:p>
          <a:p>
            <a:pPr indent="0" lvl="0" marL="0" rtl="0" algn="l">
              <a:lnSpc>
                <a:spcPct val="115000"/>
              </a:lnSpc>
              <a:spcBef>
                <a:spcPts val="1200"/>
              </a:spcBef>
              <a:spcAft>
                <a:spcPts val="0"/>
              </a:spcAft>
              <a:buNone/>
            </a:pPr>
            <a:r>
              <a:t/>
            </a:r>
            <a:endParaRPr sz="1100">
              <a:solidFill>
                <a:srgbClr val="40404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2"/>
          <p:cNvPicPr preferRelativeResize="0"/>
          <p:nvPr/>
        </p:nvPicPr>
        <p:blipFill>
          <a:blip r:embed="rId3">
            <a:alphaModFix/>
          </a:blip>
          <a:stretch>
            <a:fillRect/>
          </a:stretch>
        </p:blipFill>
        <p:spPr>
          <a:xfrm>
            <a:off x="3390900" y="0"/>
            <a:ext cx="5786438" cy="5143500"/>
          </a:xfrm>
          <a:prstGeom prst="rect">
            <a:avLst/>
          </a:prstGeom>
          <a:noFill/>
          <a:ln>
            <a:noFill/>
          </a:ln>
        </p:spPr>
      </p:pic>
      <p:sp>
        <p:nvSpPr>
          <p:cNvPr id="104" name="Google Shape;104;p22"/>
          <p:cNvSpPr txBox="1"/>
          <p:nvPr/>
        </p:nvSpPr>
        <p:spPr>
          <a:xfrm>
            <a:off x="0" y="0"/>
            <a:ext cx="34635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58595A"/>
                </a:solidFill>
                <a:highlight>
                  <a:srgbClr val="FEFEFE"/>
                </a:highlight>
              </a:rPr>
              <a:t>Happy Scenario</a:t>
            </a:r>
            <a:endParaRPr b="1" sz="20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a:p>
            <a:pPr indent="0" lvl="0" marL="0" rtl="0" algn="l">
              <a:spcBef>
                <a:spcPts val="0"/>
              </a:spcBef>
              <a:spcAft>
                <a:spcPts val="0"/>
              </a:spcAft>
              <a:buNone/>
            </a:pPr>
            <a:r>
              <a:rPr lang="en-GB" sz="2000">
                <a:solidFill>
                  <a:srgbClr val="58595A"/>
                </a:solidFill>
                <a:highlight>
                  <a:srgbClr val="FEFEFE"/>
                </a:highlight>
              </a:rPr>
              <a:t>If everything goes right when a message is received (1 below), the reference is triggered (2), and the request performed (3), which results in a successful response (HTTP status code 200) (4).</a:t>
            </a:r>
            <a:endParaRPr sz="20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nvSpPr>
        <p:spPr>
          <a:xfrm>
            <a:off x="0" y="0"/>
            <a:ext cx="34635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58595A"/>
                </a:solidFill>
                <a:highlight>
                  <a:srgbClr val="FEFEFE"/>
                </a:highlight>
              </a:rPr>
              <a:t>Scenario 1</a:t>
            </a:r>
            <a:endParaRPr b="1" sz="20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a:p>
            <a:pPr indent="0" lvl="0" marL="0" rtl="0" algn="l">
              <a:spcBef>
                <a:spcPts val="0"/>
              </a:spcBef>
              <a:spcAft>
                <a:spcPts val="0"/>
              </a:spcAft>
              <a:buNone/>
            </a:pPr>
            <a:r>
              <a:rPr lang="en-GB" sz="1800">
                <a:solidFill>
                  <a:srgbClr val="58595A"/>
                </a:solidFill>
                <a:highlight>
                  <a:srgbClr val="FEFEFE"/>
                </a:highlight>
              </a:rPr>
              <a:t>If the HTTP request fails with an </a:t>
            </a:r>
            <a:r>
              <a:rPr lang="en-GB" sz="1600">
                <a:solidFill>
                  <a:srgbClr val="58595A"/>
                </a:solidFill>
                <a:highlight>
                  <a:srgbClr val="F9FAFB"/>
                </a:highlight>
                <a:latin typeface="Courier New"/>
                <a:ea typeface="Courier New"/>
                <a:cs typeface="Courier New"/>
                <a:sym typeface="Courier New"/>
              </a:rPr>
              <a:t>HTTP:NOT_FOUND</a:t>
            </a:r>
            <a:r>
              <a:rPr lang="en-GB" sz="1800">
                <a:solidFill>
                  <a:srgbClr val="58595A"/>
                </a:solidFill>
                <a:highlight>
                  <a:srgbClr val="FEFEFE"/>
                </a:highlight>
              </a:rPr>
              <a:t> error (see 3) because of the error handler configuration in </a:t>
            </a:r>
            <a:r>
              <a:rPr lang="en-GB" sz="1600">
                <a:solidFill>
                  <a:srgbClr val="58595A"/>
                </a:solidFill>
                <a:highlight>
                  <a:srgbClr val="F9FAFB"/>
                </a:highlight>
                <a:latin typeface="Courier New"/>
                <a:ea typeface="Courier New"/>
                <a:cs typeface="Courier New"/>
                <a:sym typeface="Courier New"/>
              </a:rPr>
              <a:t>inner-flow</a:t>
            </a:r>
            <a:r>
              <a:rPr lang="en-GB" sz="1800">
                <a:solidFill>
                  <a:srgbClr val="58595A"/>
                </a:solidFill>
                <a:highlight>
                  <a:srgbClr val="FEFEFE"/>
                </a:highlight>
              </a:rPr>
              <a:t>, the error is propagated (4), and the Flow Reference component fails (2). However, because </a:t>
            </a:r>
            <a:r>
              <a:rPr lang="en-GB" sz="1600">
                <a:solidFill>
                  <a:srgbClr val="58595A"/>
                </a:solidFill>
                <a:highlight>
                  <a:srgbClr val="F9FAFB"/>
                </a:highlight>
                <a:latin typeface="Courier New"/>
                <a:ea typeface="Courier New"/>
                <a:cs typeface="Courier New"/>
                <a:sym typeface="Courier New"/>
              </a:rPr>
              <a:t>primary-flow</a:t>
            </a:r>
            <a:r>
              <a:rPr lang="en-GB" sz="1800">
                <a:solidFill>
                  <a:srgbClr val="58595A"/>
                </a:solidFill>
                <a:highlight>
                  <a:srgbClr val="FEFEFE"/>
                </a:highlight>
              </a:rPr>
              <a:t> handles the error with </a:t>
            </a:r>
            <a:r>
              <a:rPr lang="en-GB" sz="1600">
                <a:solidFill>
                  <a:srgbClr val="58595A"/>
                </a:solidFill>
                <a:highlight>
                  <a:srgbClr val="F9FAFB"/>
                </a:highlight>
                <a:latin typeface="Courier New"/>
                <a:ea typeface="Courier New"/>
                <a:cs typeface="Courier New"/>
                <a:sym typeface="Courier New"/>
              </a:rPr>
              <a:t>on-error-continue</a:t>
            </a:r>
            <a:r>
              <a:rPr lang="en-GB" sz="1800">
                <a:solidFill>
                  <a:srgbClr val="58595A"/>
                </a:solidFill>
                <a:highlight>
                  <a:srgbClr val="FEFEFE"/>
                </a:highlight>
              </a:rPr>
              <a:t>, the Logger it contains (5) executes, and a successful response (HTTP status code 200) is returned (6).</a:t>
            </a:r>
            <a:endParaRPr sz="26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p:txBody>
      </p:sp>
      <p:pic>
        <p:nvPicPr>
          <p:cNvPr id="110" name="Google Shape;110;p23"/>
          <p:cNvPicPr preferRelativeResize="0"/>
          <p:nvPr/>
        </p:nvPicPr>
        <p:blipFill rotWithShape="1">
          <a:blip r:embed="rId3">
            <a:alphaModFix/>
          </a:blip>
          <a:srcRect b="-1050" l="0" r="1642" t="0"/>
          <a:stretch/>
        </p:blipFill>
        <p:spPr>
          <a:xfrm>
            <a:off x="3593050" y="0"/>
            <a:ext cx="5459699" cy="499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nvSpPr>
        <p:spPr>
          <a:xfrm>
            <a:off x="0" y="0"/>
            <a:ext cx="34635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58595A"/>
                </a:solidFill>
                <a:highlight>
                  <a:srgbClr val="FEFEFE"/>
                </a:highlight>
              </a:rPr>
              <a:t>Scenario 2</a:t>
            </a:r>
            <a:endParaRPr b="1" sz="20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a:p>
            <a:pPr indent="0" lvl="0" marL="0" rtl="0" algn="l">
              <a:spcBef>
                <a:spcPts val="0"/>
              </a:spcBef>
              <a:spcAft>
                <a:spcPts val="0"/>
              </a:spcAft>
              <a:buNone/>
            </a:pPr>
            <a:r>
              <a:rPr lang="en-GB" sz="2000">
                <a:solidFill>
                  <a:srgbClr val="58595A"/>
                </a:solidFill>
                <a:highlight>
                  <a:srgbClr val="FEFEFE"/>
                </a:highlight>
              </a:rPr>
              <a:t>If the request fails with an unauthorized error instead (3), then </a:t>
            </a:r>
            <a:r>
              <a:rPr lang="en-GB" sz="1800">
                <a:solidFill>
                  <a:srgbClr val="58595A"/>
                </a:solidFill>
                <a:highlight>
                  <a:srgbClr val="F9FAFB"/>
                </a:highlight>
                <a:latin typeface="Courier New"/>
                <a:ea typeface="Courier New"/>
                <a:cs typeface="Courier New"/>
                <a:sym typeface="Courier New"/>
              </a:rPr>
              <a:t>inner-flow</a:t>
            </a:r>
            <a:r>
              <a:rPr lang="en-GB" sz="2000">
                <a:solidFill>
                  <a:srgbClr val="58595A"/>
                </a:solidFill>
                <a:highlight>
                  <a:srgbClr val="FEFEFE"/>
                </a:highlight>
              </a:rPr>
              <a:t> handles it with an </a:t>
            </a:r>
            <a:r>
              <a:rPr lang="en-GB" sz="1800">
                <a:solidFill>
                  <a:srgbClr val="58595A"/>
                </a:solidFill>
                <a:highlight>
                  <a:srgbClr val="F9FAFB"/>
                </a:highlight>
                <a:latin typeface="Courier New"/>
                <a:ea typeface="Courier New"/>
                <a:cs typeface="Courier New"/>
                <a:sym typeface="Courier New"/>
              </a:rPr>
              <a:t>on-error-continue</a:t>
            </a:r>
            <a:r>
              <a:rPr lang="en-GB" sz="2000">
                <a:solidFill>
                  <a:srgbClr val="58595A"/>
                </a:solidFill>
                <a:highlight>
                  <a:srgbClr val="FEFEFE"/>
                </a:highlight>
              </a:rPr>
              <a:t> by retrieving static content from a file (4). Then the Flow Reference component is successful as well (2), and a successful response (HTTP status code 200) is returned (5).</a:t>
            </a:r>
            <a:endParaRPr sz="34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p:txBody>
      </p:sp>
      <p:pic>
        <p:nvPicPr>
          <p:cNvPr id="116" name="Google Shape;116;p24"/>
          <p:cNvPicPr preferRelativeResize="0"/>
          <p:nvPr/>
        </p:nvPicPr>
        <p:blipFill>
          <a:blip r:embed="rId3">
            <a:alphaModFix/>
          </a:blip>
          <a:stretch>
            <a:fillRect/>
          </a:stretch>
        </p:blipFill>
        <p:spPr>
          <a:xfrm>
            <a:off x="3443277" y="-3350"/>
            <a:ext cx="5700723"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nvSpPr>
        <p:spPr>
          <a:xfrm>
            <a:off x="0" y="0"/>
            <a:ext cx="34635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58595A"/>
                </a:solidFill>
                <a:highlight>
                  <a:srgbClr val="FEFEFE"/>
                </a:highlight>
              </a:rPr>
              <a:t>Scenario 3</a:t>
            </a:r>
            <a:endParaRPr b="1" sz="20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a:p>
            <a:pPr indent="0" lvl="0" marL="0" rtl="0" algn="l">
              <a:spcBef>
                <a:spcPts val="0"/>
              </a:spcBef>
              <a:spcAft>
                <a:spcPts val="0"/>
              </a:spcAft>
              <a:buNone/>
            </a:pPr>
            <a:r>
              <a:rPr lang="en-GB" sz="1800">
                <a:solidFill>
                  <a:srgbClr val="58595A"/>
                </a:solidFill>
                <a:highlight>
                  <a:srgbClr val="FEFEFE"/>
                </a:highlight>
              </a:rPr>
              <a:t>if another error occurred in the HTTP request? Although there are only handlers for </a:t>
            </a:r>
            <a:r>
              <a:rPr lang="en-GB" sz="1600">
                <a:solidFill>
                  <a:srgbClr val="58595A"/>
                </a:solidFill>
                <a:highlight>
                  <a:srgbClr val="F9FAFB"/>
                </a:highlight>
                <a:latin typeface="Courier New"/>
                <a:ea typeface="Courier New"/>
                <a:cs typeface="Courier New"/>
                <a:sym typeface="Courier New"/>
              </a:rPr>
              <a:t>NOT_FOUND</a:t>
            </a:r>
            <a:r>
              <a:rPr lang="en-GB" sz="1800">
                <a:solidFill>
                  <a:srgbClr val="58595A"/>
                </a:solidFill>
                <a:highlight>
                  <a:srgbClr val="FEFEFE"/>
                </a:highlight>
              </a:rPr>
              <a:t> and </a:t>
            </a:r>
            <a:r>
              <a:rPr lang="en-GB" sz="1600">
                <a:solidFill>
                  <a:srgbClr val="58595A"/>
                </a:solidFill>
                <a:highlight>
                  <a:srgbClr val="F9FAFB"/>
                </a:highlight>
                <a:latin typeface="Courier New"/>
                <a:ea typeface="Courier New"/>
                <a:cs typeface="Courier New"/>
                <a:sym typeface="Courier New"/>
              </a:rPr>
              <a:t>UNAUTHORIZED</a:t>
            </a:r>
            <a:r>
              <a:rPr lang="en-GB" sz="1800">
                <a:solidFill>
                  <a:srgbClr val="58595A"/>
                </a:solidFill>
                <a:highlight>
                  <a:srgbClr val="FEFEFE"/>
                </a:highlight>
              </a:rPr>
              <a:t> errors in the flow, errors are still propagated by default. This means that if no handler matches the error that is raised, then it is re-thrown. For example, if the request fails with a method not allowed error (3), then it is propagated, causing the Flow Reference component to fail (2), and that propagation results in a failure response (4).</a:t>
            </a:r>
            <a:endParaRPr sz="40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a:p>
            <a:pPr indent="0" lvl="0" marL="0" rtl="0" algn="l">
              <a:spcBef>
                <a:spcPts val="0"/>
              </a:spcBef>
              <a:spcAft>
                <a:spcPts val="0"/>
              </a:spcAft>
              <a:buNone/>
            </a:pPr>
            <a:r>
              <a:t/>
            </a:r>
            <a:endParaRPr sz="2000">
              <a:solidFill>
                <a:srgbClr val="58595A"/>
              </a:solidFill>
              <a:highlight>
                <a:srgbClr val="FEFEFE"/>
              </a:highlight>
            </a:endParaRPr>
          </a:p>
        </p:txBody>
      </p:sp>
      <p:pic>
        <p:nvPicPr>
          <p:cNvPr id="122" name="Google Shape;122;p25"/>
          <p:cNvPicPr preferRelativeResize="0"/>
          <p:nvPr/>
        </p:nvPicPr>
        <p:blipFill>
          <a:blip r:embed="rId3">
            <a:alphaModFix/>
          </a:blip>
          <a:stretch>
            <a:fillRect/>
          </a:stretch>
        </p:blipFill>
        <p:spPr>
          <a:xfrm>
            <a:off x="3443815" y="0"/>
            <a:ext cx="580785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6"/>
          <p:cNvPicPr preferRelativeResize="0"/>
          <p:nvPr/>
        </p:nvPicPr>
        <p:blipFill>
          <a:blip r:embed="rId3">
            <a:alphaModFix/>
          </a:blip>
          <a:stretch>
            <a:fillRect/>
          </a:stretch>
        </p:blipFill>
        <p:spPr>
          <a:xfrm>
            <a:off x="91838" y="373663"/>
            <a:ext cx="8960325" cy="43961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7"/>
          <p:cNvPicPr preferRelativeResize="0"/>
          <p:nvPr/>
        </p:nvPicPr>
        <p:blipFill>
          <a:blip r:embed="rId3">
            <a:alphaModFix/>
          </a:blip>
          <a:stretch>
            <a:fillRect/>
          </a:stretch>
        </p:blipFill>
        <p:spPr>
          <a:xfrm>
            <a:off x="49525" y="1489700"/>
            <a:ext cx="8839199" cy="2890742"/>
          </a:xfrm>
          <a:prstGeom prst="rect">
            <a:avLst/>
          </a:prstGeom>
          <a:noFill/>
          <a:ln>
            <a:noFill/>
          </a:ln>
        </p:spPr>
      </p:pic>
      <p:sp>
        <p:nvSpPr>
          <p:cNvPr id="133" name="Google Shape;133;p27"/>
          <p:cNvSpPr txBox="1"/>
          <p:nvPr/>
        </p:nvSpPr>
        <p:spPr>
          <a:xfrm>
            <a:off x="0" y="366500"/>
            <a:ext cx="9052800" cy="10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58595A"/>
                </a:solidFill>
                <a:highlight>
                  <a:srgbClr val="FEFEFE"/>
                </a:highlight>
              </a:rPr>
              <a:t>You can also match errors using an expression. For example, since the Mule Error is available during error handling, we can use it to match all errors with the HTTP namespace:</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8"/>
          <p:cNvPicPr preferRelativeResize="0"/>
          <p:nvPr/>
        </p:nvPicPr>
        <p:blipFill>
          <a:blip r:embed="rId3">
            <a:alphaModFix/>
          </a:blip>
          <a:stretch>
            <a:fillRect/>
          </a:stretch>
        </p:blipFill>
        <p:spPr>
          <a:xfrm>
            <a:off x="1329700" y="0"/>
            <a:ext cx="517778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9"/>
          <p:cNvPicPr preferRelativeResize="0"/>
          <p:nvPr/>
        </p:nvPicPr>
        <p:blipFill>
          <a:blip r:embed="rId3">
            <a:alphaModFix/>
          </a:blip>
          <a:stretch>
            <a:fillRect/>
          </a:stretch>
        </p:blipFill>
        <p:spPr>
          <a:xfrm>
            <a:off x="646000" y="359700"/>
            <a:ext cx="747386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0"/>
          <p:cNvPicPr preferRelativeResize="0"/>
          <p:nvPr/>
        </p:nvPicPr>
        <p:blipFill>
          <a:blip r:embed="rId3">
            <a:alphaModFix/>
          </a:blip>
          <a:stretch>
            <a:fillRect/>
          </a:stretch>
        </p:blipFill>
        <p:spPr>
          <a:xfrm>
            <a:off x="1131375" y="152400"/>
            <a:ext cx="6881238" cy="483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1"/>
          <p:cNvPicPr preferRelativeResize="0"/>
          <p:nvPr/>
        </p:nvPicPr>
        <p:blipFill>
          <a:blip r:embed="rId3">
            <a:alphaModFix/>
          </a:blip>
          <a:stretch>
            <a:fillRect/>
          </a:stretch>
        </p:blipFill>
        <p:spPr>
          <a:xfrm>
            <a:off x="1090275" y="304800"/>
            <a:ext cx="6729037"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2600">
                <a:solidFill>
                  <a:srgbClr val="404040"/>
                </a:solidFill>
              </a:rPr>
              <a:t>MODULE 4: CONTROLLING EVENT FLOW</a:t>
            </a:r>
            <a:endParaRPr b="1" sz="2600">
              <a:solidFill>
                <a:srgbClr val="404040"/>
              </a:solidFill>
            </a:endParaRPr>
          </a:p>
          <a:p>
            <a:pPr indent="0" lvl="0" marL="0" rtl="0" algn="l">
              <a:lnSpc>
                <a:spcPct val="115000"/>
              </a:lnSpc>
              <a:spcBef>
                <a:spcPts val="1200"/>
              </a:spcBef>
              <a:spcAft>
                <a:spcPts val="0"/>
              </a:spcAft>
              <a:buNone/>
            </a:pPr>
            <a:r>
              <a:rPr lang="en-GB" sz="2400">
                <a:solidFill>
                  <a:srgbClr val="404040"/>
                </a:solidFill>
              </a:rPr>
              <a:t>Walkthrough 4-1: Multicast an event</a:t>
            </a:r>
            <a:endParaRPr sz="2400">
              <a:solidFill>
                <a:srgbClr val="404040"/>
              </a:solidFill>
            </a:endParaRPr>
          </a:p>
          <a:p>
            <a:pPr indent="0" lvl="0" marL="0" rtl="0" algn="l">
              <a:lnSpc>
                <a:spcPct val="115000"/>
              </a:lnSpc>
              <a:spcBef>
                <a:spcPts val="1200"/>
              </a:spcBef>
              <a:spcAft>
                <a:spcPts val="0"/>
              </a:spcAft>
              <a:buNone/>
            </a:pPr>
            <a:r>
              <a:rPr lang="en-GB" sz="2400">
                <a:solidFill>
                  <a:srgbClr val="404040"/>
                </a:solidFill>
              </a:rPr>
              <a:t>Walkthrough 4-2: Route events based on conditions</a:t>
            </a:r>
            <a:endParaRPr sz="2400">
              <a:solidFill>
                <a:srgbClr val="404040"/>
              </a:solidFill>
            </a:endParaRPr>
          </a:p>
          <a:p>
            <a:pPr indent="0" lvl="0" marL="0" rtl="0" algn="l">
              <a:lnSpc>
                <a:spcPct val="115000"/>
              </a:lnSpc>
              <a:spcBef>
                <a:spcPts val="1200"/>
              </a:spcBef>
              <a:spcAft>
                <a:spcPts val="0"/>
              </a:spcAft>
              <a:buNone/>
            </a:pPr>
            <a:r>
              <a:rPr lang="en-GB" sz="2400">
                <a:solidFill>
                  <a:srgbClr val="404040"/>
                </a:solidFill>
              </a:rPr>
              <a:t>Walkthrough 4-3: Validate events</a:t>
            </a:r>
            <a:endParaRPr sz="2400">
              <a:solidFill>
                <a:srgbClr val="40404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32"/>
          <p:cNvGraphicFramePr/>
          <p:nvPr/>
        </p:nvGraphicFramePr>
        <p:xfrm>
          <a:off x="95250" y="1336175"/>
          <a:ext cx="3000000" cy="3000000"/>
        </p:xfrm>
        <a:graphic>
          <a:graphicData uri="http://schemas.openxmlformats.org/drawingml/2006/table">
            <a:tbl>
              <a:tblPr>
                <a:solidFill>
                  <a:srgbClr val="FFFFFF"/>
                </a:solidFill>
                <a:tableStyleId>{624DEB45-051B-4260-A092-5E9FADDF040F}</a:tableStyleId>
              </a:tblPr>
              <a:tblGrid>
                <a:gridCol w="1375700"/>
                <a:gridCol w="5365750"/>
                <a:gridCol w="2103650"/>
              </a:tblGrid>
              <a:tr h="412700">
                <a:tc>
                  <a:txBody>
                    <a:bodyPr/>
                    <a:lstStyle/>
                    <a:p>
                      <a:pPr indent="0" lvl="0" marL="0" rtl="0" algn="ctr">
                        <a:lnSpc>
                          <a:spcPct val="115000"/>
                        </a:lnSpc>
                        <a:spcBef>
                          <a:spcPts val="0"/>
                        </a:spcBef>
                        <a:spcAft>
                          <a:spcPts val="0"/>
                        </a:spcAft>
                        <a:buNone/>
                      </a:pPr>
                      <a:r>
                        <a:rPr b="1" lang="en-GB" sz="1550">
                          <a:solidFill>
                            <a:srgbClr val="555555"/>
                          </a:solidFill>
                          <a:highlight>
                            <a:srgbClr val="FFFFFF"/>
                          </a:highlight>
                        </a:rPr>
                        <a:t>Component</a:t>
                      </a:r>
                      <a:endParaRPr b="1" sz="1550">
                        <a:solidFill>
                          <a:srgbClr val="555555"/>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en-GB" sz="1550">
                          <a:solidFill>
                            <a:srgbClr val="555555"/>
                          </a:solidFill>
                          <a:highlight>
                            <a:srgbClr val="FFFFFF"/>
                          </a:highlight>
                        </a:rPr>
                        <a:t>Description</a:t>
                      </a:r>
                      <a:endParaRPr b="1" sz="1550">
                        <a:solidFill>
                          <a:srgbClr val="555555"/>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en-GB" sz="1550">
                          <a:solidFill>
                            <a:srgbClr val="555555"/>
                          </a:solidFill>
                          <a:highlight>
                            <a:srgbClr val="FFFFFF"/>
                          </a:highlight>
                        </a:rPr>
                        <a:t>Expression</a:t>
                      </a:r>
                      <a:endParaRPr b="1" sz="1550">
                        <a:solidFill>
                          <a:srgbClr val="555555"/>
                        </a:solidFill>
                        <a:highlight>
                          <a:srgbClr val="FFFFFF"/>
                        </a:highlight>
                      </a:endParaRPr>
                    </a:p>
                  </a:txBody>
                  <a:tcPr marT="91425" marB="91425" marR="91425" marL="91425"/>
                </a:tc>
              </a:tr>
              <a:tr h="391075">
                <a:tc>
                  <a:txBody>
                    <a:bodyPr/>
                    <a:lstStyle/>
                    <a:p>
                      <a:pPr indent="0" lvl="0" marL="0" rtl="0" algn="l">
                        <a:spcBef>
                          <a:spcPts val="0"/>
                        </a:spcBef>
                        <a:spcAft>
                          <a:spcPts val="0"/>
                        </a:spcAft>
                        <a:buNone/>
                      </a:pPr>
                      <a:r>
                        <a:rPr b="1" lang="en-GB" sz="1550">
                          <a:solidFill>
                            <a:srgbClr val="0000FF"/>
                          </a:solidFill>
                          <a:highlight>
                            <a:srgbClr val="FFFFFF"/>
                          </a:highlight>
                        </a:rPr>
                        <a:t>Description</a:t>
                      </a:r>
                      <a:endParaRPr b="1" sz="1550">
                        <a:solidFill>
                          <a:srgbClr val="0000FF"/>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550">
                          <a:solidFill>
                            <a:srgbClr val="0000FF"/>
                          </a:solidFill>
                          <a:highlight>
                            <a:srgbClr val="FFFFFF"/>
                          </a:highlight>
                        </a:rPr>
                        <a:t>A description regarding the problem</a:t>
                      </a:r>
                      <a:endParaRPr sz="1550">
                        <a:solidFill>
                          <a:srgbClr val="0000FF"/>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550">
                          <a:solidFill>
                            <a:srgbClr val="0000FF"/>
                          </a:solidFill>
                          <a:highlight>
                            <a:srgbClr val="FFFFFF"/>
                          </a:highlight>
                        </a:rPr>
                        <a:t>#[error.description]</a:t>
                      </a:r>
                      <a:endParaRPr sz="1550">
                        <a:solidFill>
                          <a:srgbClr val="0000FF"/>
                        </a:solidFill>
                        <a:highlight>
                          <a:srgbClr val="FFFFFF"/>
                        </a:highlight>
                      </a:endParaRPr>
                    </a:p>
                  </a:txBody>
                  <a:tcPr marT="91425" marB="91425" marR="91425" marL="91425"/>
                </a:tc>
              </a:tr>
              <a:tr h="391075">
                <a:tc>
                  <a:txBody>
                    <a:bodyPr/>
                    <a:lstStyle/>
                    <a:p>
                      <a:pPr indent="0" lvl="0" marL="0" rtl="0" algn="l">
                        <a:spcBef>
                          <a:spcPts val="0"/>
                        </a:spcBef>
                        <a:spcAft>
                          <a:spcPts val="0"/>
                        </a:spcAft>
                        <a:buNone/>
                      </a:pPr>
                      <a:r>
                        <a:rPr b="1" lang="en-GB" sz="1550">
                          <a:solidFill>
                            <a:srgbClr val="0000FF"/>
                          </a:solidFill>
                          <a:highlight>
                            <a:srgbClr val="FFFFFF"/>
                          </a:highlight>
                        </a:rPr>
                        <a:t>Type</a:t>
                      </a:r>
                      <a:endParaRPr b="1" sz="1550">
                        <a:solidFill>
                          <a:srgbClr val="0000FF"/>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550">
                          <a:solidFill>
                            <a:srgbClr val="0000FF"/>
                          </a:solidFill>
                          <a:highlight>
                            <a:srgbClr val="FFFFFF"/>
                          </a:highlight>
                        </a:rPr>
                        <a:t>A type, used to characterize the problem and allow routing within an error handler</a:t>
                      </a:r>
                      <a:endParaRPr sz="1550">
                        <a:solidFill>
                          <a:srgbClr val="0000FF"/>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550">
                          <a:solidFill>
                            <a:srgbClr val="0000FF"/>
                          </a:solidFill>
                          <a:highlight>
                            <a:srgbClr val="FFFFFF"/>
                          </a:highlight>
                        </a:rPr>
                        <a:t>#[error.errorType]</a:t>
                      </a:r>
                      <a:endParaRPr sz="1550">
                        <a:solidFill>
                          <a:srgbClr val="0000FF"/>
                        </a:solidFill>
                        <a:highlight>
                          <a:srgbClr val="FFFFFF"/>
                        </a:highlight>
                      </a:endParaRPr>
                    </a:p>
                  </a:txBody>
                  <a:tcPr marT="91425" marB="91425" marR="91425" marL="91425"/>
                </a:tc>
              </a:tr>
              <a:tr h="391075">
                <a:tc>
                  <a:txBody>
                    <a:bodyPr/>
                    <a:lstStyle/>
                    <a:p>
                      <a:pPr indent="0" lvl="0" marL="0" rtl="0" algn="l">
                        <a:spcBef>
                          <a:spcPts val="0"/>
                        </a:spcBef>
                        <a:spcAft>
                          <a:spcPts val="0"/>
                        </a:spcAft>
                        <a:buNone/>
                      </a:pPr>
                      <a:r>
                        <a:rPr b="1" lang="en-GB" sz="1550">
                          <a:solidFill>
                            <a:srgbClr val="555555"/>
                          </a:solidFill>
                          <a:highlight>
                            <a:srgbClr val="FFFFFF"/>
                          </a:highlight>
                        </a:rPr>
                        <a:t>Cause</a:t>
                      </a:r>
                      <a:endParaRPr b="1" sz="1550">
                        <a:solidFill>
                          <a:srgbClr val="555555"/>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550">
                          <a:solidFill>
                            <a:srgbClr val="555555"/>
                          </a:solidFill>
                          <a:highlight>
                            <a:srgbClr val="FFFFFF"/>
                          </a:highlight>
                        </a:rPr>
                        <a:t>The underlying Java Throwable that resulted in the failure</a:t>
                      </a:r>
                      <a:endParaRPr sz="1550">
                        <a:solidFill>
                          <a:srgbClr val="555555"/>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550">
                          <a:solidFill>
                            <a:srgbClr val="555555"/>
                          </a:solidFill>
                          <a:highlight>
                            <a:srgbClr val="FFFFFF"/>
                          </a:highlight>
                        </a:rPr>
                        <a:t>#[error.cause]</a:t>
                      </a:r>
                      <a:endParaRPr sz="1550">
                        <a:solidFill>
                          <a:srgbClr val="555555"/>
                        </a:solidFill>
                        <a:highlight>
                          <a:srgbClr val="FFFFFF"/>
                        </a:highlight>
                      </a:endParaRPr>
                    </a:p>
                  </a:txBody>
                  <a:tcPr marT="91425" marB="91425" marR="91425" marL="91425"/>
                </a:tc>
              </a:tr>
              <a:tr h="391075">
                <a:tc>
                  <a:txBody>
                    <a:bodyPr/>
                    <a:lstStyle/>
                    <a:p>
                      <a:pPr indent="0" lvl="0" marL="0" rtl="0" algn="l">
                        <a:spcBef>
                          <a:spcPts val="0"/>
                        </a:spcBef>
                        <a:spcAft>
                          <a:spcPts val="0"/>
                        </a:spcAft>
                        <a:buNone/>
                      </a:pPr>
                      <a:r>
                        <a:rPr b="1" lang="en-GB" sz="1550">
                          <a:solidFill>
                            <a:srgbClr val="555555"/>
                          </a:solidFill>
                          <a:highlight>
                            <a:srgbClr val="FFFFFF"/>
                          </a:highlight>
                        </a:rPr>
                        <a:t>Message</a:t>
                      </a:r>
                      <a:endParaRPr b="1" sz="1550">
                        <a:solidFill>
                          <a:srgbClr val="555555"/>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550">
                          <a:solidFill>
                            <a:srgbClr val="555555"/>
                          </a:solidFill>
                          <a:highlight>
                            <a:srgbClr val="FFFFFF"/>
                          </a:highlight>
                        </a:rPr>
                        <a:t>An optional Mule Message regarding the problem</a:t>
                      </a:r>
                      <a:endParaRPr sz="1550">
                        <a:solidFill>
                          <a:srgbClr val="555555"/>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550">
                          <a:solidFill>
                            <a:srgbClr val="555555"/>
                          </a:solidFill>
                          <a:highlight>
                            <a:srgbClr val="FFFFFF"/>
                          </a:highlight>
                        </a:rPr>
                        <a:t>#[error.errorMessage]</a:t>
                      </a:r>
                      <a:endParaRPr sz="1550">
                        <a:solidFill>
                          <a:srgbClr val="555555"/>
                        </a:solidFill>
                        <a:highlight>
                          <a:srgbClr val="FFFFFF"/>
                        </a:highlight>
                      </a:endParaRPr>
                    </a:p>
                  </a:txBody>
                  <a:tcPr marT="91425" marB="91425" marR="91425" marL="91425"/>
                </a:tc>
              </a:tr>
              <a:tr h="574750">
                <a:tc>
                  <a:txBody>
                    <a:bodyPr/>
                    <a:lstStyle/>
                    <a:p>
                      <a:pPr indent="0" lvl="0" marL="0" rtl="0" algn="l">
                        <a:spcBef>
                          <a:spcPts val="0"/>
                        </a:spcBef>
                        <a:spcAft>
                          <a:spcPts val="0"/>
                        </a:spcAft>
                        <a:buNone/>
                      </a:pPr>
                      <a:r>
                        <a:rPr b="1" lang="en-GB" sz="1550">
                          <a:solidFill>
                            <a:srgbClr val="555555"/>
                          </a:solidFill>
                          <a:highlight>
                            <a:srgbClr val="FFFFFF"/>
                          </a:highlight>
                        </a:rPr>
                        <a:t>Child Errors</a:t>
                      </a:r>
                      <a:endParaRPr b="1" sz="1550">
                        <a:solidFill>
                          <a:srgbClr val="555555"/>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550">
                          <a:solidFill>
                            <a:srgbClr val="555555"/>
                          </a:solidFill>
                          <a:highlight>
                            <a:srgbClr val="FFFFFF"/>
                          </a:highlight>
                        </a:rPr>
                        <a:t>An optional collection of inner errors, used by elements like Scatter-Gather to provide aggregated route errors.</a:t>
                      </a:r>
                      <a:endParaRPr sz="1550">
                        <a:solidFill>
                          <a:srgbClr val="555555"/>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550">
                          <a:solidFill>
                            <a:srgbClr val="555555"/>
                          </a:solidFill>
                          <a:highlight>
                            <a:srgbClr val="FFFFFF"/>
                          </a:highlight>
                        </a:rPr>
                        <a:t>#[error.childErrors]</a:t>
                      </a:r>
                      <a:endParaRPr sz="1550">
                        <a:solidFill>
                          <a:srgbClr val="555555"/>
                        </a:solidFill>
                        <a:highlight>
                          <a:srgbClr val="FFFFFF"/>
                        </a:highlight>
                      </a:endParaRPr>
                    </a:p>
                  </a:txBody>
                  <a:tcPr marT="91425" marB="91425" marR="91425" marL="91425"/>
                </a:tc>
              </a:tr>
            </a:tbl>
          </a:graphicData>
        </a:graphic>
      </p:graphicFrame>
      <p:sp>
        <p:nvSpPr>
          <p:cNvPr id="159" name="Google Shape;159;p32"/>
          <p:cNvSpPr txBox="1"/>
          <p:nvPr/>
        </p:nvSpPr>
        <p:spPr>
          <a:xfrm>
            <a:off x="0" y="0"/>
            <a:ext cx="9144000" cy="1132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3000"/>
              </a:spcBef>
              <a:spcAft>
                <a:spcPts val="400"/>
              </a:spcAft>
              <a:buNone/>
            </a:pPr>
            <a:r>
              <a:rPr b="1" lang="en-GB" sz="1950">
                <a:solidFill>
                  <a:srgbClr val="555555"/>
                </a:solidFill>
                <a:highlight>
                  <a:srgbClr val="FFFFFF"/>
                </a:highlight>
              </a:rPr>
              <a:t>5 components of an Error Object</a:t>
            </a:r>
            <a:endParaRPr b="1" sz="1950">
              <a:solidFill>
                <a:srgbClr val="555555"/>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nvSpPr>
        <p:spPr>
          <a:xfrm>
            <a:off x="0" y="0"/>
            <a:ext cx="9144000" cy="5007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GB" sz="2300">
                <a:solidFill>
                  <a:srgbClr val="27397D"/>
                </a:solidFill>
                <a:highlight>
                  <a:srgbClr val="FFFFFF"/>
                </a:highlight>
                <a:latin typeface="Roboto"/>
                <a:ea typeface="Roboto"/>
                <a:cs typeface="Roboto"/>
                <a:sym typeface="Roboto"/>
              </a:rPr>
              <a:t>To Summarize</a:t>
            </a:r>
            <a:endParaRPr sz="2300">
              <a:solidFill>
                <a:srgbClr val="27397D"/>
              </a:solidFill>
              <a:highlight>
                <a:srgbClr val="FFFFFF"/>
              </a:highlight>
              <a:latin typeface="Roboto"/>
              <a:ea typeface="Roboto"/>
              <a:cs typeface="Roboto"/>
              <a:sym typeface="Roboto"/>
            </a:endParaRPr>
          </a:p>
          <a:p>
            <a:pPr indent="-361950" lvl="0" marL="457200" rtl="0" algn="just">
              <a:lnSpc>
                <a:spcPct val="115000"/>
              </a:lnSpc>
              <a:spcBef>
                <a:spcPts val="800"/>
              </a:spcBef>
              <a:spcAft>
                <a:spcPts val="0"/>
              </a:spcAft>
              <a:buClr>
                <a:srgbClr val="212529"/>
              </a:buClr>
              <a:buSzPts val="2100"/>
              <a:buFont typeface="Roboto"/>
              <a:buAutoNum type="arabicPeriod"/>
            </a:pPr>
            <a:r>
              <a:rPr lang="en-GB" sz="2100">
                <a:solidFill>
                  <a:srgbClr val="212529"/>
                </a:solidFill>
                <a:highlight>
                  <a:srgbClr val="FFFFFF"/>
                </a:highlight>
                <a:latin typeface="Roboto"/>
                <a:ea typeface="Roboto"/>
                <a:cs typeface="Roboto"/>
                <a:sym typeface="Roboto"/>
              </a:rPr>
              <a:t>Mule 4 abstracts the Java exception into Mule 4 error objects</a:t>
            </a:r>
            <a:endParaRPr sz="2100">
              <a:solidFill>
                <a:srgbClr val="212529"/>
              </a:solidFill>
              <a:highlight>
                <a:srgbClr val="FFFFFF"/>
              </a:highlight>
              <a:latin typeface="Roboto"/>
              <a:ea typeface="Roboto"/>
              <a:cs typeface="Roboto"/>
              <a:sym typeface="Roboto"/>
            </a:endParaRPr>
          </a:p>
          <a:p>
            <a:pPr indent="-361950" lvl="0" marL="457200" rtl="0" algn="just">
              <a:lnSpc>
                <a:spcPct val="115000"/>
              </a:lnSpc>
              <a:spcBef>
                <a:spcPts val="0"/>
              </a:spcBef>
              <a:spcAft>
                <a:spcPts val="0"/>
              </a:spcAft>
              <a:buClr>
                <a:srgbClr val="212529"/>
              </a:buClr>
              <a:buSzPts val="2100"/>
              <a:buFont typeface="Roboto"/>
              <a:buAutoNum type="arabicPeriod"/>
            </a:pPr>
            <a:r>
              <a:rPr lang="en-GB" sz="2100">
                <a:solidFill>
                  <a:srgbClr val="212529"/>
                </a:solidFill>
                <a:highlight>
                  <a:srgbClr val="FFFFFF"/>
                </a:highlight>
                <a:latin typeface="Roboto"/>
                <a:ea typeface="Roboto"/>
                <a:cs typeface="Roboto"/>
                <a:sym typeface="Roboto"/>
              </a:rPr>
              <a:t>There is a hierarchy that can be used to catch groups of error objects together in Mule 4</a:t>
            </a:r>
            <a:endParaRPr sz="2100">
              <a:solidFill>
                <a:srgbClr val="212529"/>
              </a:solidFill>
              <a:highlight>
                <a:srgbClr val="FFFFFF"/>
              </a:highlight>
              <a:latin typeface="Roboto"/>
              <a:ea typeface="Roboto"/>
              <a:cs typeface="Roboto"/>
              <a:sym typeface="Roboto"/>
            </a:endParaRPr>
          </a:p>
          <a:p>
            <a:pPr indent="-361950" lvl="0" marL="457200" rtl="0" algn="just">
              <a:lnSpc>
                <a:spcPct val="115000"/>
              </a:lnSpc>
              <a:spcBef>
                <a:spcPts val="0"/>
              </a:spcBef>
              <a:spcAft>
                <a:spcPts val="0"/>
              </a:spcAft>
              <a:buClr>
                <a:srgbClr val="212529"/>
              </a:buClr>
              <a:buSzPts val="2100"/>
              <a:buFont typeface="Roboto"/>
              <a:buAutoNum type="arabicPeriod"/>
            </a:pPr>
            <a:r>
              <a:rPr lang="en-GB" sz="2100">
                <a:solidFill>
                  <a:srgbClr val="212529"/>
                </a:solidFill>
                <a:highlight>
                  <a:srgbClr val="FFFFFF"/>
                </a:highlight>
                <a:latin typeface="Roboto"/>
                <a:ea typeface="Roboto"/>
                <a:cs typeface="Roboto"/>
                <a:sym typeface="Roboto"/>
              </a:rPr>
              <a:t>We can map Errors with a custom Error object to differentiate errors at different locations of the application</a:t>
            </a:r>
            <a:endParaRPr sz="2100">
              <a:solidFill>
                <a:srgbClr val="212529"/>
              </a:solidFill>
              <a:highlight>
                <a:srgbClr val="FFFFFF"/>
              </a:highlight>
              <a:latin typeface="Roboto"/>
              <a:ea typeface="Roboto"/>
              <a:cs typeface="Roboto"/>
              <a:sym typeface="Roboto"/>
            </a:endParaRPr>
          </a:p>
          <a:p>
            <a:pPr indent="-361950" lvl="0" marL="457200" rtl="0" algn="just">
              <a:lnSpc>
                <a:spcPct val="115000"/>
              </a:lnSpc>
              <a:spcBef>
                <a:spcPts val="0"/>
              </a:spcBef>
              <a:spcAft>
                <a:spcPts val="0"/>
              </a:spcAft>
              <a:buClr>
                <a:srgbClr val="212529"/>
              </a:buClr>
              <a:buSzPts val="2100"/>
              <a:buFont typeface="Roboto"/>
              <a:buAutoNum type="arabicPeriod"/>
            </a:pPr>
            <a:r>
              <a:rPr lang="en-GB" sz="2100">
                <a:solidFill>
                  <a:srgbClr val="212529"/>
                </a:solidFill>
                <a:highlight>
                  <a:srgbClr val="FFFFFF"/>
                </a:highlight>
                <a:latin typeface="Roboto"/>
                <a:ea typeface="Roboto"/>
                <a:cs typeface="Roboto"/>
                <a:sym typeface="Roboto"/>
              </a:rPr>
              <a:t>Try scope allows micro-control of message processing inside the flow</a:t>
            </a:r>
            <a:endParaRPr b="1" sz="1950">
              <a:solidFill>
                <a:srgbClr val="555555"/>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nvSpPr>
        <p:spPr>
          <a:xfrm>
            <a:off x="0" y="838200"/>
            <a:ext cx="9144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2100">
                <a:solidFill>
                  <a:srgbClr val="404040"/>
                </a:solidFill>
              </a:rPr>
              <a:t>MODULE 6: WRITING DATAWEAVE 2.0 TRANSFORMATIONS</a:t>
            </a:r>
            <a:endParaRPr b="1" sz="2100">
              <a:solidFill>
                <a:srgbClr val="404040"/>
              </a:solidFill>
            </a:endParaRPr>
          </a:p>
          <a:p>
            <a:pPr indent="0" lvl="0" marL="0" rtl="0" algn="l">
              <a:lnSpc>
                <a:spcPct val="115000"/>
              </a:lnSpc>
              <a:spcBef>
                <a:spcPts val="1200"/>
              </a:spcBef>
              <a:spcAft>
                <a:spcPts val="0"/>
              </a:spcAft>
              <a:buNone/>
            </a:pPr>
            <a:r>
              <a:rPr lang="en-GB" sz="1900">
                <a:solidFill>
                  <a:srgbClr val="404040"/>
                </a:solidFill>
              </a:rPr>
              <a:t>Walkthrough 6-1: Create transformations with the Transform Message component</a:t>
            </a:r>
            <a:endParaRPr sz="1900">
              <a:solidFill>
                <a:srgbClr val="404040"/>
              </a:solidFill>
            </a:endParaRPr>
          </a:p>
          <a:p>
            <a:pPr indent="0" lvl="0" marL="0" rtl="0" algn="l">
              <a:lnSpc>
                <a:spcPct val="115000"/>
              </a:lnSpc>
              <a:spcBef>
                <a:spcPts val="1200"/>
              </a:spcBef>
              <a:spcAft>
                <a:spcPts val="0"/>
              </a:spcAft>
              <a:buNone/>
            </a:pPr>
            <a:r>
              <a:rPr lang="en-GB" sz="1900">
                <a:solidFill>
                  <a:srgbClr val="404040"/>
                </a:solidFill>
              </a:rPr>
              <a:t>Walkthrough 6-2: Transform basic JSON, Java, and XML data structures</a:t>
            </a:r>
            <a:endParaRPr sz="1900">
              <a:solidFill>
                <a:srgbClr val="404040"/>
              </a:solidFill>
            </a:endParaRPr>
          </a:p>
          <a:p>
            <a:pPr indent="0" lvl="0" marL="0" rtl="0" algn="l">
              <a:lnSpc>
                <a:spcPct val="115000"/>
              </a:lnSpc>
              <a:spcBef>
                <a:spcPts val="1200"/>
              </a:spcBef>
              <a:spcAft>
                <a:spcPts val="0"/>
              </a:spcAft>
              <a:buNone/>
            </a:pPr>
            <a:r>
              <a:rPr lang="en-GB" sz="1900">
                <a:solidFill>
                  <a:srgbClr val="404040"/>
                </a:solidFill>
              </a:rPr>
              <a:t>Walkthrough 6-3: Transform complex data structures with arrays</a:t>
            </a:r>
            <a:endParaRPr sz="1900">
              <a:solidFill>
                <a:srgbClr val="40404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nvSpPr>
        <p:spPr>
          <a:xfrm>
            <a:off x="0" y="1303025"/>
            <a:ext cx="9144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2000">
                <a:solidFill>
                  <a:srgbClr val="404040"/>
                </a:solidFill>
              </a:rPr>
              <a:t>MODULE 7: Mule Migration Assistance tool</a:t>
            </a:r>
            <a:endParaRPr b="1" sz="2000">
              <a:solidFill>
                <a:srgbClr val="404040"/>
              </a:solidFill>
            </a:endParaRPr>
          </a:p>
          <a:p>
            <a:pPr indent="0" lvl="0" marL="0" rtl="0" algn="l">
              <a:lnSpc>
                <a:spcPct val="115000"/>
              </a:lnSpc>
              <a:spcBef>
                <a:spcPts val="1200"/>
              </a:spcBef>
              <a:spcAft>
                <a:spcPts val="0"/>
              </a:spcAft>
              <a:buNone/>
            </a:pPr>
            <a:r>
              <a:rPr lang="en-GB" sz="1800">
                <a:solidFill>
                  <a:srgbClr val="404040"/>
                </a:solidFill>
              </a:rPr>
              <a:t>Walkthrough 7-1: Migrate a Mule 3 application using Mule Migration Assistant (MMA)</a:t>
            </a:r>
            <a:endParaRPr sz="1800">
              <a:solidFill>
                <a:srgbClr val="404040"/>
              </a:solidFill>
            </a:endParaRPr>
          </a:p>
          <a:p>
            <a:pPr indent="0" lvl="0" marL="0" rtl="0" algn="l">
              <a:lnSpc>
                <a:spcPct val="115000"/>
              </a:lnSpc>
              <a:spcBef>
                <a:spcPts val="1200"/>
              </a:spcBef>
              <a:spcAft>
                <a:spcPts val="0"/>
              </a:spcAft>
              <a:buNone/>
            </a:pPr>
            <a:r>
              <a:rPr lang="en-GB" sz="1800">
                <a:solidFill>
                  <a:srgbClr val="404040"/>
                </a:solidFill>
              </a:rPr>
              <a:t>Walkthrough 7-2: Describe the scope and limitations of MMA</a:t>
            </a:r>
            <a:endParaRPr sz="1800">
              <a:solidFill>
                <a:srgbClr val="404040"/>
              </a:solidFill>
            </a:endParaRPr>
          </a:p>
          <a:p>
            <a:pPr indent="0" lvl="0" marL="0" rtl="0" algn="l">
              <a:lnSpc>
                <a:spcPct val="115000"/>
              </a:lnSpc>
              <a:spcBef>
                <a:spcPts val="1200"/>
              </a:spcBef>
              <a:spcAft>
                <a:spcPts val="0"/>
              </a:spcAft>
              <a:buNone/>
            </a:pPr>
            <a:r>
              <a:rPr lang="en-GB" sz="1800">
                <a:solidFill>
                  <a:srgbClr val="404040"/>
                </a:solidFill>
              </a:rPr>
              <a:t>Walkthrough 7-3: Read and understand MMA migration reports</a:t>
            </a:r>
            <a:endParaRPr sz="1800">
              <a:solidFill>
                <a:srgbClr val="404040"/>
              </a:solidFill>
            </a:endParaRPr>
          </a:p>
          <a:p>
            <a:pPr indent="0" lvl="0" marL="0" rtl="0" algn="l">
              <a:lnSpc>
                <a:spcPct val="115000"/>
              </a:lnSpc>
              <a:spcBef>
                <a:spcPts val="1200"/>
              </a:spcBef>
              <a:spcAft>
                <a:spcPts val="0"/>
              </a:spcAft>
              <a:buNone/>
            </a:pPr>
            <a:r>
              <a:rPr lang="en-GB" sz="1800">
                <a:solidFill>
                  <a:srgbClr val="404040"/>
                </a:solidFill>
              </a:rPr>
              <a:t>Walkthrough 7-4: Refactor a migrated application to make best use of Mule 4 features</a:t>
            </a:r>
            <a:endParaRPr sz="1800">
              <a:solidFill>
                <a:srgbClr val="40404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2049775" y="76200"/>
            <a:ext cx="7007561" cy="4991100"/>
          </a:xfrm>
          <a:prstGeom prst="rect">
            <a:avLst/>
          </a:prstGeom>
          <a:noFill/>
          <a:ln>
            <a:noFill/>
          </a:ln>
        </p:spPr>
      </p:pic>
      <p:sp>
        <p:nvSpPr>
          <p:cNvPr id="65" name="Google Shape;65;p15"/>
          <p:cNvSpPr txBox="1"/>
          <p:nvPr/>
        </p:nvSpPr>
        <p:spPr>
          <a:xfrm>
            <a:off x="0" y="0"/>
            <a:ext cx="4915200" cy="926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GB" sz="3000">
                <a:solidFill>
                  <a:srgbClr val="58595A"/>
                </a:solidFill>
                <a:highlight>
                  <a:srgbClr val="FEFEFE"/>
                </a:highlight>
              </a:rPr>
              <a:t>Choice Router</a:t>
            </a:r>
            <a:endParaRPr b="1" sz="3000">
              <a:solidFill>
                <a:srgbClr val="58595A"/>
              </a:solidFill>
              <a:highlight>
                <a:srgbClr val="FEFEFE"/>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0" y="0"/>
            <a:ext cx="4915200" cy="926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GB" sz="3000">
                <a:solidFill>
                  <a:srgbClr val="58595A"/>
                </a:solidFill>
                <a:highlight>
                  <a:srgbClr val="FEFEFE"/>
                </a:highlight>
              </a:rPr>
              <a:t>Scatter-Gather</a:t>
            </a:r>
            <a:endParaRPr b="1" sz="3000">
              <a:solidFill>
                <a:srgbClr val="58595A"/>
              </a:solidFill>
              <a:highlight>
                <a:srgbClr val="FEFEFE"/>
              </a:highlight>
            </a:endParaRPr>
          </a:p>
        </p:txBody>
      </p:sp>
      <p:pic>
        <p:nvPicPr>
          <p:cNvPr id="71" name="Google Shape;71;p16"/>
          <p:cNvPicPr preferRelativeResize="0"/>
          <p:nvPr/>
        </p:nvPicPr>
        <p:blipFill>
          <a:blip r:embed="rId3">
            <a:alphaModFix/>
          </a:blip>
          <a:stretch>
            <a:fillRect/>
          </a:stretch>
        </p:blipFill>
        <p:spPr>
          <a:xfrm>
            <a:off x="1604025" y="615750"/>
            <a:ext cx="6954667" cy="391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0" y="0"/>
            <a:ext cx="4915200" cy="926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GB" sz="3000">
                <a:solidFill>
                  <a:srgbClr val="58595A"/>
                </a:solidFill>
                <a:highlight>
                  <a:srgbClr val="FEFEFE"/>
                </a:highlight>
              </a:rPr>
              <a:t>Splitter and Aggregator</a:t>
            </a:r>
            <a:endParaRPr b="1" sz="3000">
              <a:solidFill>
                <a:srgbClr val="58595A"/>
              </a:solidFill>
              <a:highlight>
                <a:srgbClr val="FEFEFE"/>
              </a:highlight>
            </a:endParaRPr>
          </a:p>
        </p:txBody>
      </p:sp>
      <p:pic>
        <p:nvPicPr>
          <p:cNvPr id="77" name="Google Shape;77;p17"/>
          <p:cNvPicPr preferRelativeResize="0"/>
          <p:nvPr/>
        </p:nvPicPr>
        <p:blipFill>
          <a:blip r:embed="rId3">
            <a:alphaModFix/>
          </a:blip>
          <a:stretch>
            <a:fillRect/>
          </a:stretch>
        </p:blipFill>
        <p:spPr>
          <a:xfrm>
            <a:off x="1604025" y="615750"/>
            <a:ext cx="6954667" cy="391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subTitle"/>
          </p:nvPr>
        </p:nvSpPr>
        <p:spPr>
          <a:xfrm>
            <a:off x="60225" y="794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Batch Processing</a:t>
            </a:r>
            <a:endParaRPr/>
          </a:p>
        </p:txBody>
      </p:sp>
      <p:pic>
        <p:nvPicPr>
          <p:cNvPr id="83" name="Google Shape;83;p18"/>
          <p:cNvPicPr preferRelativeResize="0"/>
          <p:nvPr/>
        </p:nvPicPr>
        <p:blipFill>
          <a:blip r:embed="rId3">
            <a:alphaModFix/>
          </a:blip>
          <a:stretch>
            <a:fillRect/>
          </a:stretch>
        </p:blipFill>
        <p:spPr>
          <a:xfrm>
            <a:off x="818538" y="738700"/>
            <a:ext cx="7506926" cy="4222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0" y="0"/>
            <a:ext cx="9144000" cy="50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2400">
                <a:solidFill>
                  <a:srgbClr val="404040"/>
                </a:solidFill>
              </a:rPr>
              <a:t>MODULE 5: HANDLING ERRORS</a:t>
            </a:r>
            <a:endParaRPr b="1" sz="2400">
              <a:solidFill>
                <a:srgbClr val="404040"/>
              </a:solidFill>
            </a:endParaRPr>
          </a:p>
          <a:p>
            <a:pPr indent="0" lvl="0" marL="0" rtl="0" algn="l">
              <a:lnSpc>
                <a:spcPct val="115000"/>
              </a:lnSpc>
              <a:spcBef>
                <a:spcPts val="1200"/>
              </a:spcBef>
              <a:spcAft>
                <a:spcPts val="0"/>
              </a:spcAft>
              <a:buNone/>
            </a:pPr>
            <a:r>
              <a:rPr lang="en-GB" sz="2200">
                <a:solidFill>
                  <a:srgbClr val="404040"/>
                </a:solidFill>
              </a:rPr>
              <a:t>Walkthrough 5-1: Explore default error handling</a:t>
            </a:r>
            <a:endParaRPr sz="2200">
              <a:solidFill>
                <a:srgbClr val="404040"/>
              </a:solidFill>
            </a:endParaRPr>
          </a:p>
          <a:p>
            <a:pPr indent="0" lvl="0" marL="0" rtl="0" algn="l">
              <a:lnSpc>
                <a:spcPct val="115000"/>
              </a:lnSpc>
              <a:spcBef>
                <a:spcPts val="1200"/>
              </a:spcBef>
              <a:spcAft>
                <a:spcPts val="0"/>
              </a:spcAft>
              <a:buNone/>
            </a:pPr>
            <a:r>
              <a:rPr lang="en-GB" sz="2200">
                <a:solidFill>
                  <a:srgbClr val="404040"/>
                </a:solidFill>
              </a:rPr>
              <a:t>Walkthrough 5-2: Handle errors at the application level</a:t>
            </a:r>
            <a:endParaRPr sz="2200">
              <a:solidFill>
                <a:srgbClr val="404040"/>
              </a:solidFill>
            </a:endParaRPr>
          </a:p>
          <a:p>
            <a:pPr indent="0" lvl="0" marL="0" rtl="0" algn="l">
              <a:lnSpc>
                <a:spcPct val="115000"/>
              </a:lnSpc>
              <a:spcBef>
                <a:spcPts val="1200"/>
              </a:spcBef>
              <a:spcAft>
                <a:spcPts val="0"/>
              </a:spcAft>
              <a:buNone/>
            </a:pPr>
            <a:r>
              <a:rPr lang="en-GB" sz="2200">
                <a:solidFill>
                  <a:srgbClr val="404040"/>
                </a:solidFill>
              </a:rPr>
              <a:t>Walkthrough 5-3: Handle specific types of errors</a:t>
            </a:r>
            <a:endParaRPr sz="2200">
              <a:solidFill>
                <a:srgbClr val="404040"/>
              </a:solidFill>
            </a:endParaRPr>
          </a:p>
          <a:p>
            <a:pPr indent="0" lvl="0" marL="0" rtl="0" algn="l">
              <a:lnSpc>
                <a:spcPct val="115000"/>
              </a:lnSpc>
              <a:spcBef>
                <a:spcPts val="1200"/>
              </a:spcBef>
              <a:spcAft>
                <a:spcPts val="0"/>
              </a:spcAft>
              <a:buNone/>
            </a:pPr>
            <a:r>
              <a:rPr lang="en-GB" sz="2200">
                <a:solidFill>
                  <a:srgbClr val="404040"/>
                </a:solidFill>
              </a:rPr>
              <a:t>Walkthrough 5-4: Handle errors at the flow level</a:t>
            </a:r>
            <a:endParaRPr sz="2200">
              <a:solidFill>
                <a:srgbClr val="404040"/>
              </a:solidFill>
            </a:endParaRPr>
          </a:p>
          <a:p>
            <a:pPr indent="0" lvl="0" marL="0" rtl="0" algn="l">
              <a:lnSpc>
                <a:spcPct val="115000"/>
              </a:lnSpc>
              <a:spcBef>
                <a:spcPts val="1200"/>
              </a:spcBef>
              <a:spcAft>
                <a:spcPts val="0"/>
              </a:spcAft>
              <a:buNone/>
            </a:pPr>
            <a:r>
              <a:rPr lang="en-GB" sz="2200">
                <a:solidFill>
                  <a:srgbClr val="404040"/>
                </a:solidFill>
              </a:rPr>
              <a:t>Walkthrough 5-5: Handle errors at the processor level</a:t>
            </a:r>
            <a:endParaRPr sz="2200">
              <a:solidFill>
                <a:srgbClr val="404040"/>
              </a:solidFill>
            </a:endParaRPr>
          </a:p>
          <a:p>
            <a:pPr indent="0" lvl="0" marL="0" rtl="0" algn="l">
              <a:lnSpc>
                <a:spcPct val="115000"/>
              </a:lnSpc>
              <a:spcBef>
                <a:spcPts val="1200"/>
              </a:spcBef>
              <a:spcAft>
                <a:spcPts val="0"/>
              </a:spcAft>
              <a:buNone/>
            </a:pPr>
            <a:r>
              <a:rPr lang="en-GB" sz="2200">
                <a:solidFill>
                  <a:srgbClr val="404040"/>
                </a:solidFill>
              </a:rPr>
              <a:t>Walkthrough 5-6: Map an error to a custom error type</a:t>
            </a:r>
            <a:endParaRPr sz="2200">
              <a:solidFill>
                <a:srgbClr val="404040"/>
              </a:solidFill>
            </a:endParaRPr>
          </a:p>
          <a:p>
            <a:pPr indent="0" lvl="0" marL="0" rtl="0" algn="l">
              <a:lnSpc>
                <a:spcPct val="115000"/>
              </a:lnSpc>
              <a:spcBef>
                <a:spcPts val="1200"/>
              </a:spcBef>
              <a:spcAft>
                <a:spcPts val="0"/>
              </a:spcAft>
              <a:buNone/>
            </a:pPr>
            <a:r>
              <a:rPr lang="en-GB" sz="2200">
                <a:solidFill>
                  <a:srgbClr val="404040"/>
                </a:solidFill>
              </a:rPr>
              <a:t>Walkthrough 5-7: Review and integrate with APIkit error handlers</a:t>
            </a:r>
            <a:endParaRPr sz="2200">
              <a:solidFill>
                <a:srgbClr val="404040"/>
              </a:solidFill>
            </a:endParaRPr>
          </a:p>
          <a:p>
            <a:pPr indent="0" lvl="0" marL="0" rtl="0" algn="l">
              <a:lnSpc>
                <a:spcPct val="115000"/>
              </a:lnSpc>
              <a:spcBef>
                <a:spcPts val="1200"/>
              </a:spcBef>
              <a:spcAft>
                <a:spcPts val="0"/>
              </a:spcAft>
              <a:buNone/>
            </a:pPr>
            <a:r>
              <a:rPr lang="en-GB" sz="2200">
                <a:solidFill>
                  <a:srgbClr val="404040"/>
                </a:solidFill>
              </a:rPr>
              <a:t>Walkthrough 5-8: Set a reconnection strategy for a connector</a:t>
            </a:r>
            <a:endParaRPr sz="2200">
              <a:solidFill>
                <a:srgbClr val="40404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549712" y="365775"/>
            <a:ext cx="10243425" cy="352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GB" sz="2450">
                <a:solidFill>
                  <a:srgbClr val="222635"/>
                </a:solidFill>
                <a:highlight>
                  <a:srgbClr val="FFFFFF"/>
                </a:highlight>
                <a:latin typeface="Times New Roman"/>
                <a:ea typeface="Times New Roman"/>
                <a:cs typeface="Times New Roman"/>
                <a:sym typeface="Times New Roman"/>
              </a:rPr>
              <a:t>There are 3 types of error handling mechanisms in Mule 4.</a:t>
            </a:r>
            <a:endParaRPr sz="2450">
              <a:solidFill>
                <a:srgbClr val="222635"/>
              </a:solidFill>
              <a:highlight>
                <a:srgbClr val="FFFFFF"/>
              </a:highlight>
              <a:latin typeface="Times New Roman"/>
              <a:ea typeface="Times New Roman"/>
              <a:cs typeface="Times New Roman"/>
              <a:sym typeface="Times New Roman"/>
            </a:endParaRPr>
          </a:p>
          <a:p>
            <a:pPr indent="-384175" lvl="0" marL="457200" rtl="0" algn="l">
              <a:lnSpc>
                <a:spcPct val="115000"/>
              </a:lnSpc>
              <a:spcBef>
                <a:spcPts val="1100"/>
              </a:spcBef>
              <a:spcAft>
                <a:spcPts val="0"/>
              </a:spcAft>
              <a:buClr>
                <a:srgbClr val="222635"/>
              </a:buClr>
              <a:buSzPts val="2450"/>
              <a:buFont typeface="Times New Roman"/>
              <a:buAutoNum type="arabicPeriod"/>
            </a:pPr>
            <a:r>
              <a:rPr lang="en-GB" sz="2450">
                <a:solidFill>
                  <a:srgbClr val="222635"/>
                </a:solidFill>
                <a:highlight>
                  <a:srgbClr val="FFFFFF"/>
                </a:highlight>
                <a:latin typeface="Times New Roman"/>
                <a:ea typeface="Times New Roman"/>
                <a:cs typeface="Times New Roman"/>
                <a:sym typeface="Times New Roman"/>
              </a:rPr>
              <a:t>On-Error Continue</a:t>
            </a:r>
            <a:endParaRPr sz="2450">
              <a:solidFill>
                <a:srgbClr val="222635"/>
              </a:solidFill>
              <a:highlight>
                <a:srgbClr val="FFFFFF"/>
              </a:highlight>
              <a:latin typeface="Times New Roman"/>
              <a:ea typeface="Times New Roman"/>
              <a:cs typeface="Times New Roman"/>
              <a:sym typeface="Times New Roman"/>
            </a:endParaRPr>
          </a:p>
          <a:p>
            <a:pPr indent="-384175" lvl="0" marL="457200" rtl="0" algn="l">
              <a:lnSpc>
                <a:spcPct val="115000"/>
              </a:lnSpc>
              <a:spcBef>
                <a:spcPts val="0"/>
              </a:spcBef>
              <a:spcAft>
                <a:spcPts val="0"/>
              </a:spcAft>
              <a:buClr>
                <a:srgbClr val="222635"/>
              </a:buClr>
              <a:buSzPts val="2450"/>
              <a:buFont typeface="Times New Roman"/>
              <a:buAutoNum type="arabicPeriod"/>
            </a:pPr>
            <a:r>
              <a:rPr lang="en-GB" sz="2450">
                <a:solidFill>
                  <a:srgbClr val="222635"/>
                </a:solidFill>
                <a:highlight>
                  <a:srgbClr val="FFFFFF"/>
                </a:highlight>
                <a:latin typeface="Times New Roman"/>
                <a:ea typeface="Times New Roman"/>
                <a:cs typeface="Times New Roman"/>
                <a:sym typeface="Times New Roman"/>
              </a:rPr>
              <a:t>On-Error Propagate</a:t>
            </a:r>
            <a:endParaRPr sz="2450">
              <a:solidFill>
                <a:srgbClr val="222635"/>
              </a:solidFill>
              <a:highlight>
                <a:srgbClr val="FFFFFF"/>
              </a:highlight>
              <a:latin typeface="Times New Roman"/>
              <a:ea typeface="Times New Roman"/>
              <a:cs typeface="Times New Roman"/>
              <a:sym typeface="Times New Roman"/>
            </a:endParaRPr>
          </a:p>
          <a:p>
            <a:pPr indent="-384175" lvl="0" marL="457200" rtl="0" algn="l">
              <a:lnSpc>
                <a:spcPct val="115000"/>
              </a:lnSpc>
              <a:spcBef>
                <a:spcPts val="0"/>
              </a:spcBef>
              <a:spcAft>
                <a:spcPts val="0"/>
              </a:spcAft>
              <a:buClr>
                <a:srgbClr val="222635"/>
              </a:buClr>
              <a:buSzPts val="2450"/>
              <a:buFont typeface="Times New Roman"/>
              <a:buAutoNum type="arabicPeriod"/>
            </a:pPr>
            <a:r>
              <a:rPr lang="en-GB" sz="2450">
                <a:solidFill>
                  <a:srgbClr val="222635"/>
                </a:solidFill>
                <a:highlight>
                  <a:srgbClr val="FFFFFF"/>
                </a:highlight>
                <a:latin typeface="Times New Roman"/>
                <a:ea typeface="Times New Roman"/>
                <a:cs typeface="Times New Roman"/>
                <a:sym typeface="Times New Roman"/>
              </a:rPr>
              <a:t>Try Catch Scope</a:t>
            </a:r>
            <a:endParaRPr sz="2450">
              <a:solidFill>
                <a:srgbClr val="222635"/>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