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404040"/>
                </a:solidFill>
              </a:rPr>
              <a:t>Day3 Agenda</a:t>
            </a:r>
            <a:endParaRPr b="1" sz="2700">
              <a:solidFill>
                <a:srgbClr val="40404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900"/>
              <a:buChar char="●"/>
            </a:pPr>
            <a:r>
              <a:rPr lang="en-GB" sz="1900">
                <a:solidFill>
                  <a:srgbClr val="404040"/>
                </a:solidFill>
              </a:rPr>
              <a:t>Introduction to Integration Solution</a:t>
            </a:r>
            <a:endParaRPr sz="1900">
              <a:solidFill>
                <a:srgbClr val="40404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Char char="○"/>
            </a:pPr>
            <a:r>
              <a:rPr lang="en-GB" sz="1900">
                <a:solidFill>
                  <a:srgbClr val="404040"/>
                </a:solidFill>
              </a:rPr>
              <a:t>The “4+1” architectural view model</a:t>
            </a:r>
            <a:endParaRPr sz="1900">
              <a:solidFill>
                <a:srgbClr val="40404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Char char="●"/>
            </a:pPr>
            <a:r>
              <a:rPr lang="en-GB" sz="1900">
                <a:solidFill>
                  <a:srgbClr val="404040"/>
                </a:solidFill>
              </a:rPr>
              <a:t>Mule 4 Event Processing Models</a:t>
            </a:r>
            <a:endParaRPr sz="1900">
              <a:solidFill>
                <a:srgbClr val="40404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Char char="○"/>
            </a:pPr>
            <a:r>
              <a:rPr lang="en-GB" sz="1900">
                <a:solidFill>
                  <a:srgbClr val="404040"/>
                </a:solidFill>
              </a:rPr>
              <a:t>Classloading isolation with Modules</a:t>
            </a:r>
            <a:endParaRPr sz="1900">
              <a:solidFill>
                <a:srgbClr val="40404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Char char="○"/>
            </a:pPr>
            <a:r>
              <a:rPr lang="en-GB" sz="1900">
                <a:solidFill>
                  <a:srgbClr val="404040"/>
                </a:solidFill>
              </a:rPr>
              <a:t>Streaming on DBs and Files</a:t>
            </a:r>
            <a:endParaRPr sz="1900">
              <a:solidFill>
                <a:srgbClr val="40404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Char char="○"/>
            </a:pPr>
            <a:r>
              <a:rPr lang="en-GB" sz="1900">
                <a:solidFill>
                  <a:srgbClr val="404040"/>
                </a:solidFill>
              </a:rPr>
              <a:t>Reactive programming, Observer Pattern and Thread pools</a:t>
            </a:r>
            <a:endParaRPr sz="1900">
              <a:solidFill>
                <a:srgbClr val="40404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Char char="○"/>
            </a:pPr>
            <a:r>
              <a:rPr lang="en-GB" sz="1900">
                <a:solidFill>
                  <a:srgbClr val="404040"/>
                </a:solidFill>
              </a:rPr>
              <a:t>Understanding NIO and Grizzly</a:t>
            </a:r>
            <a:endParaRPr sz="1900">
              <a:solidFill>
                <a:srgbClr val="40404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Char char="○"/>
            </a:pPr>
            <a:r>
              <a:rPr lang="en-GB" sz="1900">
                <a:solidFill>
                  <a:srgbClr val="404040"/>
                </a:solidFill>
              </a:rPr>
              <a:t>Understanding Thread pools in Transactional and Non-Transactional flow</a:t>
            </a:r>
            <a:endParaRPr sz="1900">
              <a:solidFill>
                <a:srgbClr val="404040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Char char="○"/>
            </a:pPr>
            <a:r>
              <a:rPr lang="en-GB" sz="1900">
                <a:solidFill>
                  <a:srgbClr val="404040"/>
                </a:solidFill>
              </a:rPr>
              <a:t>Understanding streaming strategies</a:t>
            </a:r>
            <a:endParaRPr sz="19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