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</p:sldMasterIdLst>
  <p:notesMasterIdLst>
    <p:notesMasterId r:id="rId16"/>
  </p:notesMasterIdLst>
  <p:sldIdLst>
    <p:sldId id="278" r:id="rId3"/>
    <p:sldId id="256" r:id="rId4"/>
    <p:sldId id="257" r:id="rId5"/>
    <p:sldId id="269" r:id="rId6"/>
    <p:sldId id="270" r:id="rId7"/>
    <p:sldId id="271" r:id="rId8"/>
    <p:sldId id="272" r:id="rId9"/>
    <p:sldId id="275" r:id="rId10"/>
    <p:sldId id="274" r:id="rId11"/>
    <p:sldId id="277" r:id="rId12"/>
    <p:sldId id="273" r:id="rId13"/>
    <p:sldId id="276" r:id="rId14"/>
    <p:sldId id="267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73"/>
    <a:srgbClr val="003FFC"/>
    <a:srgbClr val="CC3300"/>
    <a:srgbClr val="E5E8F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F91663-985D-418D-AE7B-EE11E53FF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1A96-4C8E-4DC6-A189-B831A8788D3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3BA9E-9CEE-41DD-B3A1-281E386F1F69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F5EBB-450A-4551-AE5E-36FDCD7A9514}" type="datetime1">
              <a:rPr lang="en-US"/>
              <a:pPr>
                <a:defRPr/>
              </a:pPr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436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E20CE2-B81B-45DC-9F62-0B1450399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979C6C-FA6A-4100-A0FA-74381AC01774}" type="datetime1">
              <a:rPr lang="en-US"/>
              <a:pPr>
                <a:defRPr/>
              </a:pPr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9436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EDBC8C-D43E-4EE5-A6A2-482C50E73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38400"/>
            <a:ext cx="9144000" cy="609600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 smtClean="0"/>
              <a:t>Click to edit Startup Name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3733800"/>
            <a:ext cx="7620000" cy="2286000"/>
          </a:xfrm>
          <a:ln>
            <a:noFill/>
          </a:ln>
        </p:spPr>
        <p:txBody>
          <a:bodyPr>
            <a:normAutofit/>
          </a:bodyPr>
          <a:lstStyle>
            <a:lvl1pPr algn="ctr">
              <a:buNone/>
              <a:defRPr sz="2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Presenter name, contact, URLs, and date</a:t>
            </a:r>
            <a:endParaRPr lang="en-US" dirty="0"/>
          </a:p>
        </p:txBody>
      </p:sp>
      <p:pic>
        <p:nvPicPr>
          <p:cNvPr id="6" name="Picture 2" descr="\\biggyz\share\Bootup_RGB1a_cropped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04926"/>
            <a:ext cx="5343525" cy="175247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E5E8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smtClean="0"/>
            </a:lvl1pPr>
          </a:lstStyle>
          <a:p>
            <a:pPr>
              <a:defRPr/>
            </a:pPr>
            <a:fld id="{B873C28C-1810-4B52-9F91-B8DAF52B255D}" type="datetime1">
              <a:rPr lang="en-US"/>
              <a:pPr>
                <a:defRPr/>
              </a:pPr>
              <a:t>4/9/2010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2CC754B7-0E50-4C92-B750-99EFF0DFE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nyph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96300" y="17463"/>
            <a:ext cx="6096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524000" y="0"/>
            <a:ext cx="6934200" cy="485775"/>
          </a:xfrm>
          <a:prstGeom prst="rect">
            <a:avLst/>
          </a:prstGeom>
          <a:solidFill>
            <a:srgbClr val="1A1A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1A1A73"/>
              </a:solidFill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791200" y="106363"/>
            <a:ext cx="2667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www.nyphp.com  /  www.nyphp.org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" name="Picture 2" descr="\\biggyz\share\Bootup_RGB1a_cropped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144" y="39624"/>
            <a:ext cx="1421944" cy="466344"/>
          </a:xfrm>
          <a:prstGeom prst="rect">
            <a:avLst/>
          </a:prstGeom>
          <a:noFill/>
        </p:spPr>
      </p:pic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1524000" y="106363"/>
            <a:ext cx="2667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www.bootup.io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A31E-3E82-4F5B-8E4A-7665D903FE91}" type="datetimeFigureOut">
              <a:rPr lang="en-US" smtClean="0"/>
              <a:pPr/>
              <a:t>4/9/2010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9365-848D-467A-AA34-E538B9BCD5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yphp.org/mailinglists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hyperlink" Target="http://www.nyphp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2590800"/>
            <a:ext cx="91440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1A1A73"/>
                </a:solidFill>
              </a:rPr>
              <a:t>BOF #1 – Fundamentals of the Web</a:t>
            </a:r>
            <a:endParaRPr lang="en-US" b="1" dirty="0">
              <a:solidFill>
                <a:srgbClr val="1A1A73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3581400"/>
            <a:ext cx="7620000" cy="3124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3FFC"/>
                </a:solidFill>
              </a:rPr>
              <a:t>Bootup</a:t>
            </a:r>
            <a:r>
              <a:rPr lang="en-US" b="1" dirty="0" smtClean="0">
                <a:solidFill>
                  <a:srgbClr val="003FFC"/>
                </a:solidFill>
              </a:rPr>
              <a:t> Open Forums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CTO-level technical introduction to key technology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Interactive throughout – succinct Q&amp;A will drive content</a:t>
            </a:r>
            <a:endParaRPr lang="en-US" sz="2200" dirty="0" smtClean="0">
              <a:solidFill>
                <a:srgbClr val="003FFC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Laptops welcome although not required (not yet)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Semi-weekly – recommend topics yourself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rgbClr val="003FFC"/>
                </a:solidFill>
              </a:rPr>
              <a:t>Community involved - lead a </a:t>
            </a:r>
            <a:r>
              <a:rPr lang="en-US" smtClean="0">
                <a:solidFill>
                  <a:srgbClr val="003FFC"/>
                </a:solidFill>
              </a:rPr>
              <a:t>BOF </a:t>
            </a:r>
            <a:r>
              <a:rPr lang="en-US" smtClean="0">
                <a:solidFill>
                  <a:srgbClr val="003FFC"/>
                </a:solidFill>
              </a:rPr>
              <a:t>yourself</a:t>
            </a:r>
            <a:endParaRPr lang="en-US" dirty="0" smtClean="0">
              <a:solidFill>
                <a:srgbClr val="003FF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Case Study – View a Web Page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Server processes request and builds response</a:t>
            </a:r>
          </a:p>
          <a:p>
            <a:pPr lvl="1"/>
            <a:r>
              <a:rPr lang="en-US" sz="2200" dirty="0" smtClean="0"/>
              <a:t>LAMP stack - Linux, Apache, MySQL and PHP</a:t>
            </a:r>
          </a:p>
          <a:p>
            <a:r>
              <a:rPr lang="en-US" sz="2600" dirty="0" smtClean="0"/>
              <a:t>Server sends response to browser</a:t>
            </a:r>
          </a:p>
          <a:p>
            <a:pPr lvl="1"/>
            <a:r>
              <a:rPr lang="en-US" sz="2200" dirty="0" smtClean="0"/>
              <a:t>HTTP (and TCP/IP)</a:t>
            </a:r>
          </a:p>
          <a:p>
            <a:r>
              <a:rPr lang="en-US" sz="2600" dirty="0" smtClean="0"/>
              <a:t>Browser receives content…</a:t>
            </a:r>
          </a:p>
          <a:p>
            <a:pPr>
              <a:buNone/>
            </a:pP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…and renders the web page</a:t>
            </a:r>
          </a:p>
          <a:p>
            <a:pPr lvl="1"/>
            <a:r>
              <a:rPr lang="en-US" sz="2200" dirty="0" smtClean="0"/>
              <a:t>HTTP, HTML, CSS and</a:t>
            </a:r>
            <a:br>
              <a:rPr lang="en-US" sz="2200" dirty="0" smtClean="0"/>
            </a:br>
            <a:r>
              <a:rPr lang="en-US" sz="2200" dirty="0" smtClean="0"/>
              <a:t>JavaScript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Part Two – The Response</a:t>
            </a:r>
          </a:p>
        </p:txBody>
      </p:sp>
      <p:pic>
        <p:nvPicPr>
          <p:cNvPr id="12" name="Picture 11" descr="htt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2133600"/>
            <a:ext cx="2027396" cy="10372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00" y="33528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&lt;!DOCTYPE HTML PUBLIC "-//W3C//DTD HTML 4.01 Transitional//EN"....&gt;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&lt;head&gt;  &lt;title&gt;New York PHP User Community&lt;/title&gt;  &lt;/head&gt;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&lt;body&gt;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&lt;p&gt;&lt;?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echo 'At the tone, the time will be: '.date('r'); ?&gt;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&lt;/body&gt;</a:t>
            </a:r>
          </a:p>
          <a:p>
            <a:pPr algn="l"/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pic>
        <p:nvPicPr>
          <p:cNvPr id="4098" name="Picture 2" descr="C:\Users\Zaunere\Desktop\Untitled pi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0650" y="5086350"/>
            <a:ext cx="3943350" cy="154305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52400" y="5867400"/>
            <a:ext cx="541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sz="2400" b="1" dirty="0" smtClean="0">
                <a:solidFill>
                  <a:srgbClr val="002060"/>
                </a:solidFill>
              </a:rPr>
              <a:t>All that for one request/response!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Ajax and the 2.0 Web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Web 1.0 – Viewing a web page meant one request-response</a:t>
            </a:r>
          </a:p>
          <a:p>
            <a:r>
              <a:rPr lang="en-US" dirty="0" smtClean="0"/>
              <a:t>Web 2.0 – One main request-response</a:t>
            </a:r>
          </a:p>
          <a:p>
            <a:pPr lvl="1"/>
            <a:r>
              <a:rPr lang="en-US" dirty="0" smtClean="0"/>
              <a:t>… and many sub request-responses</a:t>
            </a:r>
          </a:p>
          <a:p>
            <a:r>
              <a:rPr lang="en-US" dirty="0" smtClean="0"/>
              <a:t>Browser executes JavaScript received from the main request-response</a:t>
            </a:r>
          </a:p>
          <a:p>
            <a:pPr lvl="1"/>
            <a:r>
              <a:rPr lang="en-US" dirty="0" smtClean="0"/>
              <a:t>Includes, JSON, HTML, XML</a:t>
            </a:r>
          </a:p>
          <a:p>
            <a:pPr lvl="1"/>
            <a:r>
              <a:rPr lang="en-US" dirty="0" smtClean="0"/>
              <a:t>Access content </a:t>
            </a:r>
            <a:r>
              <a:rPr lang="en-US" b="1" dirty="0" smtClean="0"/>
              <a:t>fragments</a:t>
            </a:r>
            <a:r>
              <a:rPr lang="en-US" dirty="0" smtClean="0"/>
              <a:t> without reloading the entire page</a:t>
            </a:r>
          </a:p>
          <a:p>
            <a:pPr lvl="1"/>
            <a:r>
              <a:rPr lang="en-US" dirty="0" smtClean="0"/>
              <a:t>Allows for some processing in the browser</a:t>
            </a:r>
          </a:p>
          <a:p>
            <a:r>
              <a:rPr lang="en-US" dirty="0" smtClean="0"/>
              <a:t>Ajax is strictly client-side, occurring only in the browser</a:t>
            </a:r>
          </a:p>
          <a:p>
            <a:pPr lvl="1"/>
            <a:r>
              <a:rPr lang="en-US" dirty="0" smtClean="0"/>
              <a:t>Although it does have ramifications for the server-side</a:t>
            </a:r>
          </a:p>
          <a:p>
            <a:pPr lvl="1"/>
            <a:r>
              <a:rPr lang="en-US" dirty="0" smtClean="0"/>
              <a:t>… and somewhat blurs the division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, Prototype, Dojo, YUI, Google</a:t>
            </a:r>
          </a:p>
          <a:p>
            <a:pPr marL="342900" lvl="1" indent="-342900">
              <a:buFontTx/>
              <a:buChar char="•"/>
            </a:pPr>
            <a:r>
              <a:rPr lang="en-US" sz="3100" dirty="0" smtClean="0"/>
              <a:t>Key concept: generally changing content </a:t>
            </a:r>
            <a:r>
              <a:rPr lang="en-US" sz="3100" b="1" dirty="0" smtClean="0"/>
              <a:t>within</a:t>
            </a:r>
            <a:r>
              <a:rPr lang="en-US" sz="3100" dirty="0" smtClean="0"/>
              <a:t> the browser</a:t>
            </a:r>
          </a:p>
          <a:p>
            <a:pPr marL="742950" lvl="2" indent="-342900"/>
            <a:r>
              <a:rPr lang="en-US" sz="2900" dirty="0" smtClean="0"/>
              <a:t>Includes manipulating the </a:t>
            </a:r>
            <a:r>
              <a:rPr lang="en-US" sz="2900" b="1" dirty="0" smtClean="0"/>
              <a:t>D</a:t>
            </a:r>
            <a:r>
              <a:rPr lang="en-US" sz="2900" dirty="0" smtClean="0"/>
              <a:t>ocument </a:t>
            </a:r>
            <a:r>
              <a:rPr lang="en-US" sz="2900" b="1" dirty="0" smtClean="0"/>
              <a:t>O</a:t>
            </a:r>
            <a:r>
              <a:rPr lang="en-US" sz="2900" dirty="0" smtClean="0"/>
              <a:t>bject </a:t>
            </a:r>
            <a:r>
              <a:rPr lang="en-US" sz="2900" b="1" dirty="0" smtClean="0"/>
              <a:t>M</a:t>
            </a:r>
            <a:r>
              <a:rPr lang="en-US" sz="2900" dirty="0" smtClean="0"/>
              <a:t>odel (</a:t>
            </a:r>
            <a:r>
              <a:rPr lang="en-US" sz="2900" b="1" dirty="0" smtClean="0"/>
              <a:t>DOM</a:t>
            </a:r>
            <a:r>
              <a:rPr lang="en-US" sz="2900" dirty="0" smtClean="0"/>
              <a:t>)</a:t>
            </a:r>
          </a:p>
          <a:p>
            <a:pPr marL="742950" lvl="2" indent="-342900"/>
            <a:r>
              <a:rPr lang="en-US" sz="2900" dirty="0" smtClean="0"/>
              <a:t>Dynamically update content without the main request-response</a:t>
            </a:r>
          </a:p>
          <a:p>
            <a:pPr marL="742950" lvl="2" indent="-342900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A</a:t>
            </a:r>
            <a:r>
              <a:rPr lang="en-US" sz="2400" dirty="0" smtClean="0">
                <a:solidFill>
                  <a:srgbClr val="002060"/>
                </a:solidFill>
              </a:rPr>
              <a:t>synchronous </a:t>
            </a:r>
            <a:r>
              <a:rPr lang="en-US" sz="2400" b="1" dirty="0" smtClean="0">
                <a:solidFill>
                  <a:srgbClr val="002060"/>
                </a:solidFill>
              </a:rPr>
              <a:t>J</a:t>
            </a:r>
            <a:r>
              <a:rPr lang="en-US" sz="2400" dirty="0" smtClean="0">
                <a:solidFill>
                  <a:srgbClr val="002060"/>
                </a:solidFill>
              </a:rPr>
              <a:t>avaScript </a:t>
            </a:r>
            <a:r>
              <a:rPr lang="en-US" sz="2400" b="1" dirty="0" smtClean="0">
                <a:solidFill>
                  <a:srgbClr val="002060"/>
                </a:solidFill>
              </a:rPr>
              <a:t>A</a:t>
            </a:r>
            <a:r>
              <a:rPr lang="en-US" sz="2400" dirty="0" smtClean="0">
                <a:solidFill>
                  <a:srgbClr val="002060"/>
                </a:solidFill>
              </a:rPr>
              <a:t>nd </a:t>
            </a:r>
            <a:r>
              <a:rPr lang="en-US" sz="2400" b="1" dirty="0" smtClean="0">
                <a:solidFill>
                  <a:srgbClr val="002060"/>
                </a:solidFill>
              </a:rPr>
              <a:t>X</a:t>
            </a:r>
            <a:r>
              <a:rPr lang="en-US" sz="2400" dirty="0" smtClean="0">
                <a:solidFill>
                  <a:srgbClr val="002060"/>
                </a:solidFill>
              </a:rPr>
              <a:t>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Web Services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Web sites that are </a:t>
            </a:r>
            <a:r>
              <a:rPr lang="en-US" b="1" dirty="0" smtClean="0"/>
              <a:t>computer-friendly</a:t>
            </a:r>
            <a:endParaRPr lang="en-US" dirty="0" smtClean="0"/>
          </a:p>
          <a:p>
            <a:r>
              <a:rPr lang="en-US" dirty="0" smtClean="0"/>
              <a:t>The browser is replaced by another web server</a:t>
            </a:r>
          </a:p>
          <a:p>
            <a:pPr lvl="1"/>
            <a:r>
              <a:rPr lang="en-US" dirty="0" smtClean="0"/>
              <a:t>There is still a client-server relationship</a:t>
            </a:r>
          </a:p>
          <a:p>
            <a:pPr lvl="1"/>
            <a:r>
              <a:rPr lang="en-US" dirty="0" smtClean="0"/>
              <a:t>One client is actually another server</a:t>
            </a:r>
          </a:p>
          <a:p>
            <a:r>
              <a:rPr lang="en-US" dirty="0" smtClean="0"/>
              <a:t>Another content source, akin to databases</a:t>
            </a:r>
          </a:p>
          <a:p>
            <a:pPr lvl="1"/>
            <a:r>
              <a:rPr lang="en-US" dirty="0" smtClean="0"/>
              <a:t>Allows highly distributed and abstracted data</a:t>
            </a:r>
          </a:p>
          <a:p>
            <a:r>
              <a:rPr lang="en-US" dirty="0" smtClean="0"/>
              <a:t>The communication channel remains HTTP, however the content has changed</a:t>
            </a:r>
          </a:p>
          <a:p>
            <a:pPr lvl="1"/>
            <a:r>
              <a:rPr lang="en-US" dirty="0" smtClean="0"/>
              <a:t>Includes RSS, XML and JSON</a:t>
            </a:r>
          </a:p>
          <a:p>
            <a:r>
              <a:rPr lang="en-US" dirty="0" smtClean="0"/>
              <a:t>URLs become commands </a:t>
            </a:r>
          </a:p>
          <a:p>
            <a:pPr lvl="1"/>
            <a:r>
              <a:rPr lang="en-US" dirty="0" smtClean="0"/>
              <a:t>Requests are commands for the remote</a:t>
            </a:r>
            <a:br>
              <a:rPr lang="en-US" dirty="0" smtClean="0"/>
            </a:br>
            <a:r>
              <a:rPr lang="en-US" dirty="0" smtClean="0"/>
              <a:t>server</a:t>
            </a:r>
          </a:p>
          <a:p>
            <a:pPr lvl="1"/>
            <a:r>
              <a:rPr lang="en-US" dirty="0" smtClean="0"/>
              <a:t>They form an </a:t>
            </a:r>
            <a:r>
              <a:rPr lang="en-US" b="1" dirty="0" smtClean="0"/>
              <a:t>A</a:t>
            </a:r>
            <a:r>
              <a:rPr lang="en-US" dirty="0" smtClean="0"/>
              <a:t>pplication </a:t>
            </a:r>
            <a:r>
              <a:rPr lang="en-US" b="1" dirty="0" smtClean="0"/>
              <a:t>P</a:t>
            </a:r>
            <a:r>
              <a:rPr lang="en-US" dirty="0" smtClean="0"/>
              <a:t>rogramming</a:t>
            </a:r>
            <a:br>
              <a:rPr lang="en-US" dirty="0" smtClean="0"/>
            </a:br>
            <a:r>
              <a:rPr lang="en-US" b="1" dirty="0" smtClean="0"/>
              <a:t>I</a:t>
            </a:r>
            <a:r>
              <a:rPr lang="en-US" dirty="0" smtClean="0"/>
              <a:t>nterface (</a:t>
            </a:r>
            <a:r>
              <a:rPr lang="en-US" b="1" dirty="0" smtClean="0"/>
              <a:t>API</a:t>
            </a:r>
            <a:r>
              <a:rPr lang="en-US" dirty="0" smtClean="0"/>
              <a:t>)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When the Clients are Servers</a:t>
            </a:r>
          </a:p>
        </p:txBody>
      </p:sp>
      <p:pic>
        <p:nvPicPr>
          <p:cNvPr id="6146" name="Picture 2" descr="C:\Users\Zaunere\Desktop\sf-logo-trans-n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5257800"/>
            <a:ext cx="1514476" cy="1181100"/>
          </a:xfrm>
          <a:prstGeom prst="rect">
            <a:avLst/>
          </a:prstGeom>
          <a:noFill/>
        </p:spPr>
      </p:pic>
      <p:pic>
        <p:nvPicPr>
          <p:cNvPr id="6147" name="Picture 3" descr="C:\Users\Zaunere\Desktop\wiki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3800" y="2209800"/>
            <a:ext cx="1181100" cy="1476375"/>
          </a:xfrm>
          <a:prstGeom prst="rect">
            <a:avLst/>
          </a:prstGeom>
          <a:noFill/>
        </p:spPr>
      </p:pic>
      <p:pic>
        <p:nvPicPr>
          <p:cNvPr id="6148" name="Picture 4" descr="C:\Users\Zaunere\Desktop\twitterapi_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62825" y="4305300"/>
            <a:ext cx="1476375" cy="34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526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dirty="0" smtClean="0">
                <a:solidFill>
                  <a:srgbClr val="1A1A73"/>
                </a:solidFill>
              </a:rPr>
              <a:t>Thank You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27432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2060"/>
                </a:solidFill>
              </a:rPr>
              <a:t>hans.zaunere@nyphp.com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09600" y="4495800"/>
            <a:ext cx="8229600" cy="1447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1A1A73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New York PHP Mailing</a:t>
            </a:r>
            <a:r>
              <a:rPr lang="en-US" b="1" kern="0" noProof="0" dirty="0" smtClean="0">
                <a:solidFill>
                  <a:srgbClr val="1A1A73"/>
                </a:solidFill>
                <a:latin typeface="+mj-lt"/>
                <a:ea typeface="+mj-ea"/>
                <a:cs typeface="+mj-cs"/>
              </a:rPr>
              <a:t> Lists are free and available to anyone</a:t>
            </a:r>
            <a:r>
              <a:rPr lang="en-US" b="1" kern="0" dirty="0" smtClean="0">
                <a:solidFill>
                  <a:srgbClr val="1A1A73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 smtClean="0">
              <a:solidFill>
                <a:srgbClr val="1A1A73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1A1A73"/>
                </a:solidFill>
                <a:effectLst/>
                <a:uLnTx/>
                <a:uFillTx/>
                <a:latin typeface="+mj-lt"/>
                <a:ea typeface="+mj-ea"/>
                <a:cs typeface="+mj-cs"/>
                <a:hlinkClick r:id="rId2"/>
              </a:rPr>
              <a:t>http://www.nyphp.org/mailinglists.php</a:t>
            </a: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rgbClr val="1A1A73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E95894D-4259-48B5-8ACF-CAD4DB787BAA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74B7F6-E8AF-4DE0-BEE7-D754536237C5}" type="slidenum">
              <a:rPr lang="en-US"/>
              <a:pPr/>
              <a:t>2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981200"/>
            <a:ext cx="9144000" cy="1905000"/>
          </a:xfrm>
          <a:solidFill>
            <a:srgbClr val="E5E8F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4572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smtClean="0">
                <a:solidFill>
                  <a:srgbClr val="1A1A73"/>
                </a:solidFill>
              </a:rPr>
              <a:t>Fundamentals of the Web</a:t>
            </a:r>
            <a:br>
              <a:rPr lang="en-US" sz="3200" b="1" dirty="0" smtClean="0">
                <a:solidFill>
                  <a:srgbClr val="1A1A73"/>
                </a:solidFill>
              </a:rPr>
            </a:br>
            <a:r>
              <a:rPr lang="en-US" sz="1800" dirty="0" smtClean="0">
                <a:latin typeface="Arial Black" pitchFamily="34" charset="0"/>
              </a:rPr>
              <a:t>Introduction to the technology of the world wide web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791200"/>
            <a:ext cx="9144000" cy="381000"/>
          </a:xfrm>
          <a:noFill/>
        </p:spPr>
        <p:txBody>
          <a:bodyPr anchor="ctr"/>
          <a:lstStyle/>
          <a:p>
            <a:pPr eaLnBrk="1" hangingPunct="1"/>
            <a:r>
              <a:rPr lang="en-US" sz="1600" b="1" dirty="0" smtClean="0">
                <a:solidFill>
                  <a:srgbClr val="1A1A73"/>
                </a:solidFill>
              </a:rPr>
              <a:t>Hans Zaunere, Managing Member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0" y="4343400"/>
            <a:ext cx="91440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/>
              <a:t>BOF #1</a:t>
            </a:r>
          </a:p>
          <a:p>
            <a:pPr>
              <a:spcBef>
                <a:spcPct val="50000"/>
              </a:spcBef>
            </a:pPr>
            <a:r>
              <a:rPr lang="en-US" b="1" dirty="0" smtClean="0"/>
              <a:t>April 5</a:t>
            </a:r>
            <a:r>
              <a:rPr lang="en-US" b="1" baseline="30000" dirty="0" smtClean="0"/>
              <a:t>th</a:t>
            </a:r>
            <a:r>
              <a:rPr lang="en-US" b="1" dirty="0" smtClean="0"/>
              <a:t>, 2010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Overview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Cast and Key Concepts</a:t>
            </a:r>
          </a:p>
          <a:p>
            <a:endParaRPr lang="en-US" dirty="0" smtClean="0"/>
          </a:p>
          <a:p>
            <a:r>
              <a:rPr lang="en-US" dirty="0" smtClean="0"/>
              <a:t>The Browser Side</a:t>
            </a:r>
          </a:p>
          <a:p>
            <a:endParaRPr lang="en-US" dirty="0" smtClean="0"/>
          </a:p>
          <a:p>
            <a:r>
              <a:rPr lang="en-US" dirty="0" smtClean="0"/>
              <a:t>The Server Side</a:t>
            </a:r>
          </a:p>
          <a:p>
            <a:endParaRPr lang="en-US" dirty="0" smtClean="0"/>
          </a:p>
          <a:p>
            <a:r>
              <a:rPr lang="en-US" dirty="0" smtClean="0"/>
              <a:t>HTTP</a:t>
            </a:r>
          </a:p>
          <a:p>
            <a:endParaRPr lang="en-US" dirty="0" smtClean="0"/>
          </a:p>
          <a:p>
            <a:r>
              <a:rPr lang="en-US" dirty="0" smtClean="0"/>
              <a:t>The Database</a:t>
            </a:r>
          </a:p>
          <a:p>
            <a:endParaRPr lang="en-US" dirty="0" smtClean="0"/>
          </a:p>
          <a:p>
            <a:r>
              <a:rPr lang="en-US" dirty="0" smtClean="0"/>
              <a:t>Case Study</a:t>
            </a:r>
          </a:p>
          <a:p>
            <a:endParaRPr lang="en-US" dirty="0" smtClean="0"/>
          </a:p>
          <a:p>
            <a:r>
              <a:rPr lang="en-US" dirty="0" smtClean="0"/>
              <a:t>AJAX, </a:t>
            </a:r>
            <a:r>
              <a:rPr lang="en-US" dirty="0" err="1" smtClean="0"/>
              <a:t>AJaX</a:t>
            </a:r>
            <a:r>
              <a:rPr lang="en-US" dirty="0" smtClean="0"/>
              <a:t>, or Ajax</a:t>
            </a:r>
          </a:p>
          <a:p>
            <a:endParaRPr lang="en-US" dirty="0" smtClean="0"/>
          </a:p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The Cast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Key concept: </a:t>
            </a:r>
            <a:r>
              <a:rPr lang="en-US" b="1" dirty="0" smtClean="0"/>
              <a:t>client – server model</a:t>
            </a:r>
          </a:p>
          <a:p>
            <a:pPr lvl="1"/>
            <a:r>
              <a:rPr lang="en-US" dirty="0" smtClean="0"/>
              <a:t>The web is a classic example (as is much of the Internet)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client</a:t>
            </a:r>
            <a:r>
              <a:rPr lang="en-US" dirty="0" smtClean="0"/>
              <a:t> requests content from a server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server</a:t>
            </a:r>
            <a:r>
              <a:rPr lang="en-US" dirty="0" smtClean="0"/>
              <a:t> responds with the content</a:t>
            </a:r>
          </a:p>
          <a:p>
            <a:pPr lvl="1"/>
            <a:r>
              <a:rPr lang="en-US" dirty="0" smtClean="0"/>
              <a:t>Pre-defined language - </a:t>
            </a:r>
            <a:r>
              <a:rPr lang="en-US" b="1" dirty="0" smtClean="0"/>
              <a:t>protocol</a:t>
            </a:r>
            <a:r>
              <a:rPr lang="en-US" dirty="0" smtClean="0"/>
              <a:t> - used to communicate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exchange is the </a:t>
            </a:r>
            <a:r>
              <a:rPr lang="en-US" b="1" dirty="0" smtClean="0"/>
              <a:t>request-response </a:t>
            </a:r>
            <a:r>
              <a:rPr lang="en-US" dirty="0" smtClean="0"/>
              <a:t>cycle</a:t>
            </a:r>
          </a:p>
          <a:p>
            <a:endParaRPr lang="en-US" dirty="0" smtClean="0"/>
          </a:p>
          <a:p>
            <a:r>
              <a:rPr lang="en-US" dirty="0" smtClean="0"/>
              <a:t>Client: Browsers</a:t>
            </a:r>
          </a:p>
          <a:p>
            <a:r>
              <a:rPr lang="en-US" dirty="0" smtClean="0"/>
              <a:t>Server: Web server</a:t>
            </a:r>
          </a:p>
          <a:p>
            <a:r>
              <a:rPr lang="en-US" dirty="0" smtClean="0"/>
              <a:t>Protocol: </a:t>
            </a:r>
            <a:r>
              <a:rPr lang="en-US" b="1" dirty="0" err="1" smtClean="0"/>
              <a:t>H</a:t>
            </a:r>
            <a:r>
              <a:rPr lang="en-US" dirty="0" err="1" smtClean="0"/>
              <a:t>yper</a:t>
            </a:r>
            <a:r>
              <a:rPr lang="en-US" b="1" dirty="0" err="1" smtClean="0"/>
              <a:t>T</a:t>
            </a:r>
            <a:r>
              <a:rPr lang="en-US" dirty="0" err="1" smtClean="0"/>
              <a:t>ext</a:t>
            </a:r>
            <a:r>
              <a:rPr lang="en-US" dirty="0" smtClean="0"/>
              <a:t>-</a:t>
            </a:r>
            <a:r>
              <a:rPr lang="en-US" b="1" dirty="0" smtClean="0"/>
              <a:t>T</a:t>
            </a:r>
            <a:r>
              <a:rPr lang="en-US" dirty="0" smtClean="0"/>
              <a:t>ransfer-</a:t>
            </a:r>
            <a:r>
              <a:rPr lang="en-US" b="1" dirty="0" smtClean="0"/>
              <a:t>P</a:t>
            </a:r>
            <a:r>
              <a:rPr lang="en-US" dirty="0" smtClean="0"/>
              <a:t>rotocol (</a:t>
            </a:r>
            <a:r>
              <a:rPr lang="en-US" b="1" dirty="0" smtClean="0"/>
              <a:t>HTTP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Content: HTML, CSS, </a:t>
            </a:r>
            <a:r>
              <a:rPr lang="en-US" dirty="0" err="1" smtClean="0"/>
              <a:t>Javascript</a:t>
            </a:r>
            <a:r>
              <a:rPr lang="en-US" dirty="0" smtClean="0"/>
              <a:t>, and media</a:t>
            </a:r>
          </a:p>
          <a:p>
            <a:r>
              <a:rPr lang="en-US" dirty="0" smtClean="0"/>
              <a:t>Database: Behind the scenes source of content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Browsers, servers, protocols, and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The Browser Side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browser displays content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b="1" dirty="0" smtClean="0"/>
              <a:t>human-friendly</a:t>
            </a:r>
            <a:r>
              <a:rPr lang="en-US" sz="2000" dirty="0" smtClean="0"/>
              <a:t> user interface to the web</a:t>
            </a:r>
          </a:p>
          <a:p>
            <a:r>
              <a:rPr lang="en-US" sz="2400" dirty="0" smtClean="0"/>
              <a:t>Makes </a:t>
            </a:r>
            <a:r>
              <a:rPr lang="en-US" sz="2400" b="1" dirty="0" smtClean="0"/>
              <a:t>requests</a:t>
            </a:r>
            <a:r>
              <a:rPr lang="en-US" sz="2400" dirty="0" smtClean="0"/>
              <a:t> to web servers to get content</a:t>
            </a:r>
          </a:p>
          <a:p>
            <a:pPr lvl="1"/>
            <a:r>
              <a:rPr lang="en-US" sz="2000" dirty="0" smtClean="0"/>
              <a:t>The “client” in the client-server model</a:t>
            </a:r>
          </a:p>
          <a:p>
            <a:pPr lvl="1"/>
            <a:r>
              <a:rPr lang="en-US" sz="2000" dirty="0" smtClean="0"/>
              <a:t>Content is uniquely identified by a </a:t>
            </a:r>
            <a:r>
              <a:rPr lang="en-US" sz="2000" b="1" dirty="0" smtClean="0"/>
              <a:t>U</a:t>
            </a:r>
            <a:r>
              <a:rPr lang="en-US" sz="2000" dirty="0" smtClean="0"/>
              <a:t>niform </a:t>
            </a:r>
            <a:r>
              <a:rPr lang="en-US" sz="2000" b="1" dirty="0" smtClean="0"/>
              <a:t>R</a:t>
            </a:r>
            <a:r>
              <a:rPr lang="en-US" sz="2000" dirty="0" smtClean="0"/>
              <a:t>esource </a:t>
            </a:r>
            <a:r>
              <a:rPr lang="en-US" sz="2000" b="1" dirty="0" smtClean="0"/>
              <a:t>L</a:t>
            </a:r>
            <a:r>
              <a:rPr lang="en-US" sz="2000" dirty="0" smtClean="0"/>
              <a:t>ocator (</a:t>
            </a:r>
            <a:r>
              <a:rPr lang="en-US" sz="2000" b="1" dirty="0" smtClean="0"/>
              <a:t>URL</a:t>
            </a:r>
            <a:r>
              <a:rPr lang="en-US" sz="2000" dirty="0" smtClean="0"/>
              <a:t>) - </a:t>
            </a:r>
            <a:r>
              <a:rPr lang="en-US" sz="2000" b="1" dirty="0" smtClean="0"/>
              <a:t>web address</a:t>
            </a:r>
          </a:p>
          <a:p>
            <a:r>
              <a:rPr lang="en-US" sz="2400" dirty="0" smtClean="0"/>
              <a:t>Referred to as the </a:t>
            </a:r>
            <a:r>
              <a:rPr lang="en-US" sz="2400" b="1" dirty="0" smtClean="0"/>
              <a:t>client-side</a:t>
            </a:r>
            <a:r>
              <a:rPr lang="en-US" sz="2400" dirty="0" smtClean="0"/>
              <a:t> or </a:t>
            </a:r>
            <a:r>
              <a:rPr lang="en-US" sz="2400" b="1" dirty="0" smtClean="0"/>
              <a:t>front-end</a:t>
            </a:r>
          </a:p>
          <a:p>
            <a:r>
              <a:rPr lang="en-US" sz="2400" dirty="0" smtClean="0"/>
              <a:t>Renders or displays the code as graphics and text</a:t>
            </a:r>
          </a:p>
          <a:p>
            <a:pPr lvl="1"/>
            <a:r>
              <a:rPr lang="en-US" sz="2000" dirty="0" smtClean="0"/>
              <a:t>Includes HTML, CSS and JavaScript</a:t>
            </a:r>
          </a:p>
          <a:p>
            <a:pPr lvl="1"/>
            <a:r>
              <a:rPr lang="en-US" sz="2000" dirty="0" smtClean="0"/>
              <a:t>This code is executed exclusively by the browser</a:t>
            </a:r>
          </a:p>
          <a:p>
            <a:r>
              <a:rPr lang="en-US" sz="2400" dirty="0" smtClean="0"/>
              <a:t>Plug-ins and toolbars to extend functionality</a:t>
            </a:r>
          </a:p>
          <a:p>
            <a:pPr lvl="1"/>
            <a:r>
              <a:rPr lang="en-US" sz="2000" dirty="0" smtClean="0"/>
              <a:t>Includes Flash, Silverlight, Yahoo!/Google toolbars</a:t>
            </a:r>
          </a:p>
          <a:p>
            <a:pPr lvl="1"/>
            <a:endParaRPr lang="en-US" sz="2000" dirty="0"/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Internet Explorer, Firefox, Safari, Chrome</a:t>
            </a:r>
          </a:p>
        </p:txBody>
      </p:sp>
      <p:pic>
        <p:nvPicPr>
          <p:cNvPr id="1026" name="Picture 2" descr="C:\Users\Zaunere\Desktop\64px-Internet_Explorer_7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53728"/>
            <a:ext cx="609600" cy="609600"/>
          </a:xfrm>
          <a:prstGeom prst="rect">
            <a:avLst/>
          </a:prstGeom>
          <a:noFill/>
        </p:spPr>
      </p:pic>
      <p:pic>
        <p:nvPicPr>
          <p:cNvPr id="1027" name="Picture 3" descr="C:\Users\Zaunere\Desktop\118px-Firefox_3.5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432" y="980768"/>
            <a:ext cx="609600" cy="609600"/>
          </a:xfrm>
          <a:prstGeom prst="rect">
            <a:avLst/>
          </a:prstGeom>
          <a:noFill/>
        </p:spPr>
      </p:pic>
      <p:pic>
        <p:nvPicPr>
          <p:cNvPr id="1028" name="Picture 4" descr="C:\Users\Zaunere\Desktop\64px-Apple_Safar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990600"/>
            <a:ext cx="609600" cy="609600"/>
          </a:xfrm>
          <a:prstGeom prst="rect">
            <a:avLst/>
          </a:prstGeom>
          <a:noFill/>
        </p:spPr>
      </p:pic>
      <p:pic>
        <p:nvPicPr>
          <p:cNvPr id="1029" name="Picture 5" descr="C:\Users\Zaunere\Desktop\64px-Chrome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05800" y="9906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The Server Side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web server delivers content</a:t>
            </a:r>
          </a:p>
          <a:p>
            <a:r>
              <a:rPr lang="en-US" dirty="0" smtClean="0"/>
              <a:t>Serves content as the </a:t>
            </a:r>
            <a:r>
              <a:rPr lang="en-US" b="1" dirty="0" smtClean="0"/>
              <a:t>response</a:t>
            </a:r>
            <a:endParaRPr lang="en-US" dirty="0" smtClean="0"/>
          </a:p>
          <a:p>
            <a:pPr lvl="1"/>
            <a:r>
              <a:rPr lang="en-US" dirty="0" smtClean="0"/>
              <a:t>The server in the client-server model</a:t>
            </a:r>
          </a:p>
          <a:p>
            <a:pPr lvl="1"/>
            <a:r>
              <a:rPr lang="en-US" dirty="0" smtClean="0"/>
              <a:t>Referred to as the </a:t>
            </a:r>
            <a:r>
              <a:rPr lang="en-US" b="1" dirty="0" smtClean="0"/>
              <a:t>server-side</a:t>
            </a:r>
            <a:r>
              <a:rPr lang="en-US" dirty="0" smtClean="0"/>
              <a:t> or </a:t>
            </a:r>
            <a:r>
              <a:rPr lang="en-US" b="1" dirty="0" smtClean="0"/>
              <a:t>back-end</a:t>
            </a:r>
          </a:p>
          <a:p>
            <a:r>
              <a:rPr lang="en-US" dirty="0" smtClean="0"/>
              <a:t>Executes code to validate and process the request, and build the response</a:t>
            </a:r>
          </a:p>
          <a:p>
            <a:pPr lvl="1"/>
            <a:r>
              <a:rPr lang="en-US" dirty="0" smtClean="0"/>
              <a:t>Includes PHP, ASP.NET, Java, Python, Ruby</a:t>
            </a:r>
          </a:p>
          <a:p>
            <a:pPr lvl="1"/>
            <a:r>
              <a:rPr lang="en-US" dirty="0" smtClean="0"/>
              <a:t>This code is executed exclusively by the server</a:t>
            </a:r>
          </a:p>
          <a:p>
            <a:r>
              <a:rPr lang="en-US" dirty="0" smtClean="0"/>
              <a:t>Key concept: </a:t>
            </a:r>
            <a:r>
              <a:rPr lang="en-US" b="1" dirty="0" smtClean="0"/>
              <a:t>web stacks</a:t>
            </a:r>
          </a:p>
          <a:p>
            <a:pPr lvl="1"/>
            <a:r>
              <a:rPr lang="en-US" dirty="0" smtClean="0"/>
              <a:t>Sets of server technologies that deliver web content</a:t>
            </a:r>
          </a:p>
          <a:p>
            <a:pPr lvl="1"/>
            <a:r>
              <a:rPr lang="en-US" dirty="0" smtClean="0"/>
              <a:t>Includes LAMP, WISP, JOLT, LAMR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Apache, IIS, </a:t>
            </a:r>
            <a:r>
              <a:rPr lang="en-US" sz="2400" dirty="0" err="1" smtClean="0">
                <a:solidFill>
                  <a:srgbClr val="002060"/>
                </a:solidFill>
              </a:rPr>
              <a:t>lighttpd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8" name="Picture 2" descr="C:\Users\HZ\Desktop\php-med-trans-ligh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9469" y="4495800"/>
            <a:ext cx="904875" cy="485775"/>
          </a:xfrm>
          <a:prstGeom prst="rect">
            <a:avLst/>
          </a:prstGeom>
          <a:noFill/>
        </p:spPr>
      </p:pic>
      <p:pic>
        <p:nvPicPr>
          <p:cNvPr id="9" name="Picture 2" descr="C:\Users\HZ\Desktop\apache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09600"/>
            <a:ext cx="1371600" cy="1028700"/>
          </a:xfrm>
          <a:prstGeom prst="rect">
            <a:avLst/>
          </a:prstGeom>
          <a:noFill/>
        </p:spPr>
      </p:pic>
      <p:pic>
        <p:nvPicPr>
          <p:cNvPr id="2050" name="Picture 2" descr="C:\Users\Zaunere\Desktop\250px-ASPNET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3886201"/>
            <a:ext cx="1524000" cy="469392"/>
          </a:xfrm>
          <a:prstGeom prst="rect">
            <a:avLst/>
          </a:prstGeom>
          <a:noFill/>
        </p:spPr>
      </p:pic>
      <p:pic>
        <p:nvPicPr>
          <p:cNvPr id="2051" name="Picture 3" descr="C:\Users\Zaunere\Desktop\100px-Java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0" y="2895600"/>
            <a:ext cx="499673" cy="914400"/>
          </a:xfrm>
          <a:prstGeom prst="rect">
            <a:avLst/>
          </a:prstGeom>
          <a:noFill/>
        </p:spPr>
      </p:pic>
      <p:pic>
        <p:nvPicPr>
          <p:cNvPr id="2052" name="Picture 4" descr="C:\Users\Zaunere\Desktop\150px-Ruby_on_Rails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73064" y="2971800"/>
            <a:ext cx="770562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HTTP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standard used to exchange information on the web</a:t>
            </a:r>
          </a:p>
          <a:p>
            <a:pPr lvl="1"/>
            <a:r>
              <a:rPr lang="en-US" dirty="0" smtClean="0"/>
              <a:t>Connects the client and server sides - </a:t>
            </a:r>
            <a:r>
              <a:rPr lang="en-US" b="1" dirty="0" smtClean="0"/>
              <a:t>communication channel</a:t>
            </a:r>
            <a:endParaRPr lang="en-US" dirty="0" smtClean="0"/>
          </a:p>
          <a:p>
            <a:r>
              <a:rPr lang="en-US" dirty="0" smtClean="0"/>
              <a:t>Key concept: </a:t>
            </a:r>
            <a:r>
              <a:rPr lang="en-US" b="1" dirty="0" smtClean="0"/>
              <a:t>stateless</a:t>
            </a:r>
            <a:endParaRPr lang="en-US" dirty="0" smtClean="0"/>
          </a:p>
          <a:p>
            <a:pPr lvl="1"/>
            <a:r>
              <a:rPr lang="en-US" dirty="0" smtClean="0"/>
              <a:t>After request-response cycle is over, neither knows of each other</a:t>
            </a:r>
          </a:p>
          <a:p>
            <a:r>
              <a:rPr lang="en-US" dirty="0" smtClean="0"/>
              <a:t>Cookies are utilized to maintain a </a:t>
            </a:r>
            <a:r>
              <a:rPr lang="en-US" b="1" dirty="0" smtClean="0"/>
              <a:t>session</a:t>
            </a:r>
            <a:endParaRPr lang="en-US" dirty="0" smtClean="0"/>
          </a:p>
          <a:p>
            <a:pPr lvl="1"/>
            <a:r>
              <a:rPr lang="en-US" dirty="0" smtClean="0"/>
              <a:t>Server keeps knowledge that a client existed, identified by a cookie left on the browser</a:t>
            </a:r>
          </a:p>
          <a:p>
            <a:pPr lvl="1"/>
            <a:r>
              <a:rPr lang="en-US" dirty="0" smtClean="0"/>
              <a:t>For such things as knowing whether a user is logged in or not</a:t>
            </a:r>
          </a:p>
          <a:p>
            <a:r>
              <a:rPr lang="en-US" dirty="0" smtClean="0"/>
              <a:t>Different types of requests – POST and GET</a:t>
            </a:r>
          </a:p>
          <a:p>
            <a:r>
              <a:rPr lang="en-US" b="1" dirty="0" err="1" smtClean="0"/>
              <a:t>H</a:t>
            </a:r>
            <a:r>
              <a:rPr lang="en-US" dirty="0" err="1" smtClean="0"/>
              <a:t>yper</a:t>
            </a:r>
            <a:r>
              <a:rPr lang="en-US" b="1" dirty="0" err="1" smtClean="0"/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dirty="0" smtClean="0"/>
              <a:t>ransfer </a:t>
            </a:r>
            <a:r>
              <a:rPr lang="en-US" b="1" dirty="0" smtClean="0"/>
              <a:t>P</a:t>
            </a:r>
            <a:r>
              <a:rPr lang="en-US" dirty="0" smtClean="0"/>
              <a:t>rotocol </a:t>
            </a:r>
            <a:r>
              <a:rPr lang="en-US" b="1" dirty="0" smtClean="0"/>
              <a:t>S</a:t>
            </a:r>
            <a:r>
              <a:rPr lang="en-US" dirty="0" smtClean="0"/>
              <a:t>ecure – </a:t>
            </a:r>
            <a:r>
              <a:rPr lang="en-US" b="1" dirty="0" smtClean="0"/>
              <a:t>HTTPS</a:t>
            </a:r>
          </a:p>
          <a:p>
            <a:pPr lvl="1"/>
            <a:r>
              <a:rPr lang="en-US" dirty="0" smtClean="0"/>
              <a:t>Encrypts the communication channel</a:t>
            </a:r>
          </a:p>
          <a:p>
            <a:pPr lvl="1"/>
            <a:r>
              <a:rPr lang="en-US" dirty="0" smtClean="0"/>
              <a:t>Provides a mechanism –</a:t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b="1" dirty="0" smtClean="0"/>
              <a:t>SSL certificate </a:t>
            </a:r>
            <a:r>
              <a:rPr lang="en-US" dirty="0" smtClean="0"/>
              <a:t>- to ensure the</a:t>
            </a:r>
            <a:br>
              <a:rPr lang="en-US" dirty="0" smtClean="0"/>
            </a:br>
            <a:r>
              <a:rPr lang="en-US" dirty="0" smtClean="0"/>
              <a:t>client is communicating with the</a:t>
            </a:r>
            <a:br>
              <a:rPr lang="en-US" dirty="0" smtClean="0"/>
            </a:br>
            <a:r>
              <a:rPr lang="en-US" dirty="0" smtClean="0"/>
              <a:t>server it intends to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err="1" smtClean="0">
                <a:solidFill>
                  <a:srgbClr val="002060"/>
                </a:solidFill>
              </a:rPr>
              <a:t>H</a:t>
            </a:r>
            <a:r>
              <a:rPr lang="en-US" sz="2400" dirty="0" err="1" smtClean="0">
                <a:solidFill>
                  <a:srgbClr val="002060"/>
                </a:solidFill>
              </a:rPr>
              <a:t>yper</a:t>
            </a:r>
            <a:r>
              <a:rPr lang="en-US" sz="2400" b="1" dirty="0" err="1" smtClean="0">
                <a:solidFill>
                  <a:srgbClr val="002060"/>
                </a:solidFill>
              </a:rPr>
              <a:t>T</a:t>
            </a:r>
            <a:r>
              <a:rPr lang="en-US" sz="2400" dirty="0" err="1" smtClean="0">
                <a:solidFill>
                  <a:srgbClr val="002060"/>
                </a:solidFill>
              </a:rPr>
              <a:t>ext</a:t>
            </a:r>
            <a:r>
              <a:rPr lang="en-US" sz="2400" dirty="0" smtClean="0">
                <a:solidFill>
                  <a:srgbClr val="002060"/>
                </a:solidFill>
              </a:rPr>
              <a:t>-</a:t>
            </a:r>
            <a:r>
              <a:rPr lang="en-US" sz="2400" b="1" dirty="0" smtClean="0">
                <a:solidFill>
                  <a:srgbClr val="002060"/>
                </a:solidFill>
              </a:rPr>
              <a:t>T</a:t>
            </a:r>
            <a:r>
              <a:rPr lang="en-US" sz="2400" dirty="0" smtClean="0">
                <a:solidFill>
                  <a:srgbClr val="002060"/>
                </a:solidFill>
              </a:rPr>
              <a:t>ransfer-</a:t>
            </a:r>
            <a:r>
              <a:rPr lang="en-US" sz="2400" b="1" dirty="0" smtClean="0">
                <a:solidFill>
                  <a:srgbClr val="002060"/>
                </a:solidFill>
              </a:rPr>
              <a:t>P</a:t>
            </a:r>
            <a:r>
              <a:rPr lang="en-US" sz="2400" dirty="0" smtClean="0">
                <a:solidFill>
                  <a:srgbClr val="002060"/>
                </a:solidFill>
              </a:rPr>
              <a:t>rotocol</a:t>
            </a:r>
          </a:p>
        </p:txBody>
      </p:sp>
      <p:pic>
        <p:nvPicPr>
          <p:cNvPr id="8" name="Picture 7" descr="http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4419600"/>
            <a:ext cx="3073613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Databases provide web servers with content to deliver</a:t>
            </a:r>
          </a:p>
          <a:p>
            <a:r>
              <a:rPr lang="en-US" dirty="0" smtClean="0"/>
              <a:t>Key concept: </a:t>
            </a:r>
            <a:r>
              <a:rPr lang="en-US" b="1" dirty="0" smtClean="0"/>
              <a:t>static vs. dynamic content</a:t>
            </a:r>
          </a:p>
          <a:p>
            <a:pPr lvl="1"/>
            <a:r>
              <a:rPr lang="en-US" dirty="0" smtClean="0"/>
              <a:t>Originally, web page content was stored only as </a:t>
            </a:r>
            <a:r>
              <a:rPr lang="en-US" b="1" dirty="0" smtClean="0"/>
              <a:t>static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Changing content involved manually editing and saving each file</a:t>
            </a:r>
          </a:p>
          <a:p>
            <a:pPr lvl="1"/>
            <a:r>
              <a:rPr lang="en-US" dirty="0" smtClean="0"/>
              <a:t>Databases store content in maintainable repositories</a:t>
            </a:r>
          </a:p>
          <a:p>
            <a:pPr lvl="1"/>
            <a:r>
              <a:rPr lang="en-US" dirty="0" smtClean="0"/>
              <a:t>Web apps written to </a:t>
            </a:r>
            <a:r>
              <a:rPr lang="en-US" b="1" dirty="0" smtClean="0"/>
              <a:t>dynamically </a:t>
            </a:r>
            <a:r>
              <a:rPr lang="en-US" dirty="0" smtClean="0"/>
              <a:t>create/assemble/change content</a:t>
            </a:r>
          </a:p>
          <a:p>
            <a:r>
              <a:rPr lang="en-US" dirty="0" smtClean="0"/>
              <a:t>Databases can be used to store many different types of content</a:t>
            </a:r>
          </a:p>
          <a:p>
            <a:pPr lvl="1"/>
            <a:r>
              <a:rPr lang="en-US" dirty="0" smtClean="0"/>
              <a:t>User information, financial information, media</a:t>
            </a:r>
          </a:p>
          <a:p>
            <a:r>
              <a:rPr lang="en-US" dirty="0" smtClean="0"/>
              <a:t>Removes the limitation of storing all content in separate files</a:t>
            </a:r>
          </a:p>
        </p:txBody>
      </p:sp>
      <p:pic>
        <p:nvPicPr>
          <p:cNvPr id="3074" name="Picture 2" descr="C:\Users\Zaunere\Desktop\nosql-logo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590800"/>
            <a:ext cx="896000" cy="990600"/>
          </a:xfrm>
          <a:prstGeom prst="rect">
            <a:avLst/>
          </a:prstGeom>
          <a:noFill/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The Database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MySQL, Oracle, MSSQL, </a:t>
            </a:r>
            <a:r>
              <a:rPr lang="en-US" sz="2400" b="1" dirty="0" err="1" smtClean="0">
                <a:solidFill>
                  <a:srgbClr val="002060"/>
                </a:solidFill>
              </a:rPr>
              <a:t>PostgreSQL</a:t>
            </a:r>
            <a:r>
              <a:rPr lang="en-US" sz="2400" b="1" dirty="0" smtClean="0">
                <a:solidFill>
                  <a:srgbClr val="002060"/>
                </a:solidFill>
              </a:rPr>
              <a:t>, “</a:t>
            </a:r>
            <a:r>
              <a:rPr lang="en-US" sz="2400" b="1" dirty="0" err="1" smtClean="0">
                <a:solidFill>
                  <a:srgbClr val="002060"/>
                </a:solidFill>
              </a:rPr>
              <a:t>noSQL</a:t>
            </a:r>
            <a:r>
              <a:rPr lang="en-US" sz="2400" b="1" dirty="0" smtClean="0">
                <a:solidFill>
                  <a:srgbClr val="002060"/>
                </a:solidFill>
              </a:rPr>
              <a:t>”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pic>
        <p:nvPicPr>
          <p:cNvPr id="3075" name="Picture 3" descr="C:\Users\Zaunere\Desktop\200px-Postgresql_elephant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5562600"/>
            <a:ext cx="813786" cy="838200"/>
          </a:xfrm>
          <a:prstGeom prst="rect">
            <a:avLst/>
          </a:prstGeom>
          <a:noFill/>
        </p:spPr>
      </p:pic>
      <p:pic>
        <p:nvPicPr>
          <p:cNvPr id="3076" name="Picture 4" descr="C:\Users\Zaunere\Desktop\250px-SQLServer2008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09600"/>
            <a:ext cx="2198075" cy="457200"/>
          </a:xfrm>
          <a:prstGeom prst="rect">
            <a:avLst/>
          </a:prstGeom>
          <a:noFill/>
        </p:spPr>
      </p:pic>
      <p:pic>
        <p:nvPicPr>
          <p:cNvPr id="3077" name="Picture 5" descr="C:\Users\Zaunere\Desktop\250px-Oracle_logo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685800"/>
            <a:ext cx="2152650" cy="301371"/>
          </a:xfrm>
          <a:prstGeom prst="rect">
            <a:avLst/>
          </a:prstGeom>
          <a:noFill/>
        </p:spPr>
      </p:pic>
      <p:pic>
        <p:nvPicPr>
          <p:cNvPr id="3078" name="Picture 6" descr="C:\Users\Zaunere\Desktop\180px-MySQL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0" y="4648200"/>
            <a:ext cx="1327355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Case Study: View a Web Page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Address is typed into browser</a:t>
            </a:r>
          </a:p>
          <a:p>
            <a:pPr lvl="1"/>
            <a:r>
              <a:rPr lang="en-US" dirty="0" smtClean="0"/>
              <a:t>URL - </a:t>
            </a:r>
            <a:r>
              <a:rPr lang="en-US" dirty="0" smtClean="0">
                <a:hlinkClick r:id="rId2"/>
              </a:rPr>
              <a:t>www.nyphp.org</a:t>
            </a:r>
            <a:endParaRPr lang="en-US" dirty="0" smtClean="0"/>
          </a:p>
          <a:p>
            <a:r>
              <a:rPr lang="en-US" dirty="0" smtClean="0"/>
              <a:t>Browser looks up the server to request</a:t>
            </a:r>
          </a:p>
          <a:p>
            <a:pPr lvl="1"/>
            <a:r>
              <a:rPr lang="en-US" dirty="0" smtClean="0"/>
              <a:t>Domain registrars – godaddy.com</a:t>
            </a:r>
          </a:p>
          <a:p>
            <a:pPr lvl="1"/>
            <a:r>
              <a:rPr lang="en-US" dirty="0" smtClean="0"/>
              <a:t>DNS – root servers, ne3.nyphp.com</a:t>
            </a:r>
          </a:p>
          <a:p>
            <a:pPr lvl="1"/>
            <a:r>
              <a:rPr lang="en-US" dirty="0" smtClean="0"/>
              <a:t>IPs – 72.26.195.121</a:t>
            </a:r>
          </a:p>
          <a:p>
            <a:r>
              <a:rPr lang="en-US" dirty="0" smtClean="0"/>
              <a:t>Browser sends request to server</a:t>
            </a:r>
          </a:p>
          <a:p>
            <a:pPr lvl="1"/>
            <a:r>
              <a:rPr lang="en-US" dirty="0" smtClean="0"/>
              <a:t>HTTP (and TCP/IP)</a:t>
            </a:r>
          </a:p>
        </p:txBody>
      </p:sp>
      <p:sp>
        <p:nvSpPr>
          <p:cNvPr id="1433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4/9/2010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0623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 smtClean="0">
                <a:solidFill>
                  <a:srgbClr val="002060"/>
                </a:solidFill>
              </a:rPr>
              <a:t>Part One – The Request</a:t>
            </a:r>
          </a:p>
        </p:txBody>
      </p:sp>
      <p:pic>
        <p:nvPicPr>
          <p:cNvPr id="9" name="Picture 8" descr="http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5486400"/>
            <a:ext cx="2027396" cy="950595"/>
          </a:xfrm>
          <a:prstGeom prst="rect">
            <a:avLst/>
          </a:prstGeom>
        </p:spPr>
      </p:pic>
      <p:pic>
        <p:nvPicPr>
          <p:cNvPr id="5122" name="Picture 2" descr="C:\Users\Zaunere\Desktop\godaddy-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124200"/>
            <a:ext cx="1288473" cy="1143000"/>
          </a:xfrm>
          <a:prstGeom prst="rect">
            <a:avLst/>
          </a:prstGeom>
          <a:noFill/>
        </p:spPr>
      </p:pic>
      <p:pic>
        <p:nvPicPr>
          <p:cNvPr id="5123" name="Picture 3" descr="C:\Users\Zaunere\Desktop\iana-logo-larg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4114800"/>
            <a:ext cx="2216678" cy="842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PHP">
  <a:themeElements>
    <a:clrScheme name="NYPH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PH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YPH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NYPHP</Template>
  <TotalTime>663</TotalTime>
  <Words>936</Words>
  <Application>Microsoft Office PowerPoint</Application>
  <PresentationFormat>On-screen Show (4:3)</PresentationFormat>
  <Paragraphs>181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NYPHP</vt:lpstr>
      <vt:lpstr>Custom Design</vt:lpstr>
      <vt:lpstr>Slide 1</vt:lpstr>
      <vt:lpstr>Fundamentals of the Web Introduction to the technology of the world wide web</vt:lpstr>
      <vt:lpstr>Overview</vt:lpstr>
      <vt:lpstr>The Cast</vt:lpstr>
      <vt:lpstr>The Browser Side</vt:lpstr>
      <vt:lpstr>The Server Side</vt:lpstr>
      <vt:lpstr>HTTP</vt:lpstr>
      <vt:lpstr>The Database</vt:lpstr>
      <vt:lpstr>Case Study: View a Web Page</vt:lpstr>
      <vt:lpstr>Case Study – View a Web Page</vt:lpstr>
      <vt:lpstr>Ajax and the 2.0 Web</vt:lpstr>
      <vt:lpstr>Web Services</vt:lpstr>
      <vt:lpstr>Thank You</vt:lpstr>
    </vt:vector>
  </TitlesOfParts>
  <Company>New York PHP,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Intermediary PHP Language Overview and Top 10 Best Practices</dc:title>
  <dc:creator>Hans Zaunere</dc:creator>
  <cp:lastModifiedBy>Zaunere</cp:lastModifiedBy>
  <cp:revision>119</cp:revision>
  <dcterms:created xsi:type="dcterms:W3CDTF">2008-09-09T14:12:57Z</dcterms:created>
  <dcterms:modified xsi:type="dcterms:W3CDTF">2010-04-09T18:01:51Z</dcterms:modified>
</cp:coreProperties>
</file>