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</p:sldMasterIdLst>
  <p:notesMasterIdLst>
    <p:notesMasterId r:id="rId14"/>
  </p:notesMasterIdLst>
  <p:sldIdLst>
    <p:sldId id="278" r:id="rId3"/>
    <p:sldId id="256" r:id="rId4"/>
    <p:sldId id="257" r:id="rId5"/>
    <p:sldId id="288" r:id="rId6"/>
    <p:sldId id="289" r:id="rId7"/>
    <p:sldId id="282" r:id="rId8"/>
    <p:sldId id="283" r:id="rId9"/>
    <p:sldId id="284" r:id="rId10"/>
    <p:sldId id="285" r:id="rId11"/>
    <p:sldId id="286" r:id="rId12"/>
    <p:sldId id="287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73"/>
    <a:srgbClr val="003FFC"/>
    <a:srgbClr val="CC3300"/>
    <a:srgbClr val="E5E8F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1F91663-985D-418D-AE7B-EE11E53FF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1A96-4C8E-4DC6-A189-B831A8788D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3BA9E-9CEE-41DD-B3A1-281E386F1F69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9F5EBB-450A-4551-AE5E-36FDCD7A9514}" type="datetime1">
              <a:rPr lang="en-US"/>
              <a:pPr>
                <a:defRPr/>
              </a:pPr>
              <a:t>4/13/2010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436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E20CE2-B81B-45DC-9F62-0B1450399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979C6C-FA6A-4100-A0FA-74381AC01774}" type="datetime1">
              <a:rPr lang="en-US"/>
              <a:pPr>
                <a:defRPr/>
              </a:pPr>
              <a:t>4/13/2010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436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EDBC8C-D43E-4EE5-A6A2-482C50E73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38400"/>
            <a:ext cx="9144000" cy="609600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 smtClean="0"/>
              <a:t>Click to edit Startup Name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3733800"/>
            <a:ext cx="7620000" cy="2286000"/>
          </a:xfrm>
          <a:ln>
            <a:noFill/>
          </a:ln>
        </p:spPr>
        <p:txBody>
          <a:bodyPr>
            <a:normAutofit/>
          </a:bodyPr>
          <a:lstStyle>
            <a:lvl1pPr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Presenter name, contact, URLs, and date</a:t>
            </a:r>
            <a:endParaRPr lang="en-US" dirty="0"/>
          </a:p>
        </p:txBody>
      </p:sp>
      <p:pic>
        <p:nvPicPr>
          <p:cNvPr id="6" name="Picture 2" descr="\\biggyz\share\Bootup_RGB1a_croppe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04926"/>
            <a:ext cx="5343525" cy="175247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E5E8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smtClean="0"/>
            </a:lvl1pPr>
          </a:lstStyle>
          <a:p>
            <a:pPr>
              <a:defRPr/>
            </a:pPr>
            <a:fld id="{B873C28C-1810-4B52-9F91-B8DAF52B255D}" type="datetime1">
              <a:rPr lang="en-US"/>
              <a:pPr>
                <a:defRPr/>
              </a:pPr>
              <a:t>4/13/2010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2CC754B7-0E50-4C92-B750-99EFF0DFE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nyph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96300" y="17463"/>
            <a:ext cx="6096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524000" y="0"/>
            <a:ext cx="6934200" cy="485775"/>
          </a:xfrm>
          <a:prstGeom prst="rect">
            <a:avLst/>
          </a:prstGeom>
          <a:solidFill>
            <a:srgbClr val="1A1A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1A1A73"/>
              </a:solidFill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791200" y="106363"/>
            <a:ext cx="2667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www.nyphp.com  /  www.nyphp.org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2" descr="\\biggyz\share\Bootup_RGB1a_cropped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44" y="39624"/>
            <a:ext cx="1421944" cy="466344"/>
          </a:xfrm>
          <a:prstGeom prst="rect">
            <a:avLst/>
          </a:prstGeom>
          <a:noFill/>
        </p:spPr>
      </p:pic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1524000" y="106363"/>
            <a:ext cx="2667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www.bootup.io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A31E-3E82-4F5B-8E4A-7665D903FE91}" type="datetimeFigureOut">
              <a:rPr lang="en-US" smtClean="0"/>
              <a:pPr/>
              <a:t>4/13/2010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9365-848D-467A-AA34-E538B9BCD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8.gif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php.org/mailinglists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2590800"/>
            <a:ext cx="9144000" cy="609600"/>
          </a:xfrm>
        </p:spPr>
        <p:txBody>
          <a:bodyPr/>
          <a:lstStyle/>
          <a:p>
            <a:r>
              <a:rPr lang="en-US" b="1" dirty="0" smtClean="0">
                <a:solidFill>
                  <a:srgbClr val="1A1A73"/>
                </a:solidFill>
              </a:rPr>
              <a:t>BOF #2 – Introduction to PHP and MySQL</a:t>
            </a:r>
            <a:endParaRPr lang="en-US" b="1" dirty="0">
              <a:solidFill>
                <a:srgbClr val="1A1A7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3581400"/>
            <a:ext cx="7620000" cy="31242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3FFC"/>
                </a:solidFill>
              </a:rPr>
              <a:t>Bootup</a:t>
            </a:r>
            <a:r>
              <a:rPr lang="en-US" b="1" dirty="0" smtClean="0">
                <a:solidFill>
                  <a:srgbClr val="003FFC"/>
                </a:solidFill>
              </a:rPr>
              <a:t> Open Forums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3FFC"/>
                </a:solidFill>
              </a:rPr>
              <a:t>CTO-level technical introduction to key technology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3FFC"/>
                </a:solidFill>
              </a:rPr>
              <a:t>Interactive throughout – relevant Q&amp;A will drive content</a:t>
            </a:r>
            <a:endParaRPr lang="en-US" sz="2200" dirty="0" smtClean="0">
              <a:solidFill>
                <a:srgbClr val="003FFC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3FFC"/>
                </a:solidFill>
              </a:rPr>
              <a:t>Laptops welcome although not required (not yet)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3FFC"/>
                </a:solidFill>
              </a:rPr>
              <a:t>Semi-weekly – recommend topics yourself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3FFC"/>
                </a:solidFill>
              </a:rPr>
              <a:t>Community involved - lead a BOF yourself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4/13/2010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10</a:t>
            </a:fld>
            <a:endParaRPr lang="en-US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4724400"/>
          </a:xfrm>
        </p:spPr>
        <p:txBody>
          <a:bodyPr/>
          <a:lstStyle/>
          <a:p>
            <a:r>
              <a:rPr lang="en-US" sz="2400" dirty="0" smtClean="0"/>
              <a:t>PHP manipulates returned data and processes HTML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PHP and the web server use HTTP</a:t>
            </a:r>
            <a:br>
              <a:rPr lang="en-US" sz="2400" dirty="0" smtClean="0"/>
            </a:br>
            <a:r>
              <a:rPr lang="en-US" sz="2400" dirty="0" smtClean="0"/>
              <a:t>to respond</a:t>
            </a:r>
          </a:p>
          <a:p>
            <a:r>
              <a:rPr lang="en-US" sz="2400" dirty="0" smtClean="0"/>
              <a:t>Web browser receives HTML and</a:t>
            </a:r>
            <a:br>
              <a:rPr lang="en-US" sz="2400" dirty="0" smtClean="0"/>
            </a:br>
            <a:r>
              <a:rPr lang="en-US" sz="2400" dirty="0" smtClean="0"/>
              <a:t>displays the 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" y="2362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&lt;!DOCTYPE...&gt;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&lt;?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ResultArray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as $Key =&gt; $Row ): ?&gt;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&gt;&lt;?=$Row['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']?&gt;, &lt;?=$Row['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']?&gt;  (&lt;?=$Row['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DateOfBirth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']?&gt;)&lt;/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&lt;?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endforeach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 ?&gt;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15" name="Picture 14" descr="htt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3505200"/>
            <a:ext cx="2027396" cy="1037273"/>
          </a:xfrm>
          <a:prstGeom prst="rect">
            <a:avLst/>
          </a:prstGeom>
        </p:spPr>
      </p:pic>
      <p:pic>
        <p:nvPicPr>
          <p:cNvPr id="17" name="Picture 16" descr="Untitled pic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4953000"/>
            <a:ext cx="2953162" cy="1619476"/>
          </a:xfrm>
          <a:prstGeom prst="rect">
            <a:avLst/>
          </a:prstGeom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dirty="0" smtClean="0">
                <a:solidFill>
                  <a:srgbClr val="1A1A73"/>
                </a:solidFill>
              </a:rPr>
              <a:t>Putting It All Together</a:t>
            </a:r>
          </a:p>
        </p:txBody>
      </p:sp>
      <p:pic>
        <p:nvPicPr>
          <p:cNvPr id="25" name="Picture 2" descr="C:\Users\HZ\Desktop\php-med-trans-light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762000"/>
            <a:ext cx="851647" cy="457200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The Finale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pic>
        <p:nvPicPr>
          <p:cNvPr id="27" name="Picture 26" descr="logo_mysql_su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685800"/>
            <a:ext cx="1295400" cy="429694"/>
          </a:xfrm>
          <a:prstGeom prst="rect">
            <a:avLst/>
          </a:prstGeom>
        </p:spPr>
      </p:pic>
      <p:pic>
        <p:nvPicPr>
          <p:cNvPr id="28" name="Picture 2" descr="C:\Users\HZ\Desktop\apache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33400"/>
            <a:ext cx="1066800" cy="800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4/13/2010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11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526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1A1A73"/>
                </a:solidFill>
              </a:rPr>
              <a:t>Thank You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27432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2060"/>
                </a:solidFill>
              </a:rPr>
              <a:t>hans.zaunere@nyphp.com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4495800"/>
            <a:ext cx="8229600" cy="144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1A1A7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York PHP Mailing</a:t>
            </a:r>
            <a:r>
              <a:rPr lang="en-US" b="1" kern="0" noProof="0" dirty="0" smtClean="0">
                <a:solidFill>
                  <a:srgbClr val="1A1A73"/>
                </a:solidFill>
                <a:latin typeface="+mj-lt"/>
                <a:ea typeface="+mj-ea"/>
                <a:cs typeface="+mj-cs"/>
              </a:rPr>
              <a:t> Lists are free and available to anyone</a:t>
            </a:r>
            <a:r>
              <a:rPr lang="en-US" b="1" kern="0" dirty="0" smtClean="0">
                <a:solidFill>
                  <a:srgbClr val="1A1A73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 smtClean="0">
              <a:solidFill>
                <a:srgbClr val="1A1A73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1A1A73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http://www.nyphp.org/mailinglists.php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1A1A7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E95894D-4259-48B5-8ACF-CAD4DB787BAA}" type="datetime1">
              <a:rPr lang="en-US"/>
              <a:pPr/>
              <a:t>4/13/2010</a:t>
            </a:fld>
            <a:endParaRPr lang="en-US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74B7F6-E8AF-4DE0-BEE7-D754536237C5}" type="slidenum">
              <a:rPr lang="en-US"/>
              <a:pPr/>
              <a:t>2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981200"/>
            <a:ext cx="9144000" cy="1905000"/>
          </a:xfrm>
          <a:solidFill>
            <a:srgbClr val="E5E8F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4572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dirty="0" smtClean="0">
                <a:solidFill>
                  <a:srgbClr val="1A1A73"/>
                </a:solidFill>
              </a:rPr>
              <a:t>Introduction to PHP and MySQL</a:t>
            </a:r>
            <a:br>
              <a:rPr lang="en-US" sz="3200" b="1" dirty="0" smtClean="0">
                <a:solidFill>
                  <a:srgbClr val="1A1A73"/>
                </a:solidFill>
              </a:rPr>
            </a:br>
            <a:r>
              <a:rPr lang="en-US" sz="1800" dirty="0" smtClean="0">
                <a:latin typeface="Arial Black" pitchFamily="34" charset="0"/>
              </a:rPr>
              <a:t>The Dynamic Duo for a Dynamic Web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791200"/>
            <a:ext cx="9144000" cy="381000"/>
          </a:xfrm>
          <a:noFill/>
        </p:spPr>
        <p:txBody>
          <a:bodyPr anchor="ctr"/>
          <a:lstStyle/>
          <a:p>
            <a:pPr eaLnBrk="1" hangingPunct="1"/>
            <a:r>
              <a:rPr lang="en-US" sz="1600" b="1" dirty="0" smtClean="0">
                <a:solidFill>
                  <a:srgbClr val="1A1A73"/>
                </a:solidFill>
              </a:rPr>
              <a:t>Hans Zaunere, Managing Member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0" y="4343400"/>
            <a:ext cx="91440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BOF #2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April 12</a:t>
            </a:r>
            <a:r>
              <a:rPr lang="en-US" b="1" baseline="30000" dirty="0" smtClean="0"/>
              <a:t>th</a:t>
            </a:r>
            <a:r>
              <a:rPr lang="en-US" b="1" dirty="0" smtClean="0"/>
              <a:t>, 2010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Overview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Cast and Key Concepts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</a:p>
          <a:p>
            <a:endParaRPr lang="en-US" dirty="0" smtClean="0"/>
          </a:p>
          <a:p>
            <a:r>
              <a:rPr lang="en-US" dirty="0" smtClean="0"/>
              <a:t>The Request</a:t>
            </a:r>
          </a:p>
          <a:p>
            <a:endParaRPr lang="en-US" dirty="0" smtClean="0"/>
          </a:p>
          <a:p>
            <a:r>
              <a:rPr lang="en-US" dirty="0" smtClean="0"/>
              <a:t>The Process</a:t>
            </a:r>
          </a:p>
          <a:p>
            <a:endParaRPr lang="en-US" dirty="0" smtClean="0"/>
          </a:p>
          <a:p>
            <a:r>
              <a:rPr lang="en-US" dirty="0" smtClean="0"/>
              <a:t>The Database</a:t>
            </a:r>
          </a:p>
          <a:p>
            <a:endParaRPr lang="en-US" dirty="0" smtClean="0"/>
          </a:p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4/13/2010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The Cast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Key concept: </a:t>
            </a:r>
            <a:r>
              <a:rPr lang="en-US" sz="2800" b="1" dirty="0" smtClean="0"/>
              <a:t>client – server model</a:t>
            </a:r>
          </a:p>
          <a:p>
            <a:pPr lvl="1"/>
            <a:r>
              <a:rPr lang="en-US" sz="2400" dirty="0" smtClean="0"/>
              <a:t>This exchange is the </a:t>
            </a:r>
            <a:r>
              <a:rPr lang="en-US" sz="2400" b="1" dirty="0" smtClean="0"/>
              <a:t>request-response </a:t>
            </a:r>
            <a:r>
              <a:rPr lang="en-US" sz="2400" dirty="0" smtClean="0"/>
              <a:t>cycle</a:t>
            </a:r>
          </a:p>
          <a:p>
            <a:r>
              <a:rPr lang="en-US" sz="2400" dirty="0" smtClean="0"/>
              <a:t>HTTP – Protocol used to communicate</a:t>
            </a:r>
          </a:p>
          <a:p>
            <a:r>
              <a:rPr lang="en-US" sz="2400" b="1" dirty="0" smtClean="0"/>
              <a:t>A</a:t>
            </a:r>
            <a:r>
              <a:rPr lang="en-US" sz="2400" dirty="0" smtClean="0"/>
              <a:t>pache – The web server</a:t>
            </a:r>
          </a:p>
          <a:p>
            <a:r>
              <a:rPr lang="en-US" sz="2400" b="1" dirty="0" smtClean="0"/>
              <a:t>M</a:t>
            </a:r>
            <a:r>
              <a:rPr lang="en-US" sz="2400" dirty="0" smtClean="0"/>
              <a:t>ySQL – Provides content/data to display</a:t>
            </a:r>
          </a:p>
          <a:p>
            <a:r>
              <a:rPr lang="en-US" sz="2400" b="1" dirty="0" smtClean="0"/>
              <a:t>P</a:t>
            </a:r>
            <a:r>
              <a:rPr lang="en-US" sz="2400" dirty="0" smtClean="0"/>
              <a:t>HP – </a:t>
            </a:r>
            <a:r>
              <a:rPr lang="en-US" sz="2400" b="1" dirty="0" smtClean="0"/>
              <a:t>PHP</a:t>
            </a:r>
            <a:r>
              <a:rPr lang="en-US" sz="2400" dirty="0" smtClean="0"/>
              <a:t> </a:t>
            </a:r>
            <a:r>
              <a:rPr lang="en-US" sz="2400" b="1" dirty="0" smtClean="0"/>
              <a:t>H</a:t>
            </a:r>
            <a:r>
              <a:rPr lang="en-US" sz="2400" dirty="0" smtClean="0"/>
              <a:t>ypertext </a:t>
            </a:r>
            <a:r>
              <a:rPr lang="en-US" sz="2400" b="1" dirty="0" smtClean="0"/>
              <a:t>P</a:t>
            </a:r>
            <a:r>
              <a:rPr lang="en-US" sz="2400" dirty="0" smtClean="0"/>
              <a:t>reprocessor within Apache</a:t>
            </a:r>
          </a:p>
          <a:p>
            <a:pPr lvl="0">
              <a:defRPr/>
            </a:pPr>
            <a:r>
              <a:rPr lang="en-US" sz="2400" b="1" dirty="0" smtClean="0"/>
              <a:t>AMP</a:t>
            </a:r>
            <a:r>
              <a:rPr lang="en-US" sz="2400" dirty="0" smtClean="0"/>
              <a:t>: Acronym for three key software components</a:t>
            </a:r>
          </a:p>
          <a:p>
            <a:pPr lvl="0">
              <a:defRPr/>
            </a:pPr>
            <a:r>
              <a:rPr lang="en-US" sz="2400" dirty="0" smtClean="0"/>
              <a:t>Basis of modern, dynamic, web/internet applications</a:t>
            </a:r>
          </a:p>
          <a:p>
            <a:endParaRPr lang="en-US" sz="2800" dirty="0" smtClean="0"/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4/13/2010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23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HTTP, </a:t>
            </a:r>
            <a:r>
              <a:rPr lang="en-US" sz="2400" b="1" dirty="0" smtClean="0">
                <a:solidFill>
                  <a:srgbClr val="002060"/>
                </a:solidFill>
              </a:rPr>
              <a:t>A</a:t>
            </a:r>
            <a:r>
              <a:rPr lang="en-US" sz="2400" dirty="0" smtClean="0">
                <a:solidFill>
                  <a:srgbClr val="002060"/>
                </a:solidFill>
              </a:rPr>
              <a:t>pache, </a:t>
            </a:r>
            <a:r>
              <a:rPr lang="en-US" sz="2400" b="1" dirty="0" smtClean="0">
                <a:solidFill>
                  <a:srgbClr val="002060"/>
                </a:solidFill>
              </a:rPr>
              <a:t>M</a:t>
            </a:r>
            <a:r>
              <a:rPr lang="en-US" sz="2400" dirty="0" smtClean="0">
                <a:solidFill>
                  <a:srgbClr val="002060"/>
                </a:solidFill>
              </a:rPr>
              <a:t>ySQL and </a:t>
            </a:r>
            <a:r>
              <a:rPr lang="en-US" sz="2400" b="1" dirty="0" smtClean="0">
                <a:solidFill>
                  <a:srgbClr val="002060"/>
                </a:solidFill>
              </a:rPr>
              <a:t>P</a:t>
            </a:r>
            <a:r>
              <a:rPr lang="en-US" sz="2400" dirty="0" smtClean="0">
                <a:solidFill>
                  <a:srgbClr val="002060"/>
                </a:solidFill>
              </a:rPr>
              <a:t>HP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5334000"/>
          <a:ext cx="7467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14478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pache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chemeClr val="bg1"/>
                          </a:solidFill>
                        </a:rPr>
                        <a:t>Provides the transit</a:t>
                      </a:r>
                      <a:endParaRPr lang="en-US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ySQL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Provides the data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HP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Provides the processing – the “glue”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HTTP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Key concept: </a:t>
            </a:r>
            <a:r>
              <a:rPr lang="en-US" b="1" dirty="0" smtClean="0"/>
              <a:t>stateless</a:t>
            </a:r>
            <a:endParaRPr lang="en-US" dirty="0" smtClean="0"/>
          </a:p>
          <a:p>
            <a:pPr lvl="1"/>
            <a:r>
              <a:rPr lang="en-US" dirty="0" smtClean="0"/>
              <a:t>After request-response cycle is over, neither knows of each other</a:t>
            </a:r>
          </a:p>
          <a:p>
            <a:pPr lvl="1"/>
            <a:r>
              <a:rPr lang="en-US" dirty="0" smtClean="0"/>
              <a:t>One of the issues of security or “hi-jacking”</a:t>
            </a:r>
          </a:p>
          <a:p>
            <a:endParaRPr lang="en-US" dirty="0" smtClean="0"/>
          </a:p>
          <a:p>
            <a:r>
              <a:rPr lang="en-US" dirty="0" smtClean="0"/>
              <a:t>Cookies are utilized to maintain a </a:t>
            </a:r>
            <a:r>
              <a:rPr lang="en-US" b="1" dirty="0" smtClean="0"/>
              <a:t>session</a:t>
            </a:r>
            <a:endParaRPr lang="en-US" dirty="0" smtClean="0"/>
          </a:p>
          <a:p>
            <a:pPr lvl="1"/>
            <a:r>
              <a:rPr lang="en-US" dirty="0" smtClean="0"/>
              <a:t>Server keeps knowledge that a client existed, identified by a cookie left on the browser</a:t>
            </a:r>
          </a:p>
          <a:p>
            <a:pPr lvl="1"/>
            <a:r>
              <a:rPr lang="en-US" dirty="0" smtClean="0"/>
              <a:t>For such things as knowing whether a user is logged in or not</a:t>
            </a:r>
          </a:p>
          <a:p>
            <a:endParaRPr lang="en-US" dirty="0" smtClean="0"/>
          </a:p>
          <a:p>
            <a:r>
              <a:rPr lang="en-US" dirty="0" smtClean="0"/>
              <a:t>Different types of requests</a:t>
            </a:r>
          </a:p>
          <a:p>
            <a:pPr lvl="1"/>
            <a:r>
              <a:rPr lang="en-US" b="1" dirty="0" smtClean="0"/>
              <a:t>GET</a:t>
            </a:r>
            <a:r>
              <a:rPr lang="en-US" dirty="0" smtClean="0"/>
              <a:t> – includes optional </a:t>
            </a:r>
            <a:r>
              <a:rPr lang="en-US" b="1" dirty="0" smtClean="0"/>
              <a:t>query string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read-only</a:t>
            </a:r>
          </a:p>
          <a:p>
            <a:pPr lvl="1"/>
            <a:r>
              <a:rPr lang="en-US" b="1" dirty="0" smtClean="0"/>
              <a:t>POST</a:t>
            </a:r>
            <a:r>
              <a:rPr lang="en-US" dirty="0" smtClean="0"/>
              <a:t> – can also include </a:t>
            </a:r>
            <a:r>
              <a:rPr lang="en-US" b="1" dirty="0" smtClean="0"/>
              <a:t>query string </a:t>
            </a:r>
            <a:r>
              <a:rPr lang="en-US" dirty="0" smtClean="0"/>
              <a:t>– write or read</a:t>
            </a:r>
          </a:p>
          <a:p>
            <a:endParaRPr lang="en-US" b="1" dirty="0" smtClean="0"/>
          </a:p>
          <a:p>
            <a:r>
              <a:rPr lang="en-US" b="1" dirty="0" err="1" smtClean="0"/>
              <a:t>H</a:t>
            </a:r>
            <a:r>
              <a:rPr lang="en-US" dirty="0" err="1" smtClean="0"/>
              <a:t>yper</a:t>
            </a:r>
            <a:r>
              <a:rPr lang="en-US" b="1" dirty="0" err="1" smtClean="0"/>
              <a:t>T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dirty="0" smtClean="0"/>
              <a:t>ransfer </a:t>
            </a:r>
            <a:r>
              <a:rPr lang="en-US" b="1" dirty="0" smtClean="0"/>
              <a:t>P</a:t>
            </a:r>
            <a:r>
              <a:rPr lang="en-US" dirty="0" smtClean="0"/>
              <a:t>rotocol </a:t>
            </a:r>
            <a:r>
              <a:rPr lang="en-US" b="1" dirty="0" smtClean="0"/>
              <a:t>S</a:t>
            </a:r>
            <a:r>
              <a:rPr lang="en-US" dirty="0" smtClean="0"/>
              <a:t>ecure – </a:t>
            </a:r>
            <a:r>
              <a:rPr lang="en-US" b="1" dirty="0" smtClean="0"/>
              <a:t>HTTPS</a:t>
            </a:r>
          </a:p>
          <a:p>
            <a:pPr lvl="1"/>
            <a:r>
              <a:rPr lang="en-US" dirty="0" smtClean="0"/>
              <a:t>Encrypts the communication channel through a SSL certificate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4/13/2010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23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err="1" smtClean="0">
                <a:solidFill>
                  <a:srgbClr val="002060"/>
                </a:solidFill>
              </a:rPr>
              <a:t>H</a:t>
            </a:r>
            <a:r>
              <a:rPr lang="en-US" sz="2400" dirty="0" err="1" smtClean="0">
                <a:solidFill>
                  <a:srgbClr val="002060"/>
                </a:solidFill>
              </a:rPr>
              <a:t>yper</a:t>
            </a:r>
            <a:r>
              <a:rPr lang="en-US" sz="2400" b="1" dirty="0" err="1" smtClean="0">
                <a:solidFill>
                  <a:srgbClr val="002060"/>
                </a:solidFill>
              </a:rPr>
              <a:t>T</a:t>
            </a:r>
            <a:r>
              <a:rPr lang="en-US" sz="2400" dirty="0" err="1" smtClean="0">
                <a:solidFill>
                  <a:srgbClr val="002060"/>
                </a:solidFill>
              </a:rPr>
              <a:t>ext</a:t>
            </a:r>
            <a:r>
              <a:rPr lang="en-US" sz="2400" dirty="0" smtClean="0">
                <a:solidFill>
                  <a:srgbClr val="002060"/>
                </a:solidFill>
              </a:rPr>
              <a:t>-</a:t>
            </a:r>
            <a:r>
              <a:rPr lang="en-US" sz="2400" b="1" dirty="0" smtClean="0">
                <a:solidFill>
                  <a:srgbClr val="002060"/>
                </a:solidFill>
              </a:rPr>
              <a:t>T</a:t>
            </a:r>
            <a:r>
              <a:rPr lang="en-US" sz="2400" dirty="0" smtClean="0">
                <a:solidFill>
                  <a:srgbClr val="002060"/>
                </a:solidFill>
              </a:rPr>
              <a:t>ransfer-</a:t>
            </a:r>
            <a:r>
              <a:rPr lang="en-US" sz="2400" b="1" dirty="0" smtClean="0">
                <a:solidFill>
                  <a:srgbClr val="002060"/>
                </a:solidFill>
              </a:rPr>
              <a:t>P</a:t>
            </a:r>
            <a:r>
              <a:rPr lang="en-US" sz="2400" dirty="0" smtClean="0">
                <a:solidFill>
                  <a:srgbClr val="002060"/>
                </a:solidFill>
              </a:rPr>
              <a:t>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4/13/2010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6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The Request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r>
              <a:rPr lang="en-US" sz="2400" dirty="0" smtClean="0"/>
              <a:t>PHP is designed to handle HTTP communication</a:t>
            </a:r>
          </a:p>
          <a:p>
            <a:r>
              <a:rPr lang="en-US" sz="2400" dirty="0" smtClean="0"/>
              <a:t>Apache module (other options are available)</a:t>
            </a:r>
          </a:p>
          <a:p>
            <a:r>
              <a:rPr lang="en-US" sz="2400" dirty="0" smtClean="0"/>
              <a:t>Embedded into HTML using </a:t>
            </a:r>
            <a:r>
              <a:rPr lang="en-US" sz="2400" b="1" dirty="0" smtClean="0"/>
              <a:t>&lt;?</a:t>
            </a:r>
            <a:r>
              <a:rPr lang="en-US" sz="2400" b="1" dirty="0" err="1" smtClean="0"/>
              <a:t>php</a:t>
            </a:r>
            <a:r>
              <a:rPr lang="en-US" sz="2400" b="1" dirty="0" smtClean="0"/>
              <a:t> </a:t>
            </a:r>
            <a:r>
              <a:rPr lang="en-US" sz="2400" dirty="0" smtClean="0"/>
              <a:t>and </a:t>
            </a:r>
            <a:r>
              <a:rPr lang="en-US" sz="2400" b="1" dirty="0" smtClean="0"/>
              <a:t>?&gt;</a:t>
            </a:r>
            <a:r>
              <a:rPr lang="en-US" sz="2400" dirty="0" smtClean="0"/>
              <a:t> tags</a:t>
            </a:r>
          </a:p>
          <a:p>
            <a:r>
              <a:rPr lang="en-US" sz="2400" dirty="0" smtClean="0"/>
              <a:t>Provides “super-</a:t>
            </a:r>
            <a:r>
              <a:rPr lang="en-US" sz="2400" dirty="0" err="1" smtClean="0"/>
              <a:t>globals</a:t>
            </a:r>
            <a:r>
              <a:rPr lang="en-US" sz="2400" dirty="0" smtClean="0"/>
              <a:t>” for accessing information about the request</a:t>
            </a:r>
          </a:p>
          <a:p>
            <a:endParaRPr lang="en-US" sz="2400" dirty="0" smtClean="0"/>
          </a:p>
          <a:p>
            <a:pPr lvl="1"/>
            <a:r>
              <a:rPr lang="en-US" sz="2000" dirty="0" smtClean="0"/>
              <a:t>$_GET – GET query string variables</a:t>
            </a:r>
          </a:p>
          <a:p>
            <a:pPr lvl="1"/>
            <a:r>
              <a:rPr lang="en-US" sz="2000" dirty="0" smtClean="0"/>
              <a:t>$_POST – POST variables</a:t>
            </a:r>
          </a:p>
          <a:p>
            <a:pPr lvl="1"/>
            <a:r>
              <a:rPr lang="en-US" sz="2000" dirty="0" smtClean="0"/>
              <a:t>$_COOKIE – Other cookie variables</a:t>
            </a:r>
          </a:p>
          <a:p>
            <a:pPr lvl="1"/>
            <a:r>
              <a:rPr lang="en-US" sz="2000" dirty="0" smtClean="0"/>
              <a:t>$_SESSION – Internal session information using a session ID</a:t>
            </a:r>
          </a:p>
          <a:p>
            <a:pPr lvl="1"/>
            <a:endParaRPr lang="en-US" sz="2000" dirty="0" smtClean="0"/>
          </a:p>
          <a:p>
            <a:pPr lvl="1"/>
            <a:endParaRPr lang="en-US" sz="2000" b="1" dirty="0" smtClean="0"/>
          </a:p>
        </p:txBody>
      </p:sp>
      <p:pic>
        <p:nvPicPr>
          <p:cNvPr id="1026" name="Picture 2" descr="C:\Users\HZ\Desktop\php-med-trans-ligh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904875" cy="4857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" y="13716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Telling PHP What To Do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HZ\Desktop\apache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33400"/>
            <a:ext cx="1371600" cy="102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4/13/2010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7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The Process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1295400"/>
          </a:xfrm>
        </p:spPr>
        <p:txBody>
          <a:bodyPr/>
          <a:lstStyle/>
          <a:p>
            <a:r>
              <a:rPr lang="en-US" sz="2400" dirty="0" smtClean="0"/>
              <a:t>PHP is designed to process hypertext</a:t>
            </a:r>
          </a:p>
          <a:p>
            <a:pPr lvl="1"/>
            <a:r>
              <a:rPr lang="en-US" sz="2000" b="1" dirty="0" smtClean="0"/>
              <a:t>HTML</a:t>
            </a:r>
            <a:r>
              <a:rPr lang="en-US" sz="2000" dirty="0" smtClean="0"/>
              <a:t> is the </a:t>
            </a:r>
            <a:r>
              <a:rPr lang="en-US" sz="2000" b="1" dirty="0" err="1" smtClean="0"/>
              <a:t>H</a:t>
            </a:r>
            <a:r>
              <a:rPr lang="en-US" sz="2000" dirty="0" err="1" smtClean="0"/>
              <a:t>yper</a:t>
            </a:r>
            <a:r>
              <a:rPr lang="en-US" sz="2000" b="1" dirty="0" err="1" smtClean="0"/>
              <a:t>T</a:t>
            </a:r>
            <a:r>
              <a:rPr lang="en-US" sz="2000" dirty="0" err="1" smtClean="0"/>
              <a:t>ext</a:t>
            </a:r>
            <a:r>
              <a:rPr lang="en-US" sz="2000" dirty="0" smtClean="0"/>
              <a:t> </a:t>
            </a:r>
            <a:r>
              <a:rPr lang="en-US" sz="2000" b="1" dirty="0" smtClean="0"/>
              <a:t>M</a:t>
            </a:r>
            <a:r>
              <a:rPr lang="en-US" sz="2000" dirty="0" smtClean="0"/>
              <a:t>arkup </a:t>
            </a:r>
            <a:r>
              <a:rPr lang="en-US" sz="2000" b="1" dirty="0" smtClean="0"/>
              <a:t>L</a:t>
            </a:r>
            <a:r>
              <a:rPr lang="en-US" sz="2000" dirty="0" smtClean="0"/>
              <a:t>anguage, used for giving structure to the information exchanged on the WWW</a:t>
            </a:r>
          </a:p>
        </p:txBody>
      </p:sp>
      <p:pic>
        <p:nvPicPr>
          <p:cNvPr id="1026" name="Picture 2" descr="C:\Users\HZ\Desktop\php-med-trans-ligh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904875" cy="4857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HTML – The “Goods”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30480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  HTTP/1.1 GET /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my-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script.php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400" i="1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i="1" dirty="0" smtClean="0">
                <a:latin typeface="Courier New" pitchFamily="49" charset="0"/>
                <a:cs typeface="Courier New" pitchFamily="49" charset="0"/>
              </a:rPr>
              <a:t>=David</a:t>
            </a:r>
          </a:p>
          <a:p>
            <a:pPr algn="l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RESPONSE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&lt;!DOCTYPE HTML PUBLIC "-//W3C//DTD HTML 4.01 Transitional//EN"....&gt;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&lt;head&gt;  &lt;title&gt;Hello World&lt;/title&gt;  &lt;/head&gt;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&lt;b&gt;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&lt;?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echo "Hello There ".$_GET['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']; ?&gt;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&lt;/b&gt;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&lt;?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echo 'At the tone, the time will be: '.date('r'); ?&gt;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pPr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14" name="Picture 13" descr="275px-HTML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7600" y="685800"/>
            <a:ext cx="1071181" cy="1219199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5791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Browser then receives and renders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HTML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baseline="0" dirty="0" smtClean="0">
                <a:latin typeface="+mn-lt"/>
              </a:rPr>
              <a:t>Doesn’t know that it’s been generated dynamically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4/13/2010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8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The Database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1295400"/>
          </a:xfrm>
        </p:spPr>
        <p:txBody>
          <a:bodyPr/>
          <a:lstStyle/>
          <a:p>
            <a:r>
              <a:rPr lang="en-US" sz="2400" dirty="0" smtClean="0"/>
              <a:t>Data is stored in </a:t>
            </a:r>
            <a:r>
              <a:rPr lang="en-US" sz="2400" b="1" dirty="0" smtClean="0"/>
              <a:t>tables</a:t>
            </a:r>
            <a:r>
              <a:rPr lang="en-US" sz="2400" dirty="0" smtClean="0"/>
              <a:t> and </a:t>
            </a:r>
            <a:r>
              <a:rPr lang="en-US" sz="2400" b="1" dirty="0" smtClean="0"/>
              <a:t>columns</a:t>
            </a:r>
          </a:p>
          <a:p>
            <a:r>
              <a:rPr lang="en-US" sz="2400" dirty="0" smtClean="0"/>
              <a:t>PHP is designed to communicate with databases</a:t>
            </a:r>
          </a:p>
          <a:p>
            <a:r>
              <a:rPr lang="en-US" sz="2000" b="1" dirty="0" smtClean="0"/>
              <a:t>SQL</a:t>
            </a:r>
            <a:r>
              <a:rPr lang="en-US" sz="2000" dirty="0" smtClean="0"/>
              <a:t> is the </a:t>
            </a:r>
            <a:r>
              <a:rPr lang="en-US" sz="2000" b="1" dirty="0" smtClean="0"/>
              <a:t>S</a:t>
            </a:r>
            <a:r>
              <a:rPr lang="en-US" sz="2000" dirty="0" smtClean="0"/>
              <a:t>tructured </a:t>
            </a:r>
            <a:r>
              <a:rPr lang="en-US" sz="2000" b="1" dirty="0" smtClean="0"/>
              <a:t>Q</a:t>
            </a:r>
            <a:r>
              <a:rPr lang="en-US" sz="2000" dirty="0" smtClean="0"/>
              <a:t>uery </a:t>
            </a:r>
            <a:r>
              <a:rPr lang="en-US" sz="2000" b="1" dirty="0" smtClean="0"/>
              <a:t>L</a:t>
            </a:r>
            <a:r>
              <a:rPr lang="en-US" sz="2000" dirty="0" smtClean="0"/>
              <a:t>anguage, used for manipulating and retrieving data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SQL is also used for complex or “relational” data</a:t>
            </a:r>
          </a:p>
        </p:txBody>
      </p:sp>
      <p:pic>
        <p:nvPicPr>
          <p:cNvPr id="1026" name="Picture 2" descr="C:\Users\HZ\Desktop\php-med-trans-ligh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904875" cy="48577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SQL – The “Supplier”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342900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FirstName,LastName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DATE_FORMAT(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DoB,'%M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%D, %Y') AS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DateOfBirth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FROM Users</a:t>
            </a: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WHERE STRTOUPPER(LEFT(FirstName,1)) = 'H'</a:t>
            </a:r>
          </a:p>
        </p:txBody>
      </p:sp>
      <p:pic>
        <p:nvPicPr>
          <p:cNvPr id="11" name="Picture 10" descr="logo_mysql_su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762000"/>
            <a:ext cx="1419225" cy="4707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4400" y="5105400"/>
            <a:ext cx="6549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FirstName,LastName,Address1,Address2</a:t>
            </a: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Users,Address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R_UserID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UserID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AND STRTOUPPER(LEFT(FirstName,1)) = 'H'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8200" y="35814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FirstNameFirstLetter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mysql_escape_string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($_GET['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FirstNameFirstLetter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']);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("SELECT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FirstName,LastName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     DATE_FORMAT(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DoB,'%M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%D, %Y') AS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DateOfBirth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 FROM Users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    WHERE STRTOUPPER(LEFT(FirstName,1))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= '{$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FirstNameFirstLetter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}'",$MYDBR);</a:t>
            </a:r>
          </a:p>
          <a:p>
            <a:pPr algn="l"/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ResultCount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mysql_num_rows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($Result);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ResultArray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array();</a:t>
            </a:r>
          </a:p>
          <a:p>
            <a:pPr algn="l"/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for( $i = 0; $i &lt;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ResultCount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 ++$i )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$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ResultArray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[$i]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mysql_fetch_assoc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($Result);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4/13/2010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9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200" dirty="0" smtClean="0">
                <a:solidFill>
                  <a:srgbClr val="1A1A73"/>
                </a:solidFill>
              </a:rPr>
              <a:t>Putting It All Together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1828800"/>
          </a:xfrm>
        </p:spPr>
        <p:txBody>
          <a:bodyPr/>
          <a:lstStyle/>
          <a:p>
            <a:r>
              <a:rPr lang="en-US" sz="2400" dirty="0" smtClean="0"/>
              <a:t>Web browser uses HTTP to make web server request</a:t>
            </a:r>
          </a:p>
          <a:p>
            <a:endParaRPr lang="en-US" sz="2400" dirty="0" smtClean="0"/>
          </a:p>
          <a:p>
            <a:r>
              <a:rPr lang="en-US" sz="2400" dirty="0" smtClean="0"/>
              <a:t>Web server passes control to PHP</a:t>
            </a:r>
          </a:p>
          <a:p>
            <a:r>
              <a:rPr lang="en-US" sz="2400" dirty="0" smtClean="0"/>
              <a:t>PHP uses SQL to query the database and fetch data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1026" name="Picture 2" descr="C:\Users\HZ\Desktop\php-med-trans-ligh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762000"/>
            <a:ext cx="851647" cy="457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Your Cast and Crew – Apache / MySQL / PHP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pic>
        <p:nvPicPr>
          <p:cNvPr id="11" name="Picture 10" descr="logo_mysql_su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685800"/>
            <a:ext cx="1295400" cy="429694"/>
          </a:xfrm>
          <a:prstGeom prst="rect">
            <a:avLst/>
          </a:prstGeom>
        </p:spPr>
      </p:pic>
      <p:pic>
        <p:nvPicPr>
          <p:cNvPr id="15" name="Picture 14" descr="http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00800" y="2362200"/>
            <a:ext cx="2027396" cy="950595"/>
          </a:xfrm>
          <a:prstGeom prst="rect">
            <a:avLst/>
          </a:prstGeom>
        </p:spPr>
      </p:pic>
      <p:pic>
        <p:nvPicPr>
          <p:cNvPr id="21" name="Picture 2" descr="C:\Users\HZ\Desktop\apache_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533400"/>
            <a:ext cx="1066800" cy="8001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81000" y="2438400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 HTTP/1.1 GET /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my-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script.php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200" i="1" dirty="0" err="1" smtClean="0">
                <a:latin typeface="Courier New" pitchFamily="49" charset="0"/>
                <a:cs typeface="Courier New" pitchFamily="49" charset="0"/>
              </a:rPr>
              <a:t>FirstNameFirstLetter</a:t>
            </a:r>
            <a:r>
              <a:rPr lang="en-US" sz="1200" i="1" dirty="0" smtClean="0">
                <a:latin typeface="Courier New" pitchFamily="49" charset="0"/>
                <a:cs typeface="Courier New" pitchFamily="49" charset="0"/>
              </a:rPr>
              <a:t>=H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PHP">
  <a:themeElements>
    <a:clrScheme name="NYPH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PH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YPH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NYPHP</Template>
  <TotalTime>2044</TotalTime>
  <Words>747</Words>
  <Application>Microsoft Office PowerPoint</Application>
  <PresentationFormat>On-screen Show (4:3)</PresentationFormat>
  <Paragraphs>165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NYPHP</vt:lpstr>
      <vt:lpstr>Custom Design</vt:lpstr>
      <vt:lpstr>Slide 1</vt:lpstr>
      <vt:lpstr>Introduction to PHP and MySQL The Dynamic Duo for a Dynamic Web</vt:lpstr>
      <vt:lpstr>Overview</vt:lpstr>
      <vt:lpstr>The Cast</vt:lpstr>
      <vt:lpstr>HTTP</vt:lpstr>
      <vt:lpstr>The Request</vt:lpstr>
      <vt:lpstr>The Process</vt:lpstr>
      <vt:lpstr>The Database</vt:lpstr>
      <vt:lpstr>Putting It All Together</vt:lpstr>
      <vt:lpstr>Putting It All Together</vt:lpstr>
      <vt:lpstr>Thank You</vt:lpstr>
    </vt:vector>
  </TitlesOfParts>
  <Company>New York PHP,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Intermediary PHP Language Overview and Top 10 Best Practices</dc:title>
  <dc:creator>Hans Zaunere</dc:creator>
  <cp:lastModifiedBy>Zaunere</cp:lastModifiedBy>
  <cp:revision>136</cp:revision>
  <dcterms:created xsi:type="dcterms:W3CDTF">2008-09-09T14:12:57Z</dcterms:created>
  <dcterms:modified xsi:type="dcterms:W3CDTF">2010-04-13T22:04:54Z</dcterms:modified>
</cp:coreProperties>
</file>